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1033" r:id="rId2"/>
    <p:sldId id="873" r:id="rId3"/>
    <p:sldId id="837" r:id="rId4"/>
    <p:sldId id="1031" r:id="rId5"/>
    <p:sldId id="1161" r:id="rId6"/>
    <p:sldId id="1032" r:id="rId7"/>
    <p:sldId id="1060" r:id="rId8"/>
    <p:sldId id="1061" r:id="rId9"/>
    <p:sldId id="1062" r:id="rId10"/>
    <p:sldId id="1162" r:id="rId11"/>
    <p:sldId id="861" r:id="rId12"/>
    <p:sldId id="874" r:id="rId13"/>
    <p:sldId id="840" r:id="rId14"/>
    <p:sldId id="864" r:id="rId15"/>
    <p:sldId id="1157" r:id="rId16"/>
    <p:sldId id="1158" r:id="rId17"/>
    <p:sldId id="1043" r:id="rId18"/>
    <p:sldId id="1113" r:id="rId19"/>
  </p:sldIdLst>
  <p:sldSz cx="9144000" cy="6858000" type="screen4x3"/>
  <p:notesSz cx="7010400" cy="9236075"/>
  <p:custDataLst>
    <p:tags r:id="rId2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shant Rana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0981"/>
    <a:srgbClr val="F6E6EA"/>
    <a:srgbClr val="FAE2F6"/>
    <a:srgbClr val="121328"/>
    <a:srgbClr val="D7FDF9"/>
    <a:srgbClr val="003366"/>
    <a:srgbClr val="006666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 autoAdjust="0"/>
    <p:restoredTop sz="90750" autoAdjust="0"/>
  </p:normalViewPr>
  <p:slideViewPr>
    <p:cSldViewPr>
      <p:cViewPr varScale="1">
        <p:scale>
          <a:sx n="71" d="100"/>
          <a:sy n="71" d="100"/>
        </p:scale>
        <p:origin x="1546" y="62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-2938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3125" y="67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8.xml"/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5" Type="http://schemas.openxmlformats.org/officeDocument/2006/relationships/image" Target="../media/image29.wmf"/><Relationship Id="rId4" Type="http://schemas.openxmlformats.org/officeDocument/2006/relationships/image" Target="../media/image2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BC773BB8-7B3F-45DB-B8E1-8041672ECB8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09137DB1-7E68-4D09-9455-136E12314ED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40E39DA1-CA21-42FD-8FB0-C5095178F09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>
            <a:extLst>
              <a:ext uri="{FF2B5EF4-FFF2-40B4-BE49-F238E27FC236}">
                <a16:creationId xmlns:a16="http://schemas.microsoft.com/office/drawing/2014/main" id="{016B2947-716B-4074-9435-DE69E14241C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0BB19C1-E48C-49AF-8519-4A3490465D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BE231C3-74B8-42D0-8364-65394A20AD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69AD82B-580B-48A7-B69F-1CCBAA93E23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0D8B79EA-3266-405C-BE4B-4AB0E4989C4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93EBCCED-A6B4-4517-82D0-6D4DE68D78B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2AA54FB0-445F-4308-B2BF-147E7594C08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F5D98EB6-DB5A-4B4B-ADD6-B070F5295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1ABA7C1-BCEC-4635-BB40-1EC08D5653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69DC0DDA-52E5-4037-8D60-31DD3D20BE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97CEA54-E072-47A5-8B7E-1869566F3AEC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4339" name="Rectangle 7">
            <a:extLst>
              <a:ext uri="{FF2B5EF4-FFF2-40B4-BE49-F238E27FC236}">
                <a16:creationId xmlns:a16="http://schemas.microsoft.com/office/drawing/2014/main" id="{912A8A9C-E584-4811-B163-4DE3C94179F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B9730D80-42E3-47A7-B73D-A11E97C37E3C}" type="slidenum">
              <a:rPr lang="zh-CN" altLang="en-US"/>
              <a:pPr algn="r"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28B51EBB-332E-4D67-8E72-23079D5105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9942F524-05AE-4D23-AE25-F0FDC2FD64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22DE3080-775A-4E8D-AF82-1565C963D1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FCCA506-2D8A-4BE8-8831-5B62B2697674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AC265086-C7E1-4897-8415-BA8AE6C370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0F33C8A-8E29-4A0B-9CD8-863892026C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0181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18D30B9D-2928-41F3-97C2-736545B23C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F03C549-E768-4F54-8840-37DFFC0B1DC2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EAB7077-F7FF-4124-90E7-624B0E3BC7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0088"/>
            <a:ext cx="4598987" cy="3449637"/>
          </a:xfrm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9AB4DD26-36F1-4EA2-AA6E-D315FBC3F8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AD39263A-6BA8-426E-88C9-30A68CCDEF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3E1D49E-294A-4741-A4CD-2AE4D67D6D1E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6CB6C4D7-CDBB-4B62-B0D3-3E360627EE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CFC2B58A-A8A6-40E6-AC85-85F2FD02A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65ECC678-B6FA-43CA-B305-997065A4BF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3CA5F59-397F-48FF-8187-F541A3152D98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3346D54D-9E48-4525-B51F-F214264FE7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252A4173-652C-4B8B-A6C1-BB988A1AFA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 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8945F674-3F2A-4D69-A5BC-09BDAC7AD8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62A398E-3AA2-40B9-9836-6CE7AE0A29E6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04BC59D4-F04E-49B3-92AF-0E86FF50EC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0088"/>
            <a:ext cx="4598987" cy="3449637"/>
          </a:xfrm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9147C777-44D5-4A7C-8873-DEEF8DD3CF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4AD14889-22BE-4714-98CF-6E1836B94C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0F22B3D-AB5D-4BBC-BA13-45CBB094FB4A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14BF6E49-74DE-4849-970B-7E7EEA7B93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2F4A56D6-2930-4494-BF74-B1A7913F76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457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4AD14889-22BE-4714-98CF-6E1836B94C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0F22B3D-AB5D-4BBC-BA13-45CBB094FB4A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14BF6E49-74DE-4849-970B-7E7EEA7B93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2F4A56D6-2930-4494-BF74-B1A7913F76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6071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5702B3AC-DD60-4C27-B791-579FFD8DB9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7D0FC0A-EFA1-42B7-88E3-5EDDB2EEB681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9FFEF33A-6229-4061-9D8B-CA48FDC80F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1AD6198F-29CE-40A5-83F3-4320BC284F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>
            <a:extLst>
              <a:ext uri="{FF2B5EF4-FFF2-40B4-BE49-F238E27FC236}">
                <a16:creationId xmlns:a16="http://schemas.microsoft.com/office/drawing/2014/main" id="{8243DF9C-E998-44BB-9D15-429EC0617D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B6F8CC2-1A6B-4CB0-A8FF-51AA2821727A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5A8F583-C0B6-4AEB-93F9-DD61E9AD4E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509D610-9D9F-4F0A-8640-D8E422590CA2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B1969091-3190-4613-8882-14478317EB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0088"/>
            <a:ext cx="4598987" cy="3449637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43777ABC-A47C-466E-8713-244EF528C4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21BAD417-18B6-4F05-9AE9-C262A7820A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3DA3270-E8FB-4BD2-938F-AC1AF4E2A857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A64B7D3-FA9A-462F-8EAD-A552879ABE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7EA53E1-32E7-4EAE-9BFF-C2E2207CF4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2C986D2A-B1D4-454E-A9A8-68EA569B0A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224E7DA-AAF0-4446-86B9-3CFE59018A38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467AB69-6650-497B-B743-87EE742B4D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1A6609E9-7856-494B-A27D-3B361650C0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980B5BF8-823D-4AB8-B7E5-CC44621A95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DDDE7C4-860B-45F8-B711-24A983124735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59515FC8-C002-42CD-9EBE-9C9507FD80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3F9FDF8-5A71-420C-B1AB-B2A871845C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9182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980B5BF8-823D-4AB8-B7E5-CC44621A95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DDDE7C4-860B-45F8-B711-24A983124735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59515FC8-C002-42CD-9EBE-9C9507FD80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3F9FDF8-5A71-420C-B1AB-B2A871845C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808F2E1A-014E-4FE8-AEEE-EE83E1C406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C3A0A4D-F0E3-4651-98EC-E06E0EFBBAD3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62FA8A20-3FE6-4503-98EC-38B4B26E0A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4E5C1CDA-BE5F-4015-BF26-42D8A70320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0B4B9285-5660-4945-9572-FAF66B73FB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7836B33-130D-4DF5-A4FC-7BAF4947919A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3FA8A8A0-85FD-4D15-AC7F-B73063D4F6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8D753A68-60C6-4B94-A9FC-5F37128D15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22DE3080-775A-4E8D-AF82-1565C963D1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FCCA506-2D8A-4BE8-8831-5B62B2697674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AC265086-C7E1-4897-8415-BA8AE6C370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0F33C8A-8E29-4A0B-9CD8-863892026C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2BDD65-B95C-4804-83A4-756879138A61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265775B5-4C23-4157-BFDE-957B6D9544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6592C082-81B5-4AB9-8DBF-14152A2A6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92A7A1F1-F137-4964-A0F1-61F9F4E2F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D460EBE4-785C-462D-A58F-B6F0583E86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F7DAA1B8-3478-4197-BB20-341C16C3D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643CD102-21B1-4D65-B612-223C9D77A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D9F42000-FC78-4E24-BA85-C872EDAC2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C5522EEC-60A9-4ECB-AC6E-4D32F3349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2948E717-263C-4BF4-8CEE-251CC5F446A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BA229C60-D0E8-4A6E-A3D4-605E3079AB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78D6895-00AD-4FCE-B3D4-ADBC7EA2B004}" type="datetime4">
              <a:rPr lang="en-US"/>
              <a:pPr>
                <a:defRPr/>
              </a:pPr>
              <a:t>May 16, 2022</a:t>
            </a:fld>
            <a:endParaRPr 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EEE6AE11-4DE8-48B6-A8E3-B780F7EDA8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8400"/>
            <a:ext cx="37338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BB29182-C96A-4F97-B109-07773742B9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919F834-BD88-4356-AA5D-8CE8A8E3BC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1319114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C69CECF4-FDE8-4305-9DC6-8ED56DF8B4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E1722-28AD-4A8A-9457-414E3AE88656}" type="datetime4">
              <a:rPr lang="en-US"/>
              <a:pPr>
                <a:defRPr/>
              </a:pPr>
              <a:t>May 16, 2022</a:t>
            </a:fld>
            <a:endParaRPr lang="en-US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EA024BAC-8C6A-4B22-93AC-36567C748C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42A1C1A9-1372-4BAE-9AE9-EA621953B3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CBA90-AACF-42F1-AB44-F098ACA799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0338472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D1C82869-2ABD-4C2C-8558-303244BC7A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F658B-932F-42D7-A583-A19ABAD9E9C1}" type="datetime4">
              <a:rPr lang="en-US"/>
              <a:pPr>
                <a:defRPr/>
              </a:pPr>
              <a:t>May 16, 2022</a:t>
            </a:fld>
            <a:endParaRPr lang="en-US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CC4513DA-C843-4248-AF57-0F49E74A7C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B24FD080-8258-4102-B916-054628273B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ABCE4F-C875-4B54-A9D5-4ECDBCFFB3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510484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382000" cy="50292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618D5DCB-9095-4F38-9E6E-7E30D315DF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00801-B169-45B7-91E8-18783AABD861}" type="datetime4">
              <a:rPr lang="en-US"/>
              <a:pPr>
                <a:defRPr/>
              </a:pPr>
              <a:t>May 16, 2022</a:t>
            </a:fld>
            <a:endParaRPr lang="en-US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4F4CF365-C571-4E33-8F96-FA3902CEA6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03395EC2-1882-4395-8E31-172936A598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0FA62-8D9D-4F48-A57A-7095D6DC93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5365698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14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1148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38600"/>
            <a:ext cx="4114800" cy="243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59">
            <a:extLst>
              <a:ext uri="{FF2B5EF4-FFF2-40B4-BE49-F238E27FC236}">
                <a16:creationId xmlns:a16="http://schemas.microsoft.com/office/drawing/2014/main" id="{C9046380-1B17-4EE3-AA3A-FB7DA670DA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64151-3AB4-4A76-93BD-8A9B39E25D6A}" type="datetime4">
              <a:rPr lang="en-US"/>
              <a:pPr>
                <a:defRPr/>
              </a:pPr>
              <a:t>May 16, 2022</a:t>
            </a:fld>
            <a:endParaRPr lang="en-US"/>
          </a:p>
        </p:txBody>
      </p:sp>
      <p:sp>
        <p:nvSpPr>
          <p:cNvPr id="7" name="Rectangle 2060">
            <a:extLst>
              <a:ext uri="{FF2B5EF4-FFF2-40B4-BE49-F238E27FC236}">
                <a16:creationId xmlns:a16="http://schemas.microsoft.com/office/drawing/2014/main" id="{90B3A42A-D29C-46F2-8B14-00FD87275B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>
            <a:extLst>
              <a:ext uri="{FF2B5EF4-FFF2-40B4-BE49-F238E27FC236}">
                <a16:creationId xmlns:a16="http://schemas.microsoft.com/office/drawing/2014/main" id="{9A90299E-0663-4F38-9195-1E1D524740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A7076-AB9D-45C3-8469-27BC371772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8381196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>
            <a:extLst>
              <a:ext uri="{FF2B5EF4-FFF2-40B4-BE49-F238E27FC236}">
                <a16:creationId xmlns:a16="http://schemas.microsoft.com/office/drawing/2014/main" id="{2F602CF6-3C2F-4DAF-BA54-EEAD20A968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67424-1174-41AE-B8B6-FCCE2A0FD1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218375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92545"/>
            <a:ext cx="8382000" cy="685800"/>
          </a:xfrm>
        </p:spPr>
        <p:txBody>
          <a:bodyPr/>
          <a:lstStyle>
            <a:lvl1pPr algn="l">
              <a:defRPr sz="3600" b="1">
                <a:latin typeface="Times New Romam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399"/>
            <a:ext cx="8382000" cy="51700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61">
            <a:extLst>
              <a:ext uri="{FF2B5EF4-FFF2-40B4-BE49-F238E27FC236}">
                <a16:creationId xmlns:a16="http://schemas.microsoft.com/office/drawing/2014/main" id="{27AE12B1-39AA-4C7E-9D11-ACBAFB40529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34400" y="6477000"/>
            <a:ext cx="609600" cy="381000"/>
          </a:xfrm>
        </p:spPr>
        <p:txBody>
          <a:bodyPr/>
          <a:lstStyle>
            <a:lvl1pPr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E3DFE7A5-00B8-4B54-B137-08C16A907BF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40132818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1932A115-92CE-4B4C-A234-714BDCFDCA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77575-266B-4A23-9BE4-6AE6D2D7CA2A}" type="datetime4">
              <a:rPr lang="en-US"/>
              <a:pPr>
                <a:defRPr/>
              </a:pPr>
              <a:t>May 16, 2022</a:t>
            </a:fld>
            <a:endParaRPr lang="en-US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19B8CE02-DDB5-4009-AF28-A4236BBA57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F76B63CA-7F74-4F3D-AA42-69C629BADB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87014-6632-4EE6-995E-7B3E75068E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8579738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1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1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9ED8A61E-08D4-4ECA-863C-AC88007AC7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CC735-F9AF-4EA5-836B-33C8ECBAD90D}" type="datetime4">
              <a:rPr lang="en-US"/>
              <a:pPr>
                <a:defRPr/>
              </a:pPr>
              <a:t>May 16, 2022</a:t>
            </a:fld>
            <a:endParaRPr lang="en-US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609F8049-3A83-4DAB-98EF-32D9DB7E6E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9C8829C7-2F95-462F-9951-D23530C86A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C4D04-2B9F-4802-A5B4-D693A8FD2D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559919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59">
            <a:extLst>
              <a:ext uri="{FF2B5EF4-FFF2-40B4-BE49-F238E27FC236}">
                <a16:creationId xmlns:a16="http://schemas.microsoft.com/office/drawing/2014/main" id="{FFFA7B59-D039-4190-9D76-651FB35274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38DF8-F658-4B7F-B6E5-44CA5B6E4E0A}" type="datetime4">
              <a:rPr lang="en-US"/>
              <a:pPr>
                <a:defRPr/>
              </a:pPr>
              <a:t>May 16, 2022</a:t>
            </a:fld>
            <a:endParaRPr lang="en-US"/>
          </a:p>
        </p:txBody>
      </p:sp>
      <p:sp>
        <p:nvSpPr>
          <p:cNvPr id="8" name="Rectangle 2060">
            <a:extLst>
              <a:ext uri="{FF2B5EF4-FFF2-40B4-BE49-F238E27FC236}">
                <a16:creationId xmlns:a16="http://schemas.microsoft.com/office/drawing/2014/main" id="{C288E36A-7DE0-4D75-A924-F9023E50C9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Rectangle 2061">
            <a:extLst>
              <a:ext uri="{FF2B5EF4-FFF2-40B4-BE49-F238E27FC236}">
                <a16:creationId xmlns:a16="http://schemas.microsoft.com/office/drawing/2014/main" id="{274502B6-E0E3-48E0-A920-8008967663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E7F21-5928-432C-A8F3-AC942C0995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5579294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59">
            <a:extLst>
              <a:ext uri="{FF2B5EF4-FFF2-40B4-BE49-F238E27FC236}">
                <a16:creationId xmlns:a16="http://schemas.microsoft.com/office/drawing/2014/main" id="{768BE103-C7E3-4D2C-80B2-9916F8382F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BFCA3-C307-4A1E-81E0-192FD2557117}" type="datetime4">
              <a:rPr lang="en-US"/>
              <a:pPr>
                <a:defRPr/>
              </a:pPr>
              <a:t>May 16, 2022</a:t>
            </a:fld>
            <a:endParaRPr lang="en-US"/>
          </a:p>
        </p:txBody>
      </p:sp>
      <p:sp>
        <p:nvSpPr>
          <p:cNvPr id="4" name="Rectangle 2060">
            <a:extLst>
              <a:ext uri="{FF2B5EF4-FFF2-40B4-BE49-F238E27FC236}">
                <a16:creationId xmlns:a16="http://schemas.microsoft.com/office/drawing/2014/main" id="{47EA9264-8B82-4BE4-B338-1686DED529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Rectangle 2061">
            <a:extLst>
              <a:ext uri="{FF2B5EF4-FFF2-40B4-BE49-F238E27FC236}">
                <a16:creationId xmlns:a16="http://schemas.microsoft.com/office/drawing/2014/main" id="{38AEF5ED-5029-46DB-8CD8-C5355EF913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BE4C5-4D6F-4252-AE18-DCBF91B370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438464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9">
            <a:extLst>
              <a:ext uri="{FF2B5EF4-FFF2-40B4-BE49-F238E27FC236}">
                <a16:creationId xmlns:a16="http://schemas.microsoft.com/office/drawing/2014/main" id="{A1A7C371-176E-4902-AE5E-A743705005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A4586-43A6-42AA-94FC-CE6909D65B89}" type="datetime4">
              <a:rPr lang="en-US"/>
              <a:pPr>
                <a:defRPr/>
              </a:pPr>
              <a:t>May 16, 2022</a:t>
            </a:fld>
            <a:endParaRPr lang="en-US"/>
          </a:p>
        </p:txBody>
      </p:sp>
      <p:sp>
        <p:nvSpPr>
          <p:cNvPr id="3" name="Rectangle 2060">
            <a:extLst>
              <a:ext uri="{FF2B5EF4-FFF2-40B4-BE49-F238E27FC236}">
                <a16:creationId xmlns:a16="http://schemas.microsoft.com/office/drawing/2014/main" id="{985550EC-391B-4E6D-9DCF-8C5952BB6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4" name="Rectangle 2061">
            <a:extLst>
              <a:ext uri="{FF2B5EF4-FFF2-40B4-BE49-F238E27FC236}">
                <a16:creationId xmlns:a16="http://schemas.microsoft.com/office/drawing/2014/main" id="{85891B2B-A0A6-44F8-9CEA-AEF1C6779B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FD1E4-8C95-41DB-B6EA-4E42BE1657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8229322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38EEC66A-C801-4374-A416-18798C32D3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29378-C458-40E1-8737-E76F77C64B5F}" type="datetime4">
              <a:rPr lang="en-US"/>
              <a:pPr>
                <a:defRPr/>
              </a:pPr>
              <a:t>May 16, 2022</a:t>
            </a:fld>
            <a:endParaRPr lang="en-US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55C83D8B-8FF7-4F0D-8D96-E6A414F6BB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BF76AF97-AAB1-4B32-AEFD-A2FB21BD41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D3BD3-B122-44FA-B479-CC79A59DC6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6288633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1E7C204B-0E7F-4AB9-A010-DC9661D519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3104C-EC19-4FDA-8BB3-D3C948E3C6AF}" type="datetime4">
              <a:rPr lang="en-US"/>
              <a:pPr>
                <a:defRPr/>
              </a:pPr>
              <a:t>May 16, 2022</a:t>
            </a:fld>
            <a:endParaRPr lang="en-US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48211B16-9923-471F-AF15-D72253DCB7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3F746EDD-2281-4327-9956-F1996D6E09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CC625-79EA-4E8F-9131-0C46686943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2664919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>
            <a:extLst>
              <a:ext uri="{FF2B5EF4-FFF2-40B4-BE49-F238E27FC236}">
                <a16:creationId xmlns:a16="http://schemas.microsoft.com/office/drawing/2014/main" id="{331236EF-3212-4369-AE83-BDB90A74974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" y="1143000"/>
            <a:ext cx="8410575" cy="46038"/>
          </a:xfrm>
          <a:prstGeom prst="rect">
            <a:avLst/>
          </a:prstGeom>
          <a:solidFill>
            <a:schemeClr val="tx2">
              <a:alpha val="50195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5123" name="Rectangle 2057">
            <a:extLst>
              <a:ext uri="{FF2B5EF4-FFF2-40B4-BE49-F238E27FC236}">
                <a16:creationId xmlns:a16="http://schemas.microsoft.com/office/drawing/2014/main" id="{ED7BA616-58C4-409A-8083-4E03944B18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4" name="Rectangle 2058">
            <a:extLst>
              <a:ext uri="{FF2B5EF4-FFF2-40B4-BE49-F238E27FC236}">
                <a16:creationId xmlns:a16="http://schemas.microsoft.com/office/drawing/2014/main" id="{050020E6-A64E-4690-AE58-CC23963686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8779" name="Rectangle 2059">
            <a:extLst>
              <a:ext uri="{FF2B5EF4-FFF2-40B4-BE49-F238E27FC236}">
                <a16:creationId xmlns:a16="http://schemas.microsoft.com/office/drawing/2014/main" id="{B2FC4B25-D002-4F76-9838-4B9B55AD1AC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324600"/>
            <a:ext cx="190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6BCAED47-1B9E-4482-BA9B-CDFBCF8ECED4}" type="datetime4">
              <a:rPr lang="en-US"/>
              <a:pPr>
                <a:defRPr/>
              </a:pPr>
              <a:t>May 16, 2022</a:t>
            </a:fld>
            <a:endParaRPr lang="en-US"/>
          </a:p>
        </p:txBody>
      </p:sp>
      <p:sp>
        <p:nvSpPr>
          <p:cNvPr id="928780" name="Rectangle 2060">
            <a:extLst>
              <a:ext uri="{FF2B5EF4-FFF2-40B4-BE49-F238E27FC236}">
                <a16:creationId xmlns:a16="http://schemas.microsoft.com/office/drawing/2014/main" id="{3480E686-80D3-4447-A03F-E5A58FFE3F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32460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28781" name="Rectangle 2061">
            <a:extLst>
              <a:ext uri="{FF2B5EF4-FFF2-40B4-BE49-F238E27FC236}">
                <a16:creationId xmlns:a16="http://schemas.microsoft.com/office/drawing/2014/main" id="{EEAB87E9-63E3-4DAB-BB51-EA79B43A9B8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E5FF1AD-55C9-4E0D-BF2F-E5D1456E61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4" r:id="rId14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0" i="0" u="none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29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6.e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8.emf"/><Relationship Id="rId5" Type="http://schemas.openxmlformats.org/officeDocument/2006/relationships/image" Target="../media/image25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5981A70C-9925-40B2-9F99-325B873C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5846B4-E888-47D6-95B8-429610FECE68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/>
          </a:p>
        </p:txBody>
      </p:sp>
      <p:sp>
        <p:nvSpPr>
          <p:cNvPr id="13315" name="Slide Number Placeholder 5">
            <a:extLst>
              <a:ext uri="{FF2B5EF4-FFF2-40B4-BE49-F238E27FC236}">
                <a16:creationId xmlns:a16="http://schemas.microsoft.com/office/drawing/2014/main" id="{4518F85D-9329-4E9E-901D-31D33624E778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CAC9740-AE84-4262-A9E5-ABD03C2FE577}" type="slidenum">
              <a:rPr lang="zh-CN" altLang="en-US" sz="1200">
                <a:ea typeface="SimSun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200">
              <a:ea typeface="SimSun" panose="02010600030101010101" pitchFamily="2" charset="-122"/>
            </a:endParaRP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57970674-F9F0-4775-BFAF-C0399D2950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66700" y="3441551"/>
            <a:ext cx="8610600" cy="1905000"/>
          </a:xfrm>
        </p:spPr>
        <p:txBody>
          <a:bodyPr/>
          <a:lstStyle/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dirty="0">
                <a:latin typeface="Times New Romam"/>
              </a:rPr>
              <a:t>By</a:t>
            </a:r>
          </a:p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b="1" dirty="0">
                <a:latin typeface="Times New Romam"/>
              </a:rPr>
              <a:t>Dr. Prashant Singh Rana</a:t>
            </a:r>
          </a:p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dirty="0">
                <a:latin typeface="Times New Romam"/>
              </a:rPr>
              <a:t>Computer Science and Engineering Department,</a:t>
            </a:r>
          </a:p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dirty="0">
                <a:latin typeface="Times New Romam"/>
              </a:rPr>
              <a:t>Thapar Institute of Engineering and Technology,</a:t>
            </a:r>
          </a:p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dirty="0">
                <a:latin typeface="Times New Romam"/>
              </a:rPr>
              <a:t>Patiala, Punjab – 147004</a:t>
            </a:r>
          </a:p>
          <a:p>
            <a:pPr marL="0" indent="0" algn="ctr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en-US" dirty="0">
                <a:latin typeface="Times New Romam"/>
              </a:rPr>
              <a:t>www.psrana.com | psrana@gmail.com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5F5604F-8DBC-42AE-BB5F-05A9174AA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" y="304800"/>
            <a:ext cx="9067800" cy="14478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erlin Sans FB Dem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erlin Sans FB Dem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erlin Sans FB Dem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erlin Sans FB Dem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erlin Sans FB Dem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erlin Sans FB Dem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erlin Sans FB Dem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erlin Sans FB Demi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4400" b="1" kern="0" dirty="0">
                <a:latin typeface="Times New Romam"/>
              </a:rPr>
              <a:t>Know your Data:</a:t>
            </a:r>
          </a:p>
          <a:p>
            <a:pPr eaLnBrk="1" hangingPunct="1">
              <a:defRPr/>
            </a:pPr>
            <a:r>
              <a:rPr lang="en-US" altLang="en-US" b="1" kern="0" dirty="0">
                <a:latin typeface="Times New Romam"/>
              </a:rPr>
              <a:t>Measuring Data Similarity and Dissimilarity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111BA401-7C78-4F43-A97E-0B418809C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EEAFC6-890A-45CA-BD5C-8CAFF770800B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9F9CA5BD-1B9F-4E4E-9865-A1E7D220C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31238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170981"/>
                </a:solidFill>
              </a:rPr>
              <a:t>Dissimilarity between Binary Variables</a:t>
            </a:r>
          </a:p>
        </p:txBody>
      </p:sp>
      <p:graphicFrame>
        <p:nvGraphicFramePr>
          <p:cNvPr id="26630" name="Object 4">
            <a:extLst>
              <a:ext uri="{FF2B5EF4-FFF2-40B4-BE49-F238E27FC236}">
                <a16:creationId xmlns:a16="http://schemas.microsoft.com/office/drawing/2014/main" id="{62E68A13-E0BD-449F-9267-865255F3FD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468644"/>
              </p:ext>
            </p:extLst>
          </p:nvPr>
        </p:nvGraphicFramePr>
        <p:xfrm>
          <a:off x="762000" y="1524000"/>
          <a:ext cx="6900863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6" name="Document" r:id="rId4" imgW="7258257" imgH="1478142" progId="Word.Document.8">
                  <p:embed/>
                </p:oleObj>
              </mc:Choice>
              <mc:Fallback>
                <p:oleObj name="Document" r:id="rId4" imgW="7258257" imgH="1478142" progId="Word.Document.8">
                  <p:embed/>
                  <p:pic>
                    <p:nvPicPr>
                      <p:cNvPr id="26630" name="Object 4">
                        <a:extLst>
                          <a:ext uri="{FF2B5EF4-FFF2-40B4-BE49-F238E27FC236}">
                            <a16:creationId xmlns:a16="http://schemas.microsoft.com/office/drawing/2014/main" id="{62E68A13-E0BD-449F-9267-865255F3FD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6900863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6F0D8F67-DDCE-40B2-999A-088853D8B1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433855"/>
              </p:ext>
            </p:extLst>
          </p:nvPr>
        </p:nvGraphicFramePr>
        <p:xfrm>
          <a:off x="838200" y="2925762"/>
          <a:ext cx="419100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7" name="Equation" r:id="rId6" imgW="2019300" imgH="1219200" progId="Equation.3">
                  <p:embed/>
                </p:oleObj>
              </mc:Choice>
              <mc:Fallback>
                <p:oleObj name="Equation" r:id="rId6" imgW="2019300" imgH="1219200" progId="Equation.3">
                  <p:embed/>
                  <p:pic>
                    <p:nvPicPr>
                      <p:cNvPr id="29702" name="Object 5">
                        <a:extLst>
                          <a:ext uri="{FF2B5EF4-FFF2-40B4-BE49-F238E27FC236}">
                            <a16:creationId xmlns:a16="http://schemas.microsoft.com/office/drawing/2014/main" id="{97EE598D-A95B-43DE-893A-E34A17FBA8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925762"/>
                        <a:ext cx="4191000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88938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B0D4BB6C-335C-4B15-A17F-3EBD522B86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762FED-38E7-4B86-AC76-E4A843436853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2487B91-B10E-4760-8E67-F635B4E95B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20675"/>
            <a:ext cx="8763000" cy="7620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Data Matrix and Dissimilarity Matrix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F87F22-BA72-483E-AF4A-AF71269E8924}"/>
              </a:ext>
            </a:extLst>
          </p:cNvPr>
          <p:cNvSpPr/>
          <p:nvPr/>
        </p:nvSpPr>
        <p:spPr>
          <a:xfrm>
            <a:off x="579438" y="1272024"/>
            <a:ext cx="81835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Euclidean, Manhattan and Cosine Distance Measures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105DC5-4887-4065-8E10-54621B088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261" y="1677809"/>
            <a:ext cx="4948238" cy="2483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8C8925-1AE0-4F7A-99DF-A9F411D989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169" y="4504019"/>
            <a:ext cx="2544374" cy="18648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A7AC37-6A11-4EC0-BBB9-7B55030B02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7" y="4465620"/>
            <a:ext cx="2573237" cy="19032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FEA9D6-F523-4839-B9C7-30A4B6E7D6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549622"/>
            <a:ext cx="2544374" cy="184601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FEC35F91-11F3-4FD4-B5D7-25BEF9264C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D37A34-E208-4F58-97BF-3E188016EC5A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D7528953-CD41-4D79-9A4D-A7E485C9C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41910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Distance on Numeric Data: </a:t>
            </a:r>
            <a:r>
              <a:rPr lang="en-US" altLang="en-US" sz="3200" dirty="0" err="1"/>
              <a:t>Minkowski</a:t>
            </a:r>
            <a:r>
              <a:rPr lang="en-US" altLang="en-US" sz="3200" dirty="0"/>
              <a:t> Distance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7A91E21A-E2E0-4E05-8BA5-F1AE18785A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5029200"/>
          </a:xfrm>
        </p:spPr>
        <p:txBody>
          <a:bodyPr/>
          <a:lstStyle/>
          <a:p>
            <a:pPr marL="381000" indent="-3810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 err="1">
                <a:solidFill>
                  <a:schemeClr val="hlink"/>
                </a:solidFill>
              </a:rPr>
              <a:t>Minkowski</a:t>
            </a:r>
            <a:r>
              <a:rPr lang="en-US" altLang="en-US" sz="2000" dirty="0">
                <a:solidFill>
                  <a:schemeClr val="hlink"/>
                </a:solidFill>
              </a:rPr>
              <a:t> distance</a:t>
            </a:r>
            <a:r>
              <a:rPr lang="en-US" altLang="en-US" sz="2000" dirty="0"/>
              <a:t>: A popular distance measure</a:t>
            </a:r>
          </a:p>
          <a:p>
            <a:pPr marL="381000" indent="-381000" eaLnBrk="1" hangingPunct="1">
              <a:spcBef>
                <a:spcPts val="600"/>
              </a:spcBef>
              <a:spcAft>
                <a:spcPts val="600"/>
              </a:spcAft>
            </a:pPr>
            <a:endParaRPr lang="en-US" altLang="en-US" sz="2000" dirty="0"/>
          </a:p>
          <a:p>
            <a:pPr marL="838200" lvl="1" indent="-38100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marL="838200" lvl="1" indent="-381000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en-US" sz="2000" dirty="0"/>
              <a:t>where 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= (x</a:t>
            </a:r>
            <a:r>
              <a:rPr lang="en-US" altLang="en-US" sz="2000" baseline="-25000" dirty="0"/>
              <a:t>i1</a:t>
            </a:r>
            <a:r>
              <a:rPr lang="en-US" altLang="en-US" sz="2000" dirty="0"/>
              <a:t>, x</a:t>
            </a:r>
            <a:r>
              <a:rPr lang="en-US" altLang="en-US" sz="2000" baseline="-25000" dirty="0"/>
              <a:t>i2</a:t>
            </a:r>
            <a:r>
              <a:rPr lang="en-US" altLang="en-US" sz="2000" dirty="0"/>
              <a:t>, …, </a:t>
            </a:r>
            <a:r>
              <a:rPr lang="en-US" altLang="en-US" sz="2000" dirty="0" err="1"/>
              <a:t>x</a:t>
            </a:r>
            <a:r>
              <a:rPr lang="en-US" altLang="en-US" sz="2000" baseline="-25000" dirty="0" err="1"/>
              <a:t>ip</a:t>
            </a:r>
            <a:r>
              <a:rPr lang="en-US" altLang="en-US" sz="2000" dirty="0"/>
              <a:t>) and j = (x</a:t>
            </a:r>
            <a:r>
              <a:rPr lang="en-US" altLang="en-US" sz="2000" baseline="-25000" dirty="0"/>
              <a:t>j1</a:t>
            </a:r>
            <a:r>
              <a:rPr lang="en-US" altLang="en-US" sz="2000" dirty="0"/>
              <a:t>, x</a:t>
            </a:r>
            <a:r>
              <a:rPr lang="en-US" altLang="en-US" sz="2000" baseline="-25000" dirty="0"/>
              <a:t>j2</a:t>
            </a:r>
            <a:r>
              <a:rPr lang="en-US" altLang="en-US" sz="2000" dirty="0"/>
              <a:t>, …, </a:t>
            </a:r>
            <a:r>
              <a:rPr lang="en-US" altLang="en-US" sz="2000" dirty="0" err="1"/>
              <a:t>x</a:t>
            </a:r>
            <a:r>
              <a:rPr lang="en-US" altLang="en-US" sz="2000" baseline="-25000" dirty="0" err="1"/>
              <a:t>jp</a:t>
            </a:r>
            <a:r>
              <a:rPr lang="en-US" altLang="en-US" sz="2000" dirty="0"/>
              <a:t>) are two p-dimensional data objects, and h is the order (the distance so defined is also called L-h norm)</a:t>
            </a:r>
          </a:p>
          <a:p>
            <a:pPr marL="381000" indent="-3810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Properties</a:t>
            </a:r>
          </a:p>
          <a:p>
            <a:pPr marL="838200" lvl="1" indent="-3810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d(</a:t>
            </a:r>
            <a:r>
              <a:rPr lang="en-US" altLang="en-US" sz="2000" dirty="0" err="1"/>
              <a:t>i</a:t>
            </a:r>
            <a:r>
              <a:rPr lang="en-US" altLang="en-US" sz="2000" dirty="0"/>
              <a:t>, j) </a:t>
            </a:r>
            <a:r>
              <a:rPr lang="en-US" altLang="en-US" sz="2000" dirty="0">
                <a:sym typeface="Symbol" panose="05050102010706020507" pitchFamily="18" charset="2"/>
              </a:rPr>
              <a:t>&gt; 0 if </a:t>
            </a:r>
            <a:r>
              <a:rPr lang="en-US" altLang="en-US" sz="2000" dirty="0" err="1"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≠ j</a:t>
            </a:r>
            <a:r>
              <a:rPr lang="en-US" altLang="en-US" sz="2000" dirty="0">
                <a:cs typeface="Tahoma" panose="020B0604030504040204" pitchFamily="34" charset="0"/>
              </a:rPr>
              <a:t>, and </a:t>
            </a:r>
            <a:r>
              <a:rPr lang="en-US" altLang="en-US" sz="2000" dirty="0"/>
              <a:t>d(</a:t>
            </a:r>
            <a:r>
              <a:rPr lang="en-US" altLang="en-US" sz="2000" dirty="0" err="1"/>
              <a:t>i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) </a:t>
            </a:r>
            <a:r>
              <a:rPr lang="en-US" altLang="en-US" sz="2000" dirty="0">
                <a:sym typeface="Symbol" panose="05050102010706020507" pitchFamily="18" charset="2"/>
              </a:rPr>
              <a:t>= 0 </a:t>
            </a:r>
            <a:r>
              <a:rPr lang="en-US" altLang="en-US" sz="2000" dirty="0"/>
              <a:t>(Positive definiteness)</a:t>
            </a:r>
          </a:p>
          <a:p>
            <a:pPr marL="838200" lvl="1" indent="-3810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d(</a:t>
            </a:r>
            <a:r>
              <a:rPr lang="en-US" altLang="en-US" sz="2000" dirty="0" err="1"/>
              <a:t>i</a:t>
            </a:r>
            <a:r>
              <a:rPr lang="en-US" altLang="en-US" sz="2000" dirty="0"/>
              <a:t>, j) </a:t>
            </a:r>
            <a:r>
              <a:rPr lang="en-US" altLang="en-US" sz="2000" dirty="0">
                <a:sym typeface="Symbol" panose="05050102010706020507" pitchFamily="18" charset="2"/>
              </a:rPr>
              <a:t>= </a:t>
            </a:r>
            <a:r>
              <a:rPr lang="en-US" altLang="en-US" sz="2000" dirty="0"/>
              <a:t>d(j,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)  (Symmetry)</a:t>
            </a:r>
          </a:p>
          <a:p>
            <a:pPr marL="838200" lvl="1" indent="-3810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d(</a:t>
            </a:r>
            <a:r>
              <a:rPr lang="en-US" altLang="en-US" sz="2000" dirty="0" err="1"/>
              <a:t>i</a:t>
            </a:r>
            <a:r>
              <a:rPr lang="en-US" altLang="en-US" sz="2000" dirty="0"/>
              <a:t>, j) </a:t>
            </a:r>
            <a:r>
              <a:rPr lang="en-US" altLang="en-US" sz="2000" dirty="0">
                <a:sym typeface="Symbol" panose="05050102010706020507" pitchFamily="18" charset="2"/>
              </a:rPr>
              <a:t> </a:t>
            </a:r>
            <a:r>
              <a:rPr lang="en-US" altLang="en-US" sz="2000" dirty="0"/>
              <a:t>d(</a:t>
            </a:r>
            <a:r>
              <a:rPr lang="en-US" altLang="en-US" sz="2000" dirty="0" err="1"/>
              <a:t>i</a:t>
            </a:r>
            <a:r>
              <a:rPr lang="en-US" altLang="en-US" sz="2000" dirty="0"/>
              <a:t>, k) </a:t>
            </a:r>
            <a:r>
              <a:rPr lang="en-US" altLang="en-US" sz="2000" dirty="0">
                <a:sym typeface="Symbol" panose="05050102010706020507" pitchFamily="18" charset="2"/>
              </a:rPr>
              <a:t>+ </a:t>
            </a:r>
            <a:r>
              <a:rPr lang="en-US" altLang="en-US" sz="2000" dirty="0"/>
              <a:t>d(k, j)  (Triangle Inequality)</a:t>
            </a:r>
          </a:p>
          <a:p>
            <a:pPr marL="381000" indent="-3810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/>
              <a:t>A distance that satisfies these properties is a </a:t>
            </a:r>
            <a:r>
              <a:rPr lang="en-US" altLang="en-US" sz="2000" dirty="0">
                <a:solidFill>
                  <a:srgbClr val="FF0000"/>
                </a:solidFill>
              </a:rPr>
              <a:t>metric</a:t>
            </a:r>
          </a:p>
        </p:txBody>
      </p:sp>
      <p:pic>
        <p:nvPicPr>
          <p:cNvPr id="35845" name="Picture 7" descr="eqminkowski">
            <a:extLst>
              <a:ext uri="{FF2B5EF4-FFF2-40B4-BE49-F238E27FC236}">
                <a16:creationId xmlns:a16="http://schemas.microsoft.com/office/drawing/2014/main" id="{1695E7BC-0646-4FA0-9CA4-8EB5F637A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6400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6">
            <a:extLst>
              <a:ext uri="{FF2B5EF4-FFF2-40B4-BE49-F238E27FC236}">
                <a16:creationId xmlns:a16="http://schemas.microsoft.com/office/drawing/2014/main" id="{5C119E49-73AE-4921-AC1D-FBFF16314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42C4BD-F379-4EBF-AD46-18BCE195AB20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41D4C6F-6827-4AB7-A671-0A27918624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5920" y="484188"/>
            <a:ext cx="8763000" cy="609600"/>
          </a:xfrm>
        </p:spPr>
        <p:txBody>
          <a:bodyPr/>
          <a:lstStyle/>
          <a:p>
            <a:pPr algn="l" eaLnBrk="1" hangingPunct="1"/>
            <a:r>
              <a:rPr lang="en-US" altLang="en-US" b="1" dirty="0">
                <a:latin typeface="Times New Romam"/>
              </a:rPr>
              <a:t>Special Cases of </a:t>
            </a:r>
            <a:r>
              <a:rPr lang="en-US" altLang="en-US" b="1" dirty="0" err="1">
                <a:latin typeface="Times New Romam"/>
              </a:rPr>
              <a:t>Minkowski</a:t>
            </a:r>
            <a:r>
              <a:rPr lang="en-US" altLang="en-US" b="1" dirty="0">
                <a:latin typeface="Times New Romam"/>
              </a:rPr>
              <a:t> Distance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C33931C1-85BC-4E0C-835D-92BE2021B8E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077200" cy="5181600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h = 1:  </a:t>
            </a:r>
            <a:r>
              <a:rPr lang="en-US" altLang="en-US" sz="2000" dirty="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Manhattan</a:t>
            </a: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 (city block, L</a:t>
            </a:r>
            <a:r>
              <a:rPr lang="en-US" altLang="en-US" sz="2000" baseline="-30000" dirty="0"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 norm)</a:t>
            </a:r>
            <a:r>
              <a:rPr lang="en-US" altLang="en-US" sz="2000" dirty="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distance</a:t>
            </a: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E.g., the Hamming distance: the number of bits that are different between two binary vectors</a:t>
            </a:r>
          </a:p>
          <a:p>
            <a:pPr lvl="1" eaLnBrk="1" hangingPunct="1"/>
            <a:endParaRPr lang="en-US" altLang="en-US" sz="2000" b="1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h = 2:  (L</a:t>
            </a:r>
            <a:r>
              <a:rPr lang="en-US" altLang="en-US" sz="2000" baseline="-25000" dirty="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 norm) </a:t>
            </a:r>
            <a:r>
              <a:rPr lang="en-US" altLang="en-US" sz="2000" dirty="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Euclidean</a:t>
            </a: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 distance</a:t>
            </a:r>
          </a:p>
          <a:p>
            <a:pPr lvl="4" eaLnBrk="1" hangingPunct="1"/>
            <a:endParaRPr lang="en-US" altLang="en-US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h </a:t>
            </a: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.  </a:t>
            </a:r>
            <a:r>
              <a:rPr lang="en-US" altLang="en-US" sz="2000" dirty="0">
                <a:solidFill>
                  <a:schemeClr val="hlin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“supremum”</a:t>
            </a: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US" altLang="en-US" sz="2000" dirty="0" err="1">
                <a:latin typeface="Arial" panose="020B0604020202020204" pitchFamily="34" charset="0"/>
                <a:cs typeface="Times New Roman" panose="02020603050405020304" pitchFamily="18" charset="0"/>
              </a:rPr>
              <a:t>L</a:t>
            </a:r>
            <a:r>
              <a:rPr lang="en-US" altLang="en-US" sz="2000" baseline="-30000" dirty="0" err="1">
                <a:latin typeface="Arial" panose="020B0604020202020204" pitchFamily="34" charset="0"/>
                <a:cs typeface="Times New Roman" panose="02020603050405020304" pitchFamily="18" charset="0"/>
              </a:rPr>
              <a:t>max</a:t>
            </a:r>
            <a:r>
              <a:rPr lang="en-US" altLang="en-US" sz="2000" baseline="-300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norm, L</a:t>
            </a:r>
            <a:r>
              <a:rPr lang="en-US" altLang="en-US" sz="2000" baseline="-30000" dirty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en-US" sz="2000" baseline="-300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norm) distance. </a:t>
            </a:r>
          </a:p>
          <a:p>
            <a:pPr lvl="1" eaLnBrk="1" hangingPunct="1"/>
            <a:r>
              <a:rPr lang="en-US" altLang="en-US" sz="2000" dirty="0">
                <a:latin typeface="Arial" panose="020B0604020202020204" pitchFamily="34" charset="0"/>
                <a:cs typeface="Times New Roman" panose="02020603050405020304" pitchFamily="18" charset="0"/>
              </a:rPr>
              <a:t>This is the maximum difference between any component (attribute) of the vectors</a:t>
            </a:r>
          </a:p>
          <a:p>
            <a:pPr lvl="1" eaLnBrk="1" hangingPunct="1"/>
            <a:endParaRPr lang="en-US" altLang="en-US" sz="20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7893" name="Object 4">
            <a:extLst>
              <a:ext uri="{FF2B5EF4-FFF2-40B4-BE49-F238E27FC236}">
                <a16:creationId xmlns:a16="http://schemas.microsoft.com/office/drawing/2014/main" id="{9D6B6C20-7727-4794-9996-448503C4D9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0" y="3455988"/>
          <a:ext cx="5005388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8" name="Equation" r:id="rId4" imgW="5003800" imgH="584200" progId="Equation.3">
                  <p:embed/>
                </p:oleObj>
              </mc:Choice>
              <mc:Fallback>
                <p:oleObj name="Equation" r:id="rId4" imgW="5003800" imgH="584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455988"/>
                        <a:ext cx="5005388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5">
            <a:extLst>
              <a:ext uri="{FF2B5EF4-FFF2-40B4-BE49-F238E27FC236}">
                <a16:creationId xmlns:a16="http://schemas.microsoft.com/office/drawing/2014/main" id="{0F1BC0AD-61CF-4A83-AFA4-356210423F69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438400" y="2514600"/>
          <a:ext cx="4114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9" name="Microsoft Equation 3.0" r:id="rId6" imgW="4292600" imgH="431800" progId="Equation.3">
                  <p:embed/>
                </p:oleObj>
              </mc:Choice>
              <mc:Fallback>
                <p:oleObj name="Microsoft Equation 3.0" r:id="rId6" imgW="42926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14600"/>
                        <a:ext cx="4114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5" name="Picture 10">
            <a:extLst>
              <a:ext uri="{FF2B5EF4-FFF2-40B4-BE49-F238E27FC236}">
                <a16:creationId xmlns:a16="http://schemas.microsoft.com/office/drawing/2014/main" id="{49CEBCD4-D54D-4E26-8336-7968ACD12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410200"/>
            <a:ext cx="6019800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7E129D7C-6E40-4809-9148-B3455D413E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534400" y="6858000"/>
            <a:ext cx="6096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4FC053-76C4-43A3-AF72-8BDC20AC2755}" type="slidenum">
              <a:rPr lang="en-US" altLang="en-US" sz="105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05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E1809603-4316-4B12-ABD9-5D0DD880D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92113"/>
            <a:ext cx="8382000" cy="685800"/>
          </a:xfrm>
        </p:spPr>
        <p:txBody>
          <a:bodyPr/>
          <a:lstStyle/>
          <a:p>
            <a:pPr eaLnBrk="1" hangingPunct="1"/>
            <a:r>
              <a:rPr lang="en-US" altLang="en-US"/>
              <a:t>Example: Minkowski Distance</a:t>
            </a:r>
          </a:p>
        </p:txBody>
      </p:sp>
      <p:sp>
        <p:nvSpPr>
          <p:cNvPr id="39940" name="Text Box 3">
            <a:extLst>
              <a:ext uri="{FF2B5EF4-FFF2-40B4-BE49-F238E27FC236}">
                <a16:creationId xmlns:a16="http://schemas.microsoft.com/office/drawing/2014/main" id="{A7515BA0-6253-4FB5-B278-CF0C958E2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219200"/>
            <a:ext cx="2895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Dissimilarity Matrices</a:t>
            </a:r>
          </a:p>
        </p:txBody>
      </p:sp>
      <p:graphicFrame>
        <p:nvGraphicFramePr>
          <p:cNvPr id="39941" name="Object 4">
            <a:extLst>
              <a:ext uri="{FF2B5EF4-FFF2-40B4-BE49-F238E27FC236}">
                <a16:creationId xmlns:a16="http://schemas.microsoft.com/office/drawing/2014/main" id="{65F88BC3-9628-43C7-BA9C-D13D8C8028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401425"/>
              </p:ext>
            </p:extLst>
          </p:nvPr>
        </p:nvGraphicFramePr>
        <p:xfrm>
          <a:off x="847726" y="1557754"/>
          <a:ext cx="2962275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4" name="Worksheet" r:id="rId4" imgW="1838249" imgH="819302" progId="Excel.Sheet.8">
                  <p:embed/>
                </p:oleObj>
              </mc:Choice>
              <mc:Fallback>
                <p:oleObj name="Worksheet" r:id="rId4" imgW="1838249" imgH="819302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6" y="1557754"/>
                        <a:ext cx="2962275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5">
            <a:extLst>
              <a:ext uri="{FF2B5EF4-FFF2-40B4-BE49-F238E27FC236}">
                <a16:creationId xmlns:a16="http://schemas.microsoft.com/office/drawing/2014/main" id="{02F88E45-4416-4D3D-9555-66A358B706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746920"/>
              </p:ext>
            </p:extLst>
          </p:nvPr>
        </p:nvGraphicFramePr>
        <p:xfrm>
          <a:off x="4572000" y="1981200"/>
          <a:ext cx="4191000" cy="1118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5" name="Worksheet" r:id="rId6" imgW="3057449" imgH="819302" progId="Excel.Sheet.8">
                  <p:embed/>
                </p:oleObj>
              </mc:Choice>
              <mc:Fallback>
                <p:oleObj name="Worksheet" r:id="rId6" imgW="3057449" imgH="819302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981200"/>
                        <a:ext cx="4191000" cy="1118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6">
            <a:extLst>
              <a:ext uri="{FF2B5EF4-FFF2-40B4-BE49-F238E27FC236}">
                <a16:creationId xmlns:a16="http://schemas.microsoft.com/office/drawing/2014/main" id="{75556360-B158-481C-8C9E-B2B341B366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217104"/>
              </p:ext>
            </p:extLst>
          </p:nvPr>
        </p:nvGraphicFramePr>
        <p:xfrm>
          <a:off x="4572000" y="3810000"/>
          <a:ext cx="4191000" cy="1118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6" name="Worksheet" r:id="rId8" imgW="3057449" imgH="819302" progId="Excel.Sheet.8">
                  <p:embed/>
                </p:oleObj>
              </mc:Choice>
              <mc:Fallback>
                <p:oleObj name="Worksheet" r:id="rId8" imgW="3057449" imgH="819302" progId="Excel.Shee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810000"/>
                        <a:ext cx="4191000" cy="1118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7">
            <a:extLst>
              <a:ext uri="{FF2B5EF4-FFF2-40B4-BE49-F238E27FC236}">
                <a16:creationId xmlns:a16="http://schemas.microsoft.com/office/drawing/2014/main" id="{F4A2FB77-6DBB-44C2-B00B-C27A2B0F7D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308209"/>
              </p:ext>
            </p:extLst>
          </p:nvPr>
        </p:nvGraphicFramePr>
        <p:xfrm>
          <a:off x="4572000" y="5543094"/>
          <a:ext cx="4191000" cy="118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7" name="Worksheet" r:id="rId10" imgW="3057449" imgH="838200" progId="Excel.Sheet.8">
                  <p:embed/>
                </p:oleObj>
              </mc:Choice>
              <mc:Fallback>
                <p:oleObj name="Worksheet" r:id="rId10" imgW="3057449" imgH="838200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543094"/>
                        <a:ext cx="4191000" cy="1182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Rectangle 16">
            <a:extLst>
              <a:ext uri="{FF2B5EF4-FFF2-40B4-BE49-F238E27FC236}">
                <a16:creationId xmlns:a16="http://schemas.microsoft.com/office/drawing/2014/main" id="{F564D708-2546-4146-829D-E37B94168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9607" y="1561068"/>
            <a:ext cx="25765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/>
              <a:t>Manhattan (L</a:t>
            </a:r>
            <a:r>
              <a:rPr lang="en-US" altLang="en-US" sz="1800" b="1" baseline="-25000"/>
              <a:t>1</a:t>
            </a:r>
            <a:r>
              <a:rPr lang="en-US" altLang="en-US" sz="1800" b="1"/>
              <a:t>)</a:t>
            </a:r>
          </a:p>
        </p:txBody>
      </p:sp>
      <p:sp>
        <p:nvSpPr>
          <p:cNvPr id="39946" name="Rectangle 17">
            <a:extLst>
              <a:ext uri="{FF2B5EF4-FFF2-40B4-BE49-F238E27FC236}">
                <a16:creationId xmlns:a16="http://schemas.microsoft.com/office/drawing/2014/main" id="{A29B67EC-A454-4FEF-8B3C-2F4AA0BF4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4687" y="3377125"/>
            <a:ext cx="1808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/>
              <a:t>Euclidean (L</a:t>
            </a:r>
            <a:r>
              <a:rPr lang="en-US" altLang="en-US" sz="1800" b="1" baseline="-25000" dirty="0"/>
              <a:t>2</a:t>
            </a:r>
            <a:r>
              <a:rPr lang="en-US" altLang="en-US" sz="1800" b="1" dirty="0"/>
              <a:t>)</a:t>
            </a:r>
          </a:p>
        </p:txBody>
      </p:sp>
      <p:sp>
        <p:nvSpPr>
          <p:cNvPr id="39947" name="Rectangle 18">
            <a:extLst>
              <a:ext uri="{FF2B5EF4-FFF2-40B4-BE49-F238E27FC236}">
                <a16:creationId xmlns:a16="http://schemas.microsoft.com/office/drawing/2014/main" id="{C1F30A72-D4A1-4B77-9991-CE7173C89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4367" y="5112266"/>
            <a:ext cx="1515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/>
              <a:t>Supremum </a:t>
            </a:r>
          </a:p>
        </p:txBody>
      </p:sp>
      <p:graphicFrame>
        <p:nvGraphicFramePr>
          <p:cNvPr id="39948" name="Object 19">
            <a:extLst>
              <a:ext uri="{FF2B5EF4-FFF2-40B4-BE49-F238E27FC236}">
                <a16:creationId xmlns:a16="http://schemas.microsoft.com/office/drawing/2014/main" id="{35BBBBAF-E0ED-4F32-8875-789B7237C1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968731"/>
              </p:ext>
            </p:extLst>
          </p:nvPr>
        </p:nvGraphicFramePr>
        <p:xfrm>
          <a:off x="797907" y="3099876"/>
          <a:ext cx="2575795" cy="3263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8" name="SmartDraw" r:id="rId12" imgW="4379976" imgH="5551932" progId="SmartDraw.2">
                  <p:embed/>
                </p:oleObj>
              </mc:Choice>
              <mc:Fallback>
                <p:oleObj name="SmartDraw" r:id="rId12" imgW="4379976" imgH="5551932" progId="SmartDraw.2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907" y="3099876"/>
                        <a:ext cx="2575795" cy="3263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>
            <a:extLst>
              <a:ext uri="{FF2B5EF4-FFF2-40B4-BE49-F238E27FC236}">
                <a16:creationId xmlns:a16="http://schemas.microsoft.com/office/drawing/2014/main" id="{D9F1A201-88A7-4981-AA62-E7651C297B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746BC5-4117-47E1-85B8-073691A9B53D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D3AF895-417C-45F0-BC29-B30F57B7F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487680"/>
            <a:ext cx="762635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dirty="0">
                <a:solidFill>
                  <a:srgbClr val="170981"/>
                </a:solidFill>
              </a:rPr>
              <a:t>Cosine Similarity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01833314-347A-4237-B6F0-4EE17C475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1160" y="1219200"/>
            <a:ext cx="8524240" cy="5105400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150000"/>
              </a:lnSpc>
            </a:pPr>
            <a:r>
              <a:rPr lang="en-US" sz="2000" b="1" dirty="0"/>
              <a:t>Cosine similarity</a:t>
            </a:r>
            <a:r>
              <a:rPr lang="en-US" sz="2000" dirty="0"/>
              <a:t> is a metric used to measure how similar the documents are irrespective of their size. 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sz="2000" dirty="0"/>
              <a:t>Mathematically, it measures the </a:t>
            </a:r>
            <a:r>
              <a:rPr lang="en-US" sz="2000" b="1" dirty="0"/>
              <a:t>cosine</a:t>
            </a:r>
            <a:r>
              <a:rPr lang="en-US" sz="2000" dirty="0"/>
              <a:t> of the angle between two vectors projected in a multi-dimensional space.</a:t>
            </a:r>
            <a:endParaRPr lang="en-US" alt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5373A3-73B7-4A27-B415-0CCB196454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" t="6342" r="53333" b="6342"/>
          <a:stretch/>
        </p:blipFill>
        <p:spPr>
          <a:xfrm>
            <a:off x="990600" y="3429000"/>
            <a:ext cx="2801874" cy="2643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F8647F-9C5C-4F93-A5F1-60452FC18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505200"/>
            <a:ext cx="3643246" cy="264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2765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>
            <a:extLst>
              <a:ext uri="{FF2B5EF4-FFF2-40B4-BE49-F238E27FC236}">
                <a16:creationId xmlns:a16="http://schemas.microsoft.com/office/drawing/2014/main" id="{D9F1A201-88A7-4981-AA62-E7651C297B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746BC5-4117-47E1-85B8-073691A9B53D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D3AF895-417C-45F0-BC29-B30F57B7F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62635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dirty="0">
                <a:solidFill>
                  <a:srgbClr val="170981"/>
                </a:solidFill>
              </a:rPr>
              <a:t>Example 1: Cosine Similarity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5B3056-664E-48EB-99CF-B211A4089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31" y="1524000"/>
            <a:ext cx="817527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0170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>
            <a:extLst>
              <a:ext uri="{FF2B5EF4-FFF2-40B4-BE49-F238E27FC236}">
                <a16:creationId xmlns:a16="http://schemas.microsoft.com/office/drawing/2014/main" id="{E1B2F8F8-730A-422C-8B71-45A735F03E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44B713-71BD-4BDF-A1C3-39DC77ABE306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1559606D-0025-44E7-99BE-52B6DC5F60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62635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dirty="0">
                <a:solidFill>
                  <a:srgbClr val="170981"/>
                </a:solidFill>
              </a:rPr>
              <a:t>Example 2: Cosine Similarity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81DCC617-2193-4728-ABB4-EE1ECA065E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6400" y="1219200"/>
            <a:ext cx="85344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cs typeface="Times New Roman" panose="02020603050405020304" pitchFamily="18" charset="0"/>
              </a:rPr>
              <a:t>cos(d</a:t>
            </a:r>
            <a:r>
              <a:rPr lang="en-US" altLang="en-US" sz="1800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, d</a:t>
            </a:r>
            <a:r>
              <a:rPr lang="en-US" altLang="en-US" sz="1800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cs typeface="Times New Roman" panose="02020603050405020304" pitchFamily="18" charset="0"/>
              </a:rPr>
              <a:t>) =  (d</a:t>
            </a:r>
            <a:r>
              <a:rPr lang="en-US" altLang="en-US" sz="1800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sz="1800" dirty="0">
                <a:cs typeface="Times New Roman" panose="02020603050405020304" pitchFamily="18" charset="0"/>
              </a:rPr>
              <a:t> d</a:t>
            </a:r>
            <a:r>
              <a:rPr lang="en-US" altLang="en-US" sz="1800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cs typeface="Times New Roman" panose="02020603050405020304" pitchFamily="18" charset="0"/>
              </a:rPr>
              <a:t>) /||d</a:t>
            </a:r>
            <a:r>
              <a:rPr lang="en-US" altLang="en-US" sz="1800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|| ||d</a:t>
            </a:r>
            <a:r>
              <a:rPr lang="en-US" altLang="en-US" sz="1800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cs typeface="Times New Roman" panose="02020603050405020304" pitchFamily="18" charset="0"/>
              </a:rPr>
              <a:t>|| ,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   where 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sz="1800" dirty="0">
                <a:cs typeface="Times New Roman" panose="02020603050405020304" pitchFamily="18" charset="0"/>
              </a:rPr>
              <a:t> indicates vector dot product, ||d|: the length of vector d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800" dirty="0">
                <a:cs typeface="Times New Roman" panose="02020603050405020304" pitchFamily="18" charset="0"/>
              </a:rPr>
              <a:t>Ex: Find the </a:t>
            </a:r>
            <a:r>
              <a:rPr lang="en-US" altLang="en-US" sz="1800" b="1" dirty="0">
                <a:cs typeface="Times New Roman" panose="02020603050405020304" pitchFamily="18" charset="0"/>
              </a:rPr>
              <a:t>similarity</a:t>
            </a:r>
            <a:r>
              <a:rPr lang="en-US" altLang="en-US" sz="1800" dirty="0">
                <a:cs typeface="Times New Roman" panose="02020603050405020304" pitchFamily="18" charset="0"/>
              </a:rPr>
              <a:t> between documents 1 and 2.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d</a:t>
            </a:r>
            <a:r>
              <a:rPr lang="en-US" altLang="en-US" sz="1800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 </a:t>
            </a:r>
            <a:r>
              <a:rPr lang="en-US" altLang="en-US" sz="1800" b="1" dirty="0">
                <a:cs typeface="Times New Roman" panose="02020603050405020304" pitchFamily="18" charset="0"/>
              </a:rPr>
              <a:t>=  </a:t>
            </a:r>
            <a:r>
              <a:rPr lang="en-US" altLang="en-US" sz="1800" dirty="0">
                <a:cs typeface="Times New Roman" panose="02020603050405020304" pitchFamily="18" charset="0"/>
              </a:rPr>
              <a:t>(5, 0, 3, 0, 2, 0, 0, 2, 0, 0)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d</a:t>
            </a:r>
            <a:r>
              <a:rPr lang="en-US" altLang="en-US" sz="1800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1800" b="1" dirty="0">
                <a:cs typeface="Times New Roman" panose="02020603050405020304" pitchFamily="18" charset="0"/>
              </a:rPr>
              <a:t> =  </a:t>
            </a:r>
            <a:r>
              <a:rPr lang="en-US" altLang="en-US" sz="1800" dirty="0">
                <a:cs typeface="Times New Roman" panose="02020603050405020304" pitchFamily="18" charset="0"/>
              </a:rPr>
              <a:t>(3, 0, 2, 0, 1, 1, 0, 1, 0, 1)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d</a:t>
            </a:r>
            <a:r>
              <a:rPr lang="en-US" altLang="en-US" sz="1800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en-US" sz="1800" dirty="0">
                <a:cs typeface="Times New Roman" panose="02020603050405020304" pitchFamily="18" charset="0"/>
              </a:rPr>
              <a:t>d</a:t>
            </a:r>
            <a:r>
              <a:rPr lang="en-US" altLang="en-US" sz="1800" baseline="-30000" dirty="0">
                <a:cs typeface="Times New Roman" panose="02020603050405020304" pitchFamily="18" charset="0"/>
              </a:rPr>
              <a:t>2 </a:t>
            </a:r>
            <a:r>
              <a:rPr lang="en-US" altLang="en-US" sz="1800" dirty="0">
                <a:cs typeface="Times New Roman" panose="02020603050405020304" pitchFamily="18" charset="0"/>
              </a:rPr>
              <a:t>= 5*3+0*0+3*2+0*0+2*1+0*1+0*1+2*1+0*0+0*1 = 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25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||d</a:t>
            </a:r>
            <a:r>
              <a:rPr lang="en-US" altLang="en-US" sz="1800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||= (5*5+0*0+3*3+0*0+2*2+0*0+0*0+2*2+0*0+0*0)</a:t>
            </a:r>
            <a:r>
              <a:rPr lang="en-US" altLang="en-US" sz="1800" b="1" baseline="30000" dirty="0">
                <a:cs typeface="Times New Roman" panose="02020603050405020304" pitchFamily="18" charset="0"/>
              </a:rPr>
              <a:t>0.5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baseline="30000" dirty="0">
                <a:cs typeface="Times New Roman" panose="02020603050405020304" pitchFamily="18" charset="0"/>
              </a:rPr>
              <a:t>            </a:t>
            </a:r>
            <a:r>
              <a:rPr lang="en-US" altLang="en-US" sz="1800" dirty="0">
                <a:cs typeface="Times New Roman" panose="02020603050405020304" pitchFamily="18" charset="0"/>
              </a:rPr>
              <a:t>=(42)</a:t>
            </a:r>
            <a:r>
              <a:rPr lang="en-US" altLang="en-US" sz="1800" b="1" baseline="30000" dirty="0">
                <a:cs typeface="Times New Roman" panose="02020603050405020304" pitchFamily="18" charset="0"/>
              </a:rPr>
              <a:t>0.5</a:t>
            </a:r>
            <a:r>
              <a:rPr lang="en-US" altLang="en-US" sz="1800" dirty="0">
                <a:cs typeface="Times New Roman" panose="02020603050405020304" pitchFamily="18" charset="0"/>
              </a:rPr>
              <a:t>  = 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6.481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||d</a:t>
            </a:r>
            <a:r>
              <a:rPr lang="en-US" altLang="en-US" sz="1800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cs typeface="Times New Roman" panose="02020603050405020304" pitchFamily="18" charset="0"/>
              </a:rPr>
              <a:t>||= (3*3+0*0+2*2+0*0+1*1+1*1+0*0+1*1+0*0+1*1)</a:t>
            </a:r>
            <a:r>
              <a:rPr lang="en-US" altLang="en-US" sz="1800" b="1" baseline="30000" dirty="0">
                <a:cs typeface="Times New Roman" panose="02020603050405020304" pitchFamily="18" charset="0"/>
              </a:rPr>
              <a:t>0.5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b="1" baseline="30000" dirty="0">
                <a:cs typeface="Times New Roman" panose="02020603050405020304" pitchFamily="18" charset="0"/>
              </a:rPr>
              <a:t>            </a:t>
            </a:r>
            <a:r>
              <a:rPr lang="en-US" altLang="en-US" sz="1800" dirty="0">
                <a:cs typeface="Times New Roman" panose="02020603050405020304" pitchFamily="18" charset="0"/>
              </a:rPr>
              <a:t>=(17)</a:t>
            </a:r>
            <a:r>
              <a:rPr lang="en-US" altLang="en-US" sz="1800" b="1" baseline="30000" dirty="0">
                <a:cs typeface="Times New Roman" panose="02020603050405020304" pitchFamily="18" charset="0"/>
              </a:rPr>
              <a:t>0.5</a:t>
            </a:r>
            <a:r>
              <a:rPr lang="en-US" altLang="en-US" sz="1800" dirty="0">
                <a:cs typeface="Times New Roman" panose="02020603050405020304" pitchFamily="18" charset="0"/>
              </a:rPr>
              <a:t> = 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4.12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cos(d</a:t>
            </a:r>
            <a:r>
              <a:rPr lang="en-US" altLang="en-US" sz="1800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, d</a:t>
            </a:r>
            <a:r>
              <a:rPr lang="en-US" altLang="en-US" sz="1800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cs typeface="Times New Roman" panose="02020603050405020304" pitchFamily="18" charset="0"/>
              </a:rPr>
              <a:t> ) = 25 / (6.481 * 4.12) = 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0.94</a:t>
            </a:r>
          </a:p>
        </p:txBody>
      </p:sp>
      <p:pic>
        <p:nvPicPr>
          <p:cNvPr id="2" name="Picture 4" descr="eqtable">
            <a:extLst>
              <a:ext uri="{FF2B5EF4-FFF2-40B4-BE49-F238E27FC236}">
                <a16:creationId xmlns:a16="http://schemas.microsoft.com/office/drawing/2014/main" id="{EFD9B61C-0987-45C0-A0F2-005ECB727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70" y="1219200"/>
            <a:ext cx="6893560" cy="1212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Number Placeholder 5">
            <a:extLst>
              <a:ext uri="{FF2B5EF4-FFF2-40B4-BE49-F238E27FC236}">
                <a16:creationId xmlns:a16="http://schemas.microsoft.com/office/drawing/2014/main" id="{2484333E-610A-4E8C-B5C6-5BE8F99396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386ACB-330D-4CCA-8B65-45C913AF1178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/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DBB277D6-53B6-4854-9CC0-40AEA8FD4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305800" cy="5257800"/>
          </a:xfrm>
          <a:noFill/>
        </p:spPr>
        <p:txBody>
          <a:bodyPr lIns="92075" tIns="46038" rIns="92075" bIns="46038"/>
          <a:lstStyle/>
          <a:p>
            <a:pPr marL="0" indent="0"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 marL="0" indent="0"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3600" b="1"/>
              <a:t>Thanks</a:t>
            </a:r>
          </a:p>
          <a:p>
            <a:pPr marL="0" indent="0"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n-US" sz="3600" b="1"/>
          </a:p>
          <a:p>
            <a:pPr marL="0" indent="0" algn="ctr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3200" b="1"/>
              <a:t>Contact for any query: www.psrana.com | psrana@gmail.com</a:t>
            </a:r>
          </a:p>
        </p:txBody>
      </p:sp>
      <p:sp>
        <p:nvSpPr>
          <p:cNvPr id="150532" name="Picture 2">
            <a:extLst>
              <a:ext uri="{FF2B5EF4-FFF2-40B4-BE49-F238E27FC236}">
                <a16:creationId xmlns:a16="http://schemas.microsoft.com/office/drawing/2014/main" id="{C1C01388-15F9-4C79-934E-5354347A98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6300" y="3429000"/>
            <a:ext cx="7391400" cy="234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IN" altLang="en-US" sz="2400"/>
          </a:p>
        </p:txBody>
      </p:sp>
      <p:sp>
        <p:nvSpPr>
          <p:cNvPr id="150533" name="Title 2">
            <a:extLst>
              <a:ext uri="{FF2B5EF4-FFF2-40B4-BE49-F238E27FC236}">
                <a16:creationId xmlns:a16="http://schemas.microsoft.com/office/drawing/2014/main" id="{C4EA467E-3A46-4A3C-91B6-F648DD8F81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92113"/>
            <a:ext cx="8382000" cy="685800"/>
          </a:xfrm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C7F1A93C-743F-4A9C-91C2-DE79891E5F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19FD22-4888-489F-94A5-F0E8A2129BB0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4EDA99B1-07FE-476A-BE7C-AE23B9EB9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92113"/>
            <a:ext cx="8382000" cy="6858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170981"/>
                </a:solidFill>
              </a:rPr>
              <a:t>Similarity and Dissimilarity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6609EE6-C9BE-45B6-B6E2-3A6E9F2FBA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5181600"/>
          </a:xfrm>
        </p:spPr>
        <p:txBody>
          <a:bodyPr/>
          <a:lstStyle/>
          <a:p>
            <a:pPr eaLnBrk="1" hangingPunct="1"/>
            <a:r>
              <a:rPr lang="en-US" altLang="en-US" sz="2400" b="1" dirty="0"/>
              <a:t>Similarity</a:t>
            </a:r>
          </a:p>
          <a:p>
            <a:pPr lvl="1" eaLnBrk="1" hangingPunct="1"/>
            <a:r>
              <a:rPr lang="en-US" altLang="en-US" sz="2400" dirty="0"/>
              <a:t>Numerical measure of how two data objects are </a:t>
            </a:r>
            <a:r>
              <a:rPr lang="en-US" altLang="en-US" sz="2400" b="1" dirty="0">
                <a:solidFill>
                  <a:srgbClr val="FF0000"/>
                </a:solidFill>
              </a:rPr>
              <a:t>alike.</a:t>
            </a:r>
          </a:p>
          <a:p>
            <a:pPr lvl="1" eaLnBrk="1" hangingPunct="1"/>
            <a:r>
              <a:rPr lang="en-US" altLang="en-US" sz="2400" dirty="0"/>
              <a:t>Value falls in the range [0,1]</a:t>
            </a:r>
          </a:p>
          <a:p>
            <a:pPr lvl="1" eaLnBrk="1" hangingPunct="1"/>
            <a:r>
              <a:rPr lang="en-US" altLang="en-US" sz="2400" dirty="0"/>
              <a:t>Value is higher when objects are more alike</a:t>
            </a:r>
          </a:p>
          <a:p>
            <a:pPr eaLnBrk="1" hangingPunct="1"/>
            <a:r>
              <a:rPr lang="en-US" altLang="en-US" sz="2400" b="1" dirty="0"/>
              <a:t>Dissimilarity</a:t>
            </a:r>
            <a:r>
              <a:rPr lang="en-US" altLang="en-US" sz="2400" dirty="0"/>
              <a:t> (e.g., distance)</a:t>
            </a:r>
          </a:p>
          <a:p>
            <a:pPr lvl="1" eaLnBrk="1" hangingPunct="1"/>
            <a:r>
              <a:rPr lang="en-US" altLang="en-US" sz="2400" dirty="0"/>
              <a:t>Numerical measure of how two data objects are </a:t>
            </a:r>
            <a:r>
              <a:rPr lang="en-US" altLang="en-US" sz="2400" b="1" dirty="0">
                <a:solidFill>
                  <a:srgbClr val="FF0000"/>
                </a:solidFill>
              </a:rPr>
              <a:t>different</a:t>
            </a:r>
            <a:r>
              <a:rPr lang="en-US" altLang="en-US" sz="2400" dirty="0"/>
              <a:t>.</a:t>
            </a:r>
          </a:p>
          <a:p>
            <a:pPr lvl="1" eaLnBrk="1" hangingPunct="1"/>
            <a:r>
              <a:rPr lang="en-US" altLang="en-US" sz="2400" dirty="0"/>
              <a:t>Value falls in the range [0,n]</a:t>
            </a:r>
          </a:p>
          <a:p>
            <a:pPr lvl="1" eaLnBrk="1" hangingPunct="1"/>
            <a:r>
              <a:rPr lang="en-US" altLang="en-US" sz="2400" dirty="0"/>
              <a:t>Minimum dissimilarity is often 0</a:t>
            </a:r>
          </a:p>
          <a:p>
            <a:pPr lvl="1" eaLnBrk="1" hangingPunct="1"/>
            <a:r>
              <a:rPr lang="en-US" altLang="en-US" sz="2400" dirty="0"/>
              <a:t>Upper limit varies to n.</a:t>
            </a:r>
          </a:p>
          <a:p>
            <a:pPr eaLnBrk="1" hangingPunct="1"/>
            <a:r>
              <a:rPr lang="en-US" altLang="en-US" sz="2400" b="1" dirty="0"/>
              <a:t>Proximity</a:t>
            </a:r>
            <a:r>
              <a:rPr lang="en-US" altLang="en-US" sz="2400" dirty="0"/>
              <a:t> refers to a similarity or dissimilarity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A9A5B628-F639-403D-8049-9E08DA0C8C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5123BE-A2A3-46BD-AD68-7EEA0936BA1D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363CD98-F611-4B16-8F16-1AF8B1D5B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0100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Data Matrix and Dissimilarity Matrix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5F20AC1B-2BD9-400A-A8B9-41033B207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3962400" cy="5181600"/>
          </a:xfrm>
        </p:spPr>
        <p:txBody>
          <a:bodyPr/>
          <a:lstStyle/>
          <a:p>
            <a:pPr eaLnBrk="1" hangingPunct="1"/>
            <a:r>
              <a:rPr lang="en-US" altLang="en-US" sz="2400" b="1" dirty="0"/>
              <a:t>Data matrix</a:t>
            </a:r>
          </a:p>
          <a:p>
            <a:pPr lvl="1" eaLnBrk="1" hangingPunct="1"/>
            <a:r>
              <a:rPr lang="en-US" altLang="en-US" sz="2400" dirty="0"/>
              <a:t>n data points with p dimensions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b="1" dirty="0"/>
          </a:p>
          <a:p>
            <a:pPr eaLnBrk="1" hangingPunct="1"/>
            <a:endParaRPr lang="en-US" altLang="en-US" sz="2400" b="1" dirty="0"/>
          </a:p>
          <a:p>
            <a:pPr eaLnBrk="1" hangingPunct="1"/>
            <a:r>
              <a:rPr lang="en-US" altLang="en-US" sz="2400" b="1" dirty="0"/>
              <a:t>Dissimilarity matrix</a:t>
            </a:r>
          </a:p>
          <a:p>
            <a:pPr lvl="1" eaLnBrk="1" hangingPunct="1"/>
            <a:r>
              <a:rPr lang="en-US" altLang="en-US" sz="2400" dirty="0"/>
              <a:t>n data points, but registers only the distance </a:t>
            </a:r>
          </a:p>
          <a:p>
            <a:pPr lvl="1" eaLnBrk="1" hangingPunct="1"/>
            <a:r>
              <a:rPr lang="en-US" altLang="en-US" sz="2400" dirty="0"/>
              <a:t>A triangular matrix</a:t>
            </a:r>
          </a:p>
        </p:txBody>
      </p:sp>
      <p:graphicFrame>
        <p:nvGraphicFramePr>
          <p:cNvPr id="19461" name="Object 4">
            <a:extLst>
              <a:ext uri="{FF2B5EF4-FFF2-40B4-BE49-F238E27FC236}">
                <a16:creationId xmlns:a16="http://schemas.microsoft.com/office/drawing/2014/main" id="{AC4C5750-E97B-4A0C-921E-5ECEDCE605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747685"/>
              </p:ext>
            </p:extLst>
          </p:nvPr>
        </p:nvGraphicFramePr>
        <p:xfrm>
          <a:off x="4419600" y="1752600"/>
          <a:ext cx="3124200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Equation" r:id="rId4" imgW="1778000" imgH="1244600" progId="Equation.3">
                  <p:embed/>
                </p:oleObj>
              </mc:Choice>
              <mc:Fallback>
                <p:oleObj name="Equation" r:id="rId4" imgW="1778000" imgH="1244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752600"/>
                        <a:ext cx="3124200" cy="205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5">
            <a:extLst>
              <a:ext uri="{FF2B5EF4-FFF2-40B4-BE49-F238E27FC236}">
                <a16:creationId xmlns:a16="http://schemas.microsoft.com/office/drawing/2014/main" id="{83072294-EA21-445B-85C2-233D518487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4191000"/>
          <a:ext cx="3429000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Equation" r:id="rId6" imgW="1828800" imgH="1143000" progId="Equation.3">
                  <p:embed/>
                </p:oleObj>
              </mc:Choice>
              <mc:Fallback>
                <p:oleObj name="Equation" r:id="rId6" imgW="1828800" imgH="1143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191000"/>
                        <a:ext cx="3429000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C9C674FB-DE7A-4EF4-8ED1-FF5EDDC76B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D3CA64-22D3-45B8-8788-A3062E7AA823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2CD5D73-9654-47CF-82ED-872C8A871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70681"/>
            <a:ext cx="8305800" cy="7826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>
                <a:solidFill>
                  <a:srgbClr val="170981"/>
                </a:solidFill>
              </a:rPr>
              <a:t>Proximity Measure for Nominal Attributes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26CD227F-150C-4E10-859F-E3F1354C97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64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Can take 2 or more states, e.g., red, yellow, blue, green (generalization of a binary attribute)</a:t>
            </a:r>
          </a:p>
          <a:p>
            <a:pPr eaLnBrk="1" hangingPunct="1">
              <a:lnSpc>
                <a:spcPct val="120000"/>
              </a:lnSpc>
            </a:pPr>
            <a:endParaRPr lang="en-US" altLang="en-US" sz="2400" b="1" dirty="0"/>
          </a:p>
          <a:p>
            <a:pPr eaLnBrk="1" hangingPunct="1">
              <a:lnSpc>
                <a:spcPct val="120000"/>
              </a:lnSpc>
            </a:pPr>
            <a:r>
              <a:rPr lang="en-US" altLang="en-US" sz="2400" b="1" dirty="0"/>
              <a:t>Method 1:</a:t>
            </a:r>
            <a:r>
              <a:rPr lang="en-US" altLang="en-US" sz="2400" dirty="0"/>
              <a:t> Simple matching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m: # of matches, p: total # of variables</a:t>
            </a:r>
          </a:p>
          <a:p>
            <a:pPr eaLnBrk="1" hangingPunct="1">
              <a:lnSpc>
                <a:spcPct val="120000"/>
              </a:lnSpc>
            </a:pPr>
            <a:endParaRPr lang="en-US" altLang="en-US" sz="2400" dirty="0"/>
          </a:p>
          <a:p>
            <a:pPr eaLnBrk="1" hangingPunct="1">
              <a:lnSpc>
                <a:spcPct val="120000"/>
              </a:lnSpc>
            </a:pPr>
            <a:r>
              <a:rPr lang="en-US" altLang="en-US" sz="2400" b="1" dirty="0"/>
              <a:t>Method 2:</a:t>
            </a:r>
            <a:r>
              <a:rPr lang="en-US" altLang="en-US" sz="2400" dirty="0"/>
              <a:t> Use a large number of binary attributes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creating a new binary attribute for each of the M nominal states</a:t>
            </a:r>
          </a:p>
        </p:txBody>
      </p:sp>
      <p:graphicFrame>
        <p:nvGraphicFramePr>
          <p:cNvPr id="21509" name="Object 4">
            <a:extLst>
              <a:ext uri="{FF2B5EF4-FFF2-40B4-BE49-F238E27FC236}">
                <a16:creationId xmlns:a16="http://schemas.microsoft.com/office/drawing/2014/main" id="{210D0FFC-032A-4A7A-91C5-6ADE39F1A2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540715"/>
              </p:ext>
            </p:extLst>
          </p:nvPr>
        </p:nvGraphicFramePr>
        <p:xfrm>
          <a:off x="2438400" y="3962400"/>
          <a:ext cx="26670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tion" r:id="rId4" imgW="1384300" imgH="469900" progId="Equation.3">
                  <p:embed/>
                </p:oleObj>
              </mc:Choice>
              <mc:Fallback>
                <p:oleObj name="Equation" r:id="rId4" imgW="13843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962400"/>
                        <a:ext cx="26670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7">
            <a:extLst>
              <a:ext uri="{FF2B5EF4-FFF2-40B4-BE49-F238E27FC236}">
                <a16:creationId xmlns:a16="http://schemas.microsoft.com/office/drawing/2014/main" id="{1CB18C80-9520-4F34-AF32-842F4CEC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6324600"/>
            <a:ext cx="19050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5A93E985-A13A-400D-A780-FB8B9E5F989A}" type="slidenum">
              <a:rPr lang="en-US" altLang="en-US" sz="1200" smtClean="0"/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/>
          </a:p>
        </p:txBody>
      </p:sp>
      <p:sp>
        <p:nvSpPr>
          <p:cNvPr id="1029" name="Rectangle 2">
            <a:extLst>
              <a:ext uri="{FF2B5EF4-FFF2-40B4-BE49-F238E27FC236}">
                <a16:creationId xmlns:a16="http://schemas.microsoft.com/office/drawing/2014/main" id="{EDC21C0B-07C7-4C51-976F-E3A6FF9843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441960"/>
            <a:ext cx="8610600" cy="609600"/>
          </a:xfrm>
          <a:noFill/>
        </p:spPr>
        <p:txBody>
          <a:bodyPr lIns="92075" tIns="46038" rIns="92075" bIns="46038" anchor="ctr"/>
          <a:lstStyle/>
          <a:p>
            <a:pPr algn="l" eaLnBrk="1" hangingPunct="1"/>
            <a:r>
              <a:rPr lang="en-US" altLang="en-US" b="1" dirty="0">
                <a:solidFill>
                  <a:srgbClr val="170981"/>
                </a:solidFill>
                <a:latin typeface="Times New Romam"/>
              </a:rPr>
              <a:t>Proximity Measure for Binary Attributes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5A4B3B76-CD8F-4F00-93C2-3C118D6931D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862838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en-US" sz="2000" dirty="0"/>
              <a:t>A contingency table for binary data</a:t>
            </a:r>
          </a:p>
          <a:p>
            <a:pPr eaLnBrk="1" hangingPunct="1">
              <a:lnSpc>
                <a:spcPct val="130000"/>
              </a:lnSpc>
            </a:pPr>
            <a:endParaRPr lang="en-US" altLang="en-US" sz="2000" dirty="0"/>
          </a:p>
          <a:p>
            <a:pPr eaLnBrk="1" hangingPunct="1">
              <a:lnSpc>
                <a:spcPct val="130000"/>
              </a:lnSpc>
            </a:pPr>
            <a:endParaRPr lang="en-US" altLang="en-US" sz="2000" dirty="0"/>
          </a:p>
          <a:p>
            <a:pPr eaLnBrk="1" hangingPunct="1">
              <a:lnSpc>
                <a:spcPct val="130000"/>
              </a:lnSpc>
            </a:pPr>
            <a:endParaRPr lang="en-US" altLang="en-US" sz="2000" dirty="0"/>
          </a:p>
          <a:p>
            <a:pPr marL="0" indent="0" eaLnBrk="1" hangingPunct="1">
              <a:lnSpc>
                <a:spcPct val="130000"/>
              </a:lnSpc>
              <a:buNone/>
            </a:pPr>
            <a:endParaRPr lang="en-US" altLang="en-US" sz="1600" dirty="0"/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/>
              <a:t>Distance measure for symmetric binary variables: </a:t>
            </a:r>
          </a:p>
          <a:p>
            <a:pPr eaLnBrk="1" hangingPunct="1">
              <a:lnSpc>
                <a:spcPct val="130000"/>
              </a:lnSpc>
            </a:pPr>
            <a:endParaRPr lang="en-US" altLang="en-US" sz="2000" dirty="0"/>
          </a:p>
          <a:p>
            <a:pPr eaLnBrk="1" hangingPunct="1">
              <a:lnSpc>
                <a:spcPct val="130000"/>
              </a:lnSpc>
            </a:pPr>
            <a:endParaRPr lang="en-US" altLang="en-US" sz="2000" dirty="0"/>
          </a:p>
          <a:p>
            <a:pPr marL="0" indent="0" eaLnBrk="1" hangingPunct="1">
              <a:lnSpc>
                <a:spcPct val="130000"/>
              </a:lnSpc>
              <a:buNone/>
            </a:pPr>
            <a:endParaRPr lang="en-US" altLang="en-US" sz="300" dirty="0"/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/>
              <a:t>Distance measure for asymmetric binary variables: </a:t>
            </a:r>
          </a:p>
          <a:p>
            <a:pPr eaLnBrk="1" hangingPunct="1">
              <a:lnSpc>
                <a:spcPct val="130000"/>
              </a:lnSpc>
            </a:pPr>
            <a:endParaRPr lang="en-US" altLang="en-US" sz="2000" dirty="0"/>
          </a:p>
        </p:txBody>
      </p:sp>
      <p:grpSp>
        <p:nvGrpSpPr>
          <p:cNvPr id="2" name="Diagram 25">
            <a:extLst>
              <a:ext uri="{FF2B5EF4-FFF2-40B4-BE49-F238E27FC236}">
                <a16:creationId xmlns:a16="http://schemas.microsoft.com/office/drawing/2014/main" id="{BBE355DB-15C5-4606-A93F-D82B5F299FA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77000" y="2413000"/>
            <a:ext cx="381000" cy="233363"/>
            <a:chOff x="2880" y="816"/>
            <a:chExt cx="2592" cy="1584"/>
          </a:xfrm>
        </p:grpSpPr>
      </p:grpSp>
      <p:pic>
        <p:nvPicPr>
          <p:cNvPr id="1033" name="Picture 30" descr="eqbinarysym">
            <a:extLst>
              <a:ext uri="{FF2B5EF4-FFF2-40B4-BE49-F238E27FC236}">
                <a16:creationId xmlns:a16="http://schemas.microsoft.com/office/drawing/2014/main" id="{B8518214-6559-4429-A79A-63942C9DC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89" y="3909417"/>
            <a:ext cx="34290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31" descr="eqbinaryasym">
            <a:extLst>
              <a:ext uri="{FF2B5EF4-FFF2-40B4-BE49-F238E27FC236}">
                <a16:creationId xmlns:a16="http://schemas.microsoft.com/office/drawing/2014/main" id="{0D5C57BD-896C-4683-AB7B-9F51F3C6B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419725"/>
            <a:ext cx="29718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36" descr="eqcontingency2">
            <a:extLst>
              <a:ext uri="{FF2B5EF4-FFF2-40B4-BE49-F238E27FC236}">
                <a16:creationId xmlns:a16="http://schemas.microsoft.com/office/drawing/2014/main" id="{24AFA7DB-228E-41E0-8D7B-AEA75E09A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099865"/>
            <a:ext cx="3675380" cy="114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Text Box 37">
            <a:extLst>
              <a:ext uri="{FF2B5EF4-FFF2-40B4-BE49-F238E27FC236}">
                <a16:creationId xmlns:a16="http://schemas.microsoft.com/office/drawing/2014/main" id="{F16D9D44-ED7D-4391-A74B-BEBDA1104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2546668"/>
            <a:ext cx="9636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Object </a:t>
            </a:r>
            <a:r>
              <a:rPr lang="en-US" altLang="en-US" sz="1800" i="1" dirty="0" err="1"/>
              <a:t>i</a:t>
            </a:r>
            <a:endParaRPr lang="en-US" altLang="en-US" sz="1800" dirty="0"/>
          </a:p>
        </p:txBody>
      </p:sp>
      <p:sp>
        <p:nvSpPr>
          <p:cNvPr id="1038" name="Text Box 38">
            <a:extLst>
              <a:ext uri="{FF2B5EF4-FFF2-40B4-BE49-F238E27FC236}">
                <a16:creationId xmlns:a16="http://schemas.microsoft.com/office/drawing/2014/main" id="{45D302B5-FC73-4EE4-B656-6B0F29F1E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1233" y="1733153"/>
            <a:ext cx="976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Object </a:t>
            </a:r>
            <a:r>
              <a:rPr lang="en-US" altLang="en-US" sz="1800" i="1" dirty="0"/>
              <a:t>j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9014223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7">
            <a:extLst>
              <a:ext uri="{FF2B5EF4-FFF2-40B4-BE49-F238E27FC236}">
                <a16:creationId xmlns:a16="http://schemas.microsoft.com/office/drawing/2014/main" id="{1CB18C80-9520-4F34-AF32-842F4CEC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6324600"/>
            <a:ext cx="19050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5A93E985-A13A-400D-A780-FB8B9E5F989A}" type="slidenum">
              <a:rPr lang="en-US" altLang="en-US" sz="1200" smtClean="0"/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/>
          </a:p>
        </p:txBody>
      </p:sp>
      <p:sp>
        <p:nvSpPr>
          <p:cNvPr id="1029" name="Rectangle 2">
            <a:extLst>
              <a:ext uri="{FF2B5EF4-FFF2-40B4-BE49-F238E27FC236}">
                <a16:creationId xmlns:a16="http://schemas.microsoft.com/office/drawing/2014/main" id="{EDC21C0B-07C7-4C51-976F-E3A6FF9843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441960"/>
            <a:ext cx="8610600" cy="609600"/>
          </a:xfrm>
          <a:noFill/>
        </p:spPr>
        <p:txBody>
          <a:bodyPr lIns="92075" tIns="46038" rIns="92075" bIns="46038" anchor="ctr"/>
          <a:lstStyle/>
          <a:p>
            <a:pPr algn="l" eaLnBrk="1" hangingPunct="1"/>
            <a:r>
              <a:rPr lang="en-US" altLang="en-US" b="1" dirty="0">
                <a:solidFill>
                  <a:srgbClr val="170981"/>
                </a:solidFill>
                <a:latin typeface="Times New Romam"/>
              </a:rPr>
              <a:t>Proximity Measure for Binary Attributes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:a16="http://schemas.microsoft.com/office/drawing/2014/main" id="{5A4B3B76-CD8F-4F00-93C2-3C118D6931D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862838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en-US" sz="2000" dirty="0"/>
              <a:t>Jaccard coefficient (similarity measure for asymmetric binary variables): </a:t>
            </a:r>
          </a:p>
          <a:p>
            <a:pPr eaLnBrk="1" hangingPunct="1">
              <a:lnSpc>
                <a:spcPct val="130000"/>
              </a:lnSpc>
            </a:pPr>
            <a:endParaRPr lang="en-US" altLang="en-US" sz="2000" dirty="0"/>
          </a:p>
          <a:p>
            <a:pPr eaLnBrk="1" hangingPunct="1">
              <a:lnSpc>
                <a:spcPct val="130000"/>
              </a:lnSpc>
            </a:pPr>
            <a:endParaRPr lang="en-US" altLang="en-US" sz="2000" dirty="0"/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/>
              <a:t>Note: Jaccard coefficient is the same as “coherence”: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endParaRPr lang="en-US" altLang="en-US" sz="2000" dirty="0"/>
          </a:p>
        </p:txBody>
      </p:sp>
      <p:pic>
        <p:nvPicPr>
          <p:cNvPr id="1032" name="Picture 18" descr="eqjaccard">
            <a:extLst>
              <a:ext uri="{FF2B5EF4-FFF2-40B4-BE49-F238E27FC236}">
                <a16:creationId xmlns:a16="http://schemas.microsoft.com/office/drawing/2014/main" id="{01D605C1-C2C7-466E-B87D-F42097693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43434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Diagram 25">
            <a:extLst>
              <a:ext uri="{FF2B5EF4-FFF2-40B4-BE49-F238E27FC236}">
                <a16:creationId xmlns:a16="http://schemas.microsoft.com/office/drawing/2014/main" id="{BBE355DB-15C5-4606-A93F-D82B5F299FA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77000" y="2413000"/>
            <a:ext cx="381000" cy="233363"/>
            <a:chOff x="2880" y="816"/>
            <a:chExt cx="2592" cy="1584"/>
          </a:xfrm>
        </p:grpSpPr>
      </p:grpSp>
      <p:pic>
        <p:nvPicPr>
          <p:cNvPr id="15" name="Picture 35" descr="eqcoherence">
            <a:extLst>
              <a:ext uri="{FF2B5EF4-FFF2-40B4-BE49-F238E27FC236}">
                <a16:creationId xmlns:a16="http://schemas.microsoft.com/office/drawing/2014/main" id="{803706D2-1072-49CE-A4BD-FE184482F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" y="3192462"/>
            <a:ext cx="83058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A40CE69D-0C47-4982-9ED3-027295867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352800"/>
            <a:ext cx="4038600" cy="3429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57200" indent="-457200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2000" dirty="0">
                <a:sym typeface="Wingdings" pitchFamily="2" charset="2"/>
              </a:rPr>
              <a:t>3. Find:</a:t>
            </a:r>
          </a:p>
          <a:p>
            <a:pPr marL="174625" indent="-174625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Char char="Ø"/>
              <a:defRPr/>
            </a:pPr>
            <a:r>
              <a:rPr lang="en-US" sz="2000" dirty="0">
                <a:sym typeface="Wingdings" pitchFamily="2" charset="2"/>
              </a:rPr>
              <a:t> S</a:t>
            </a:r>
            <a:r>
              <a:rPr lang="en-US" sz="2000" dirty="0"/>
              <a:t>ymmetric distance</a:t>
            </a:r>
          </a:p>
          <a:p>
            <a:pPr marL="174625" indent="-174625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2000" i="1" dirty="0"/>
              <a:t>       </a:t>
            </a:r>
          </a:p>
          <a:p>
            <a:pPr marL="174625" indent="-174625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endParaRPr lang="en-US" i="1" dirty="0"/>
          </a:p>
          <a:p>
            <a:pPr marL="174625" indent="-174625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Char char="Ø"/>
              <a:defRPr/>
            </a:pPr>
            <a:r>
              <a:rPr lang="en-US" sz="2000" dirty="0">
                <a:sym typeface="Wingdings" pitchFamily="2" charset="2"/>
              </a:rPr>
              <a:t> As</a:t>
            </a:r>
            <a:r>
              <a:rPr lang="en-US" sz="2000" dirty="0"/>
              <a:t>ymmetric distance</a:t>
            </a:r>
          </a:p>
          <a:p>
            <a:pPr marL="174625" indent="-174625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Char char="Ø"/>
              <a:defRPr/>
            </a:pPr>
            <a:endParaRPr lang="en-US" sz="2000" dirty="0"/>
          </a:p>
          <a:p>
            <a:pPr marL="174625" indent="-174625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Char char="Ø"/>
              <a:defRPr/>
            </a:pPr>
            <a:endParaRPr lang="en-US" sz="2000" dirty="0"/>
          </a:p>
          <a:p>
            <a:pPr marL="174625" indent="-174625">
              <a:spcBef>
                <a:spcPts val="0"/>
              </a:spcBef>
              <a:buClr>
                <a:schemeClr val="folHlink"/>
              </a:buClr>
              <a:buSzPct val="60000"/>
              <a:buFont typeface="Wingdings" pitchFamily="2" charset="2"/>
              <a:buChar char="Ø"/>
              <a:defRPr/>
            </a:pPr>
            <a:r>
              <a:rPr lang="en-US" sz="2000" dirty="0"/>
              <a:t> Coherence (</a:t>
            </a:r>
            <a:r>
              <a:rPr lang="en-US" sz="2000" dirty="0" err="1"/>
              <a:t>Jaccard</a:t>
            </a:r>
            <a:r>
              <a:rPr lang="en-US" sz="2000" dirty="0"/>
              <a:t> coefficient)</a:t>
            </a:r>
          </a:p>
        </p:txBody>
      </p:sp>
      <p:sp>
        <p:nvSpPr>
          <p:cNvPr id="2053" name="Slide Number Placeholder 7">
            <a:extLst>
              <a:ext uri="{FF2B5EF4-FFF2-40B4-BE49-F238E27FC236}">
                <a16:creationId xmlns:a16="http://schemas.microsoft.com/office/drawing/2014/main" id="{26F4DC5C-0945-42C4-BB3E-742AF8B1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6324600"/>
            <a:ext cx="19050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8817BD4A-C7D2-4F45-83F1-CB25C3D166AB}" type="slidenum">
              <a:rPr lang="en-US" altLang="en-US" sz="1200" smtClean="0"/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/>
          </a:p>
        </p:txBody>
      </p:sp>
      <p:sp>
        <p:nvSpPr>
          <p:cNvPr id="2054" name="Rectangle 2">
            <a:extLst>
              <a:ext uri="{FF2B5EF4-FFF2-40B4-BE49-F238E27FC236}">
                <a16:creationId xmlns:a16="http://schemas.microsoft.com/office/drawing/2014/main" id="{61A0F49F-F7A8-4F2E-B972-BB16B7AB8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447675"/>
            <a:ext cx="8610600" cy="609600"/>
          </a:xfrm>
          <a:noFill/>
        </p:spPr>
        <p:txBody>
          <a:bodyPr lIns="92075" tIns="46038" rIns="92075" bIns="46038" anchor="ctr"/>
          <a:lstStyle/>
          <a:p>
            <a:pPr algn="l" eaLnBrk="1" hangingPunct="1"/>
            <a:r>
              <a:rPr lang="en-US" altLang="en-US" sz="3000" b="1" dirty="0">
                <a:solidFill>
                  <a:srgbClr val="170981"/>
                </a:solidFill>
                <a:latin typeface="Times New Romam"/>
              </a:rPr>
              <a:t>Example: Proximity Measure for Binary Attributes</a:t>
            </a:r>
          </a:p>
        </p:txBody>
      </p:sp>
      <p:sp>
        <p:nvSpPr>
          <p:cNvPr id="2055" name="Rectangle 15">
            <a:extLst>
              <a:ext uri="{FF2B5EF4-FFF2-40B4-BE49-F238E27FC236}">
                <a16:creationId xmlns:a16="http://schemas.microsoft.com/office/drawing/2014/main" id="{4E460F74-B4C3-445E-86BF-681F83E04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657600"/>
            <a:ext cx="4343400" cy="3048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1. Convert data to binary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     P</a:t>
            </a:r>
            <a:r>
              <a:rPr lang="en-US" altLang="en-US" sz="2000" dirty="0">
                <a:sym typeface="Wingdings" panose="05000000000000000000" pitchFamily="2" charset="2"/>
              </a:rPr>
              <a:t> 0       Q 1</a:t>
            </a: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2. Contingency table for binary data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1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   Count the number of  a, b, c, 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    a </a:t>
            </a:r>
            <a:r>
              <a:rPr lang="en-US" altLang="en-US" sz="2000" dirty="0">
                <a:sym typeface="Wingdings" panose="05000000000000000000" pitchFamily="2" charset="2"/>
              </a:rPr>
              <a:t> (1,1)       b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Wingdings" panose="05000000000000000000" pitchFamily="2" charset="2"/>
              </a:rPr>
              <a:t> (1,0)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    c </a:t>
            </a:r>
            <a:r>
              <a:rPr lang="en-US" altLang="en-US" sz="2000" dirty="0">
                <a:sym typeface="Wingdings" panose="05000000000000000000" pitchFamily="2" charset="2"/>
              </a:rPr>
              <a:t> (0,1)       d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Wingdings" panose="05000000000000000000" pitchFamily="2" charset="2"/>
              </a:rPr>
              <a:t> (0,0)</a:t>
            </a: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 dirty="0"/>
              <a:t>  </a:t>
            </a:r>
            <a:endParaRPr lang="en-US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dirty="0"/>
          </a:p>
        </p:txBody>
      </p:sp>
      <p:grpSp>
        <p:nvGrpSpPr>
          <p:cNvPr id="2" name="Diagram 25">
            <a:extLst>
              <a:ext uri="{FF2B5EF4-FFF2-40B4-BE49-F238E27FC236}">
                <a16:creationId xmlns:a16="http://schemas.microsoft.com/office/drawing/2014/main" id="{35C469BD-A819-4DA9-8D46-CE8EDA740E6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77000" y="2413000"/>
            <a:ext cx="381000" cy="233363"/>
            <a:chOff x="2880" y="816"/>
            <a:chExt cx="2592" cy="1584"/>
          </a:xfrm>
        </p:grpSpPr>
      </p:grpSp>
      <p:pic>
        <p:nvPicPr>
          <p:cNvPr id="2056" name="Picture 5">
            <a:extLst>
              <a:ext uri="{FF2B5EF4-FFF2-40B4-BE49-F238E27FC236}">
                <a16:creationId xmlns:a16="http://schemas.microsoft.com/office/drawing/2014/main" id="{D202599C-1DF6-41D1-966A-928E276BB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953000"/>
            <a:ext cx="13128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6">
            <a:extLst>
              <a:ext uri="{FF2B5EF4-FFF2-40B4-BE49-F238E27FC236}">
                <a16:creationId xmlns:a16="http://schemas.microsoft.com/office/drawing/2014/main" id="{73246F3A-8817-4A87-8D8D-889403FCE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962400"/>
            <a:ext cx="15319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7">
            <a:extLst>
              <a:ext uri="{FF2B5EF4-FFF2-40B4-BE49-F238E27FC236}">
                <a16:creationId xmlns:a16="http://schemas.microsoft.com/office/drawing/2014/main" id="{92CD4BEA-3A75-46FF-9472-EB72458AC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3152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Rectangle 15">
            <a:extLst>
              <a:ext uri="{FF2B5EF4-FFF2-40B4-BE49-F238E27FC236}">
                <a16:creationId xmlns:a16="http://schemas.microsoft.com/office/drawing/2014/main" id="{097993A6-1431-42A2-81AD-ACCB8E849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/>
              <a:t>Given Data</a:t>
            </a:r>
            <a:endParaRPr lang="en-US" altLang="en-US" sz="2000" dirty="0"/>
          </a:p>
        </p:txBody>
      </p:sp>
      <p:sp>
        <p:nvSpPr>
          <p:cNvPr id="2060" name="Rectangle 12">
            <a:extLst>
              <a:ext uri="{FF2B5EF4-FFF2-40B4-BE49-F238E27FC236}">
                <a16:creationId xmlns:a16="http://schemas.microsoft.com/office/drawing/2014/main" id="{F1B870C5-CA4E-428C-8BE8-7672E70F3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00400"/>
            <a:ext cx="990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Steps:</a:t>
            </a:r>
          </a:p>
        </p:txBody>
      </p:sp>
      <p:pic>
        <p:nvPicPr>
          <p:cNvPr id="2061" name="Picture 5">
            <a:extLst>
              <a:ext uri="{FF2B5EF4-FFF2-40B4-BE49-F238E27FC236}">
                <a16:creationId xmlns:a16="http://schemas.microsoft.com/office/drawing/2014/main" id="{E2C6C191-88D9-4406-A598-91B8130DC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13525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7">
            <a:extLst>
              <a:ext uri="{FF2B5EF4-FFF2-40B4-BE49-F238E27FC236}">
                <a16:creationId xmlns:a16="http://schemas.microsoft.com/office/drawing/2014/main" id="{CFAD3B76-A6AF-4356-B3A6-6B3260C5C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619625"/>
            <a:ext cx="25527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7">
            <a:extLst>
              <a:ext uri="{FF2B5EF4-FFF2-40B4-BE49-F238E27FC236}">
                <a16:creationId xmlns:a16="http://schemas.microsoft.com/office/drawing/2014/main" id="{A5648FA3-82D4-4F76-BBC6-F6EE923A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6324600"/>
            <a:ext cx="1905000" cy="533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5102CBF9-72D1-400D-8344-4D8DE155B735}" type="slidenum">
              <a:rPr lang="en-US" altLang="en-US" sz="1200" smtClean="0"/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/>
          </a:p>
        </p:txBody>
      </p:sp>
      <p:grpSp>
        <p:nvGrpSpPr>
          <p:cNvPr id="2" name="Diagram 25">
            <a:extLst>
              <a:ext uri="{FF2B5EF4-FFF2-40B4-BE49-F238E27FC236}">
                <a16:creationId xmlns:a16="http://schemas.microsoft.com/office/drawing/2014/main" id="{70546FB8-905C-4E92-B9A2-01BB48ECD6F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77000" y="2413000"/>
            <a:ext cx="381000" cy="233363"/>
            <a:chOff x="2880" y="816"/>
            <a:chExt cx="2592" cy="1584"/>
          </a:xfrm>
        </p:grpSpPr>
      </p:grpSp>
      <p:sp>
        <p:nvSpPr>
          <p:cNvPr id="18" name="Rectangle 15">
            <a:extLst>
              <a:ext uri="{FF2B5EF4-FFF2-40B4-BE49-F238E27FC236}">
                <a16:creationId xmlns:a16="http://schemas.microsoft.com/office/drawing/2014/main" id="{D050790F-13D7-47A0-B9A0-CE38A4F9E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752600"/>
            <a:ext cx="4876800" cy="17526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2000" b="1" dirty="0">
                <a:solidFill>
                  <a:srgbClr val="FF0000"/>
                </a:solidFill>
              </a:rPr>
              <a:t>Distance: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2000" dirty="0"/>
              <a:t>D(</a:t>
            </a:r>
            <a:r>
              <a:rPr lang="en-US" sz="2000" dirty="0" err="1"/>
              <a:t>x,y</a:t>
            </a:r>
            <a:r>
              <a:rPr lang="en-US" sz="2000" dirty="0"/>
              <a:t>): a=2, b=1, c=0, d=3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2000" dirty="0"/>
              <a:t>D(</a:t>
            </a:r>
            <a:r>
              <a:rPr lang="en-US" sz="2000" dirty="0" err="1"/>
              <a:t>x,z</a:t>
            </a:r>
            <a:r>
              <a:rPr lang="en-US" sz="2000" dirty="0"/>
              <a:t>): a=1, b=2, c=3, d=0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2000" dirty="0"/>
              <a:t>D(</a:t>
            </a:r>
            <a:r>
              <a:rPr lang="en-US" sz="2000" dirty="0" err="1"/>
              <a:t>y,z</a:t>
            </a:r>
            <a:r>
              <a:rPr lang="en-US" sz="2000" dirty="0"/>
              <a:t>): a=1, b=1, c=2, d=1</a:t>
            </a:r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2000" dirty="0"/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2000" dirty="0"/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2000" dirty="0"/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2000" dirty="0"/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2000" dirty="0"/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2000" dirty="0"/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2000" dirty="0"/>
          </a:p>
          <a:p>
            <a:pPr marL="271463" indent="-93663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000" i="1" dirty="0"/>
              <a:t>       </a:t>
            </a:r>
          </a:p>
          <a:p>
            <a:pPr marL="271463" indent="-93663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1000" i="1" dirty="0"/>
          </a:p>
          <a:p>
            <a:pPr marL="271463" indent="-93663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2000" dirty="0"/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2000" i="1" dirty="0"/>
              <a:t>  </a:t>
            </a:r>
            <a:endParaRPr lang="en-US" sz="2000" dirty="0"/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2000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FE14756-FA03-4E0C-92B2-904A9F9A5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452016"/>
              </p:ext>
            </p:extLst>
          </p:nvPr>
        </p:nvGraphicFramePr>
        <p:xfrm>
          <a:off x="609600" y="4038600"/>
          <a:ext cx="6857999" cy="2194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1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1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1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084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Distance</a:t>
                      </a:r>
                    </a:p>
                  </a:txBody>
                  <a:tcPr marT="45696" marB="45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S</a:t>
                      </a: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ymmetric</a:t>
                      </a:r>
                    </a:p>
                    <a:p>
                      <a:pPr algn="ctr"/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Measure</a:t>
                      </a:r>
                    </a:p>
                  </a:txBody>
                  <a:tcPr marT="45696" marB="45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  <a:sym typeface="Wingdings" pitchFamily="2" charset="2"/>
                        </a:rPr>
                        <a:t>As</a:t>
                      </a: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ymmetric</a:t>
                      </a:r>
                    </a:p>
                    <a:p>
                      <a:pPr algn="ctr"/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Measure</a:t>
                      </a:r>
                    </a:p>
                  </a:txBody>
                  <a:tcPr marT="45696" marB="45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Coherence</a:t>
                      </a:r>
                    </a:p>
                  </a:txBody>
                  <a:tcPr marT="45696" marB="4569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8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D(</a:t>
                      </a:r>
                      <a:r>
                        <a:rPr lang="en-US" sz="2000" b="1" dirty="0" err="1">
                          <a:latin typeface="Times New Roman" pitchFamily="18" charset="0"/>
                          <a:cs typeface="Times New Roman" pitchFamily="18" charset="0"/>
                        </a:rPr>
                        <a:t>x,y</a:t>
                      </a: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696" marB="45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(1+0)/(2+1+0+4) = 0.14</a:t>
                      </a:r>
                    </a:p>
                  </a:txBody>
                  <a:tcPr marT="45696" marB="45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(1+0)/(2+1+0) = 0.33</a:t>
                      </a:r>
                    </a:p>
                  </a:txBody>
                  <a:tcPr marT="45696" marB="456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2/(2+1+0)</a:t>
                      </a:r>
                    </a:p>
                    <a:p>
                      <a:pPr algn="ctr"/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=0.67</a:t>
                      </a:r>
                    </a:p>
                  </a:txBody>
                  <a:tcPr marT="45696" marB="4569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D(</a:t>
                      </a:r>
                      <a:r>
                        <a:rPr lang="en-US" sz="2000" b="1" dirty="0" err="1">
                          <a:latin typeface="Times New Roman" pitchFamily="18" charset="0"/>
                          <a:cs typeface="Times New Roman" pitchFamily="18" charset="0"/>
                        </a:rPr>
                        <a:t>x,z</a:t>
                      </a: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696" marB="45696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6" marB="45696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6" marB="45696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6" marB="4569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D(</a:t>
                      </a:r>
                      <a:r>
                        <a:rPr lang="en-US" sz="2000" b="1" dirty="0" err="1">
                          <a:latin typeface="Times New Roman" pitchFamily="18" charset="0"/>
                          <a:cs typeface="Times New Roman" pitchFamily="18" charset="0"/>
                        </a:rPr>
                        <a:t>y,z</a:t>
                      </a:r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696" marB="45696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6" marB="45696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6" marB="45696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696" marB="4569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0395BA9E-6CA5-45D6-BAB0-9DFF4E7D6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447675"/>
            <a:ext cx="8610600" cy="609600"/>
          </a:xfrm>
          <a:noFill/>
        </p:spPr>
        <p:txBody>
          <a:bodyPr lIns="92075" tIns="46038" rIns="92075" bIns="46038" anchor="ctr"/>
          <a:lstStyle/>
          <a:p>
            <a:pPr algn="l" eaLnBrk="1" hangingPunct="1"/>
            <a:r>
              <a:rPr lang="en-US" altLang="en-US" sz="3000" b="1" dirty="0">
                <a:solidFill>
                  <a:srgbClr val="170981"/>
                </a:solidFill>
                <a:latin typeface="Times New Romam"/>
              </a:rPr>
              <a:t>Example: Proximity Measure for Binary Attributes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111BA401-7C78-4F43-A97E-0B418809C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EEAFC6-890A-45CA-BD5C-8CAFF770800B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9F9CA5BD-1B9F-4E4E-9865-A1E7D220C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31238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170981"/>
                </a:solidFill>
              </a:rPr>
              <a:t>Dissimilarity between Binary Variables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A204EEC6-AE8D-42D6-B767-D6EEE4451B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82000" cy="4949825"/>
          </a:xfrm>
        </p:spPr>
        <p:txBody>
          <a:bodyPr/>
          <a:lstStyle/>
          <a:p>
            <a:pPr lvl="1" eaLnBrk="1" hangingPunct="1"/>
            <a:endParaRPr lang="en-US" altLang="en-US" sz="2000" dirty="0"/>
          </a:p>
          <a:p>
            <a:pPr lvl="1" eaLnBrk="1" hangingPunct="1"/>
            <a:r>
              <a:rPr lang="en-US" altLang="en-US" sz="2000" dirty="0"/>
              <a:t>Gender is a symmetric attribute</a:t>
            </a:r>
          </a:p>
          <a:p>
            <a:pPr lvl="1" eaLnBrk="1" hangingPunct="1"/>
            <a:r>
              <a:rPr lang="en-US" altLang="en-US" sz="2000" dirty="0"/>
              <a:t>The remaining attributes are asymmetric binary</a:t>
            </a:r>
          </a:p>
          <a:p>
            <a:pPr lvl="1" eaLnBrk="1" hangingPunct="1"/>
            <a:endParaRPr lang="en-US" altLang="en-US" sz="2000" dirty="0"/>
          </a:p>
          <a:p>
            <a:pPr lvl="1" eaLnBrk="1" hangingPunct="1"/>
            <a:endParaRPr lang="en-US" altLang="en-US" sz="2000" dirty="0"/>
          </a:p>
          <a:p>
            <a:pPr lvl="1" eaLnBrk="1" hangingPunct="1"/>
            <a:endParaRPr lang="en-US" altLang="en-US" sz="2000" dirty="0"/>
          </a:p>
          <a:p>
            <a:pPr lvl="1" eaLnBrk="1" hangingPunct="1"/>
            <a:endParaRPr lang="en-US" altLang="en-US" sz="2000" dirty="0"/>
          </a:p>
          <a:p>
            <a:pPr lvl="1" eaLnBrk="1" hangingPunct="1"/>
            <a:endParaRPr lang="en-US" altLang="en-US" sz="2000" dirty="0"/>
          </a:p>
          <a:p>
            <a:pPr lvl="1" eaLnBrk="1" hangingPunct="1"/>
            <a:r>
              <a:rPr lang="en-US" altLang="en-US" sz="2000" dirty="0"/>
              <a:t>Let the values Y and P be 1, and the value N 0</a:t>
            </a:r>
          </a:p>
        </p:txBody>
      </p:sp>
      <p:graphicFrame>
        <p:nvGraphicFramePr>
          <p:cNvPr id="26629" name="Object 4">
            <a:extLst>
              <a:ext uri="{FF2B5EF4-FFF2-40B4-BE49-F238E27FC236}">
                <a16:creationId xmlns:a16="http://schemas.microsoft.com/office/drawing/2014/main" id="{DF7B293B-B92B-47D5-92BB-D4B9223A73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514600"/>
          <a:ext cx="69326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Document" r:id="rId4" imgW="7105387" imgH="1476700" progId="Word.Document.8">
                  <p:embed/>
                </p:oleObj>
              </mc:Choice>
              <mc:Fallback>
                <p:oleObj name="Document" r:id="rId4" imgW="7105387" imgH="14767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14600"/>
                        <a:ext cx="6932613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4">
            <a:extLst>
              <a:ext uri="{FF2B5EF4-FFF2-40B4-BE49-F238E27FC236}">
                <a16:creationId xmlns:a16="http://schemas.microsoft.com/office/drawing/2014/main" id="{62E68A13-E0BD-449F-9267-865255F3FD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876800"/>
          <a:ext cx="6900863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name="Document" r:id="rId6" imgW="7258257" imgH="1478142" progId="Word.Document.8">
                  <p:embed/>
                </p:oleObj>
              </mc:Choice>
              <mc:Fallback>
                <p:oleObj name="Document" r:id="rId6" imgW="7258257" imgH="147814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76800"/>
                        <a:ext cx="6900863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1.0&quot;&gt;&lt;object type=&quot;1&quot; unique_id=&quot;10001&quot;&gt;&lt;object type=&quot;2&quot; unique_id=&quot;10043&quot;&gt;&lt;object type=&quot;3&quot; unique_id=&quot;10044&quot;&gt;&lt;property id=&quot;20148&quot; value=&quot;5&quot;/&gt;&lt;property id=&quot;20300&quot; value=&quot;Slide 1 - &amp;quot;Data Analytics &amp;amp; Visualization UCS633&amp;quot;&quot;/&gt;&lt;property id=&quot;20307&quot; value=&quot;1033&quot;/&gt;&lt;/object&gt;&lt;object type=&quot;3&quot; unique_id=&quot;10062&quot;&gt;&lt;property id=&quot;20148&quot; value=&quot;5&quot;/&gt;&lt;property id=&quot;20300&quot; value=&quot;Slide 18&quot;/&gt;&lt;property id=&quot;20307&quot; value=&quot;1113&quot;/&gt;&lt;/object&gt;&lt;object type=&quot;3&quot; unique_id=&quot;10164&quot;&gt;&lt;property id=&quot;20148&quot; value=&quot;5&quot;/&gt;&lt;property id=&quot;20300&quot; value=&quot;Slide 2 - &amp;quot;Similarity and Dissimilarity&amp;quot;&quot;/&gt;&lt;property id=&quot;20307&quot; value=&quot;873&quot;/&gt;&lt;/object&gt;&lt;object type=&quot;3&quot; unique_id=&quot;10165&quot;&gt;&lt;property id=&quot;20148&quot; value=&quot;5&quot;/&gt;&lt;property id=&quot;20300&quot; value=&quot;Slide 3 - &amp;quot;Data Matrix and Dissimilarity Matrix&amp;quot;&quot;/&gt;&lt;property id=&quot;20307&quot; value=&quot;837&quot;/&gt;&lt;/object&gt;&lt;object type=&quot;3&quot; unique_id=&quot;10166&quot;&gt;&lt;property id=&quot;20148&quot; value=&quot;5&quot;/&gt;&lt;property id=&quot;20300&quot; value=&quot;Slide 4 - &amp;quot;Proximity Measure for Nominal Attributes&amp;quot;&quot;/&gt;&lt;property id=&quot;20307&quot; value=&quot;1031&quot;/&gt;&lt;/object&gt;&lt;object type=&quot;3&quot; unique_id=&quot;10167&quot;&gt;&lt;property id=&quot;20148&quot; value=&quot;5&quot;/&gt;&lt;property id=&quot;20300&quot; value=&quot;Slide 6 - &amp;quot;Proximity Measure for Binary Attributes&amp;quot;&quot;/&gt;&lt;property id=&quot;20307&quot; value=&quot;1032&quot;/&gt;&lt;/object&gt;&lt;object type=&quot;3&quot; unique_id=&quot;10168&quot;&gt;&lt;property id=&quot;20148&quot; value=&quot;5&quot;/&gt;&lt;property id=&quot;20300&quot; value=&quot;Slide 7 - &amp;quot;Example: Proximity Measure for Binary Attributes&amp;quot;&quot;/&gt;&lt;property id=&quot;20307&quot; value=&quot;1060&quot;/&gt;&lt;/object&gt;&lt;object type=&quot;3&quot; unique_id=&quot;10169&quot;&gt;&lt;property id=&quot;20148&quot; value=&quot;5&quot;/&gt;&lt;property id=&quot;20300&quot; value=&quot;Slide 8 - &amp;quot;Example: Proximity Measure for Binary Attributes&amp;quot;&quot;/&gt;&lt;property id=&quot;20307&quot; value=&quot;1061&quot;/&gt;&lt;/object&gt;&lt;object type=&quot;3&quot; unique_id=&quot;10170&quot;&gt;&lt;property id=&quot;20148&quot; value=&quot;5&quot;/&gt;&lt;property id=&quot;20300&quot; value=&quot;Slide 9 - &amp;quot;Dissimilarity between Binary Variables&amp;quot;&quot;/&gt;&lt;property id=&quot;20307&quot; value=&quot;1062&quot;/&gt;&lt;/object&gt;&lt;object type=&quot;3&quot; unique_id=&quot;10174&quot;&gt;&lt;property id=&quot;20148&quot; value=&quot;5&quot;/&gt;&lt;property id=&quot;20300&quot; value=&quot;Slide 11 - &amp;quot;Data Matrix and Dissimilarity Matrix&amp;quot;&quot;/&gt;&lt;property id=&quot;20307&quot; value=&quot;861&quot;/&gt;&lt;/object&gt;&lt;object type=&quot;3&quot; unique_id=&quot;10175&quot;&gt;&lt;property id=&quot;20148&quot; value=&quot;5&quot;/&gt;&lt;property id=&quot;20300&quot; value=&quot;Slide 12 - &amp;quot;Distance on Numeric Data: Minkowski Distance&amp;quot;&quot;/&gt;&lt;property id=&quot;20307&quot; value=&quot;874&quot;/&gt;&lt;/object&gt;&lt;object type=&quot;3&quot; unique_id=&quot;10176&quot;&gt;&lt;property id=&quot;20148&quot; value=&quot;5&quot;/&gt;&lt;property id=&quot;20300&quot; value=&quot;Slide 13 - &amp;quot;Special Cases of Minkowski Distance&amp;quot;&quot;/&gt;&lt;property id=&quot;20307&quot; value=&quot;840&quot;/&gt;&lt;/object&gt;&lt;object type=&quot;3&quot; unique_id=&quot;10177&quot;&gt;&lt;property id=&quot;20148&quot; value=&quot;5&quot;/&gt;&lt;property id=&quot;20300&quot; value=&quot;Slide 14 - &amp;quot;Example: Minkowski Distance&amp;quot;&quot;/&gt;&lt;property id=&quot;20307&quot; value=&quot;864&quot;/&gt;&lt;/object&gt;&lt;object type=&quot;3&quot; unique_id=&quot;10181&quot;&gt;&lt;property id=&quot;20148&quot; value=&quot;5&quot;/&gt;&lt;property id=&quot;20300&quot; value=&quot;Slide 17 - &amp;quot;Example 2: Cosine Similarity&amp;quot;&quot;/&gt;&lt;property id=&quot;20307&quot; value=&quot;1043&quot;/&gt;&lt;/object&gt;&lt;object type=&quot;3&quot; unique_id=&quot;11037&quot;&gt;&lt;property id=&quot;20148&quot; value=&quot;5&quot;/&gt;&lt;property id=&quot;20300&quot; value=&quot;Slide 15 - &amp;quot;Cosine Similarity&amp;quot;&quot;/&gt;&lt;property id=&quot;20307&quot; value=&quot;1157&quot;/&gt;&lt;/object&gt;&lt;object type=&quot;3&quot; unique_id=&quot;11039&quot;&gt;&lt;property id=&quot;20148&quot; value=&quot;5&quot;/&gt;&lt;property id=&quot;20300&quot; value=&quot;Slide 16 - &amp;quot;Example 1: Cosine Similarity&amp;quot;&quot;/&gt;&lt;property id=&quot;20307&quot; value=&quot;1158&quot;/&gt;&lt;/object&gt;&lt;object type=&quot;3&quot; unique_id=&quot;11360&quot;&gt;&lt;property id=&quot;20148&quot; value=&quot;5&quot;/&gt;&lt;property id=&quot;20300&quot; value=&quot;Slide 5 - &amp;quot;Proximity Measure for Binary Attributes&amp;quot;&quot;/&gt;&lt;property id=&quot;20307&quot; value=&quot;1161&quot;/&gt;&lt;/object&gt;&lt;object type=&quot;3&quot; unique_id=&quot;11361&quot;&gt;&lt;property id=&quot;20148&quot; value=&quot;5&quot;/&gt;&lt;property id=&quot;20300&quot; value=&quot;Slide 10 - &amp;quot;Dissimilarity between Binary Variables&amp;quot;&quot;/&gt;&lt;property id=&quot;20307&quot; value=&quot;1162&quot;/&gt;&lt;/object&gt;&lt;/object&gt;&lt;object type=&quot;8&quot; unique_id=&quot;1008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13369</TotalTime>
  <Words>983</Words>
  <Application>Microsoft Office PowerPoint</Application>
  <PresentationFormat>On-screen Show (4:3)</PresentationFormat>
  <Paragraphs>208</Paragraphs>
  <Slides>18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Berlin Sans FB Demi</vt:lpstr>
      <vt:lpstr>Tahoma</vt:lpstr>
      <vt:lpstr>Times New Romam</vt:lpstr>
      <vt:lpstr>Times New Roman</vt:lpstr>
      <vt:lpstr>Wingdings</vt:lpstr>
      <vt:lpstr>Blends</vt:lpstr>
      <vt:lpstr>Equation</vt:lpstr>
      <vt:lpstr>Document</vt:lpstr>
      <vt:lpstr>Microsoft Equation 3.0</vt:lpstr>
      <vt:lpstr>Worksheet</vt:lpstr>
      <vt:lpstr>SmartDraw</vt:lpstr>
      <vt:lpstr>PowerPoint Presentation</vt:lpstr>
      <vt:lpstr>Similarity and Dissimilarity</vt:lpstr>
      <vt:lpstr>Data Matrix and Dissimilarity Matrix</vt:lpstr>
      <vt:lpstr>Proximity Measure for Nominal Attributes</vt:lpstr>
      <vt:lpstr>Proximity Measure for Binary Attributes</vt:lpstr>
      <vt:lpstr>Proximity Measure for Binary Attributes</vt:lpstr>
      <vt:lpstr>Example: Proximity Measure for Binary Attributes</vt:lpstr>
      <vt:lpstr>Example: Proximity Measure for Binary Attributes</vt:lpstr>
      <vt:lpstr>Dissimilarity between Binary Variables</vt:lpstr>
      <vt:lpstr>Dissimilarity between Binary Variables</vt:lpstr>
      <vt:lpstr>Data Matrix and Dissimilarity Matrix</vt:lpstr>
      <vt:lpstr>Distance on Numeric Data: Minkowski Distance</vt:lpstr>
      <vt:lpstr>Special Cases of Minkowski Distance</vt:lpstr>
      <vt:lpstr>Example: Minkowski Distance</vt:lpstr>
      <vt:lpstr>Cosine Similarity</vt:lpstr>
      <vt:lpstr>Example 1: Cosine Similarity</vt:lpstr>
      <vt:lpstr>Example 2: Cosine Similarity</vt:lpstr>
      <vt:lpstr>PowerPoint Presentation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Jiawei Han</dc:creator>
  <cp:lastModifiedBy>Prashant</cp:lastModifiedBy>
  <cp:revision>505</cp:revision>
  <cp:lastPrinted>1999-09-10T20:38:56Z</cp:lastPrinted>
  <dcterms:created xsi:type="dcterms:W3CDTF">1998-06-19T04:38:52Z</dcterms:created>
  <dcterms:modified xsi:type="dcterms:W3CDTF">2022-05-16T15:18:27Z</dcterms:modified>
</cp:coreProperties>
</file>