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64" r:id="rId4"/>
    <p:sldId id="267" r:id="rId5"/>
    <p:sldId id="268" r:id="rId6"/>
    <p:sldId id="269" r:id="rId7"/>
    <p:sldId id="270" r:id="rId8"/>
    <p:sldId id="273" r:id="rId9"/>
    <p:sldId id="276" r:id="rId10"/>
    <p:sldId id="271" r:id="rId11"/>
    <p:sldId id="272" r:id="rId12"/>
    <p:sldId id="277" r:id="rId13"/>
    <p:sldId id="274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C7F9-701E-4CBD-9BF7-0F8CC6C50A00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4E146A7-8500-43A9-9DE3-9409006035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C7F9-701E-4CBD-9BF7-0F8CC6C50A00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46A7-8500-43A9-9DE3-940900603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C7F9-701E-4CBD-9BF7-0F8CC6C50A00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46A7-8500-43A9-9DE3-940900603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C7F9-701E-4CBD-9BF7-0F8CC6C50A00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46A7-8500-43A9-9DE3-9409006035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C7F9-701E-4CBD-9BF7-0F8CC6C50A00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4E146A7-8500-43A9-9DE3-940900603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C7F9-701E-4CBD-9BF7-0F8CC6C50A00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46A7-8500-43A9-9DE3-9409006035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C7F9-701E-4CBD-9BF7-0F8CC6C50A00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46A7-8500-43A9-9DE3-9409006035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C7F9-701E-4CBD-9BF7-0F8CC6C50A00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46A7-8500-43A9-9DE3-940900603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C7F9-701E-4CBD-9BF7-0F8CC6C50A00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46A7-8500-43A9-9DE3-940900603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C7F9-701E-4CBD-9BF7-0F8CC6C50A00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46A7-8500-43A9-9DE3-9409006035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C7F9-701E-4CBD-9BF7-0F8CC6C50A00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4E146A7-8500-43A9-9DE3-9409006035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4BC7F9-701E-4CBD-9BF7-0F8CC6C50A00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4E146A7-8500-43A9-9DE3-940900603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Ensemble Techniques</a:t>
            </a:r>
            <a:br>
              <a:rPr lang="en-US" b="1" dirty="0"/>
            </a:br>
            <a:r>
              <a:rPr lang="en-US" b="1" dirty="0"/>
              <a:t>(</a:t>
            </a:r>
            <a:r>
              <a:rPr b="1">
                <a:solidFill>
                  <a:schemeClr val="bg1"/>
                </a:solidFill>
              </a:rPr>
              <a:t>Bagging and Boosting, Stacking)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Difference b/w Bagging and Boosting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505303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i="1" u="sng" dirty="0"/>
              <a:t>Bagging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parallel</a:t>
            </a:r>
            <a:r>
              <a:rPr lang="en-US" dirty="0"/>
              <a:t> ensemble: each model is built independently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aim to </a:t>
            </a:r>
            <a:r>
              <a:rPr lang="en-US" b="1" dirty="0"/>
              <a:t>decrease variance</a:t>
            </a:r>
            <a:r>
              <a:rPr lang="en-US" dirty="0"/>
              <a:t>, not bias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suitable for high variance low bias models (complex models)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example of a tree based method is </a:t>
            </a:r>
            <a:r>
              <a:rPr lang="en-US" b="1" dirty="0"/>
              <a:t>random forest</a:t>
            </a:r>
            <a:r>
              <a:rPr lang="en-US" dirty="0"/>
              <a:t>, which develop fully grown trees (note that RF modifies the grown procedure to reduce the correlation between trees)</a:t>
            </a:r>
          </a:p>
          <a:p>
            <a:pPr>
              <a:buNone/>
            </a:pPr>
            <a:r>
              <a:rPr lang="en-US" b="1" i="1" u="sng" dirty="0"/>
              <a:t>Boosting</a:t>
            </a:r>
            <a:endParaRPr lang="en-US" b="1" u="sng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sequential</a:t>
            </a:r>
            <a:r>
              <a:rPr lang="en-US" dirty="0"/>
              <a:t> ensemble: try to add new models that do well where previous models 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aim to </a:t>
            </a:r>
            <a:r>
              <a:rPr lang="en-US" b="1" dirty="0"/>
              <a:t>decrease bias</a:t>
            </a:r>
            <a:r>
              <a:rPr lang="en-US" dirty="0"/>
              <a:t>, not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suitable for low variance high bias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example of a tree based method is </a:t>
            </a:r>
            <a:r>
              <a:rPr lang="en-US" b="1" dirty="0"/>
              <a:t>gradient boosting</a:t>
            </a:r>
          </a:p>
          <a:p>
            <a:pPr marL="514350" indent="-514350">
              <a:buNone/>
            </a:pPr>
            <a:endParaRPr lang="en-US" b="1" dirty="0"/>
          </a:p>
          <a:p>
            <a:pPr marL="514350" indent="-514350">
              <a:buNone/>
            </a:pPr>
            <a:r>
              <a:rPr lang="en-US" b="1" dirty="0"/>
              <a:t>[Ref : Stack Overflow]</a:t>
            </a:r>
          </a:p>
          <a:p>
            <a:pPr marL="514350" indent="-51435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Ensemble Methods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Stacking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09630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/>
              <a:t>Stacking is an advances variant of boosting or bagging or combination of both.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571744"/>
            <a:ext cx="87534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Example1 : Ensemble Methods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14348" y="857232"/>
            <a:ext cx="7772400" cy="500066"/>
          </a:xfrm>
        </p:spPr>
        <p:txBody>
          <a:bodyPr/>
          <a:lstStyle/>
          <a:p>
            <a:r>
              <a:rPr lang="en-US" b="1" dirty="0"/>
              <a:t>Developed by </a:t>
            </a:r>
            <a:r>
              <a:rPr lang="en-US" b="1" dirty="0" err="1"/>
              <a:t>Rudra</a:t>
            </a:r>
            <a:r>
              <a:rPr lang="en-US" b="1" dirty="0"/>
              <a:t> and </a:t>
            </a:r>
            <a:r>
              <a:rPr lang="en-US" b="1" dirty="0" err="1"/>
              <a:t>Parth</a:t>
            </a:r>
            <a:r>
              <a:rPr lang="en-US" b="1" dirty="0"/>
              <a:t>, COE, 3</a:t>
            </a:r>
            <a:r>
              <a:rPr lang="en-US" b="1" baseline="30000" dirty="0"/>
              <a:t>rd</a:t>
            </a:r>
            <a:r>
              <a:rPr lang="en-US" b="1" dirty="0"/>
              <a:t> Year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1613"/>
          <a:stretch>
            <a:fillRect/>
          </a:stretch>
        </p:blipFill>
        <p:spPr bwMode="auto">
          <a:xfrm>
            <a:off x="142844" y="1357298"/>
            <a:ext cx="8858312" cy="51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Example2: Ensemble Methods 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00100" y="857232"/>
            <a:ext cx="7772400" cy="428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Developed by </a:t>
            </a:r>
            <a:r>
              <a:rPr lang="en-US" dirty="0" err="1"/>
              <a:t>Divya</a:t>
            </a:r>
            <a:r>
              <a:rPr lang="en-US" dirty="0"/>
              <a:t> </a:t>
            </a:r>
            <a:r>
              <a:rPr lang="en-US" dirty="0" err="1"/>
              <a:t>Khanna</a:t>
            </a:r>
            <a:r>
              <a:rPr lang="en-US" dirty="0"/>
              <a:t>, PhD Scholar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1679" r="1625"/>
          <a:stretch>
            <a:fillRect/>
          </a:stretch>
        </p:blipFill>
        <p:spPr bwMode="auto">
          <a:xfrm>
            <a:off x="0" y="2019300"/>
            <a:ext cx="9001156" cy="412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Example3: Ensemble Methods 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28662" y="928670"/>
            <a:ext cx="7772400" cy="571504"/>
          </a:xfrm>
        </p:spPr>
        <p:txBody>
          <a:bodyPr/>
          <a:lstStyle/>
          <a:p>
            <a:r>
              <a:rPr lang="en-US" dirty="0"/>
              <a:t>Developed by </a:t>
            </a:r>
            <a:r>
              <a:rPr lang="en-US" dirty="0" err="1"/>
              <a:t>Divya</a:t>
            </a:r>
            <a:r>
              <a:rPr lang="en-US" dirty="0"/>
              <a:t> </a:t>
            </a:r>
            <a:r>
              <a:rPr lang="en-US" dirty="0" err="1"/>
              <a:t>Khanna</a:t>
            </a:r>
            <a:r>
              <a:rPr lang="en-US" dirty="0"/>
              <a:t>, PhD Scholar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7143800" cy="543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Basic Idea: Ensemble Methods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7305675" cy="410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Need Ensemble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50112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main causes of </a:t>
            </a:r>
            <a:r>
              <a:rPr lang="en-US" sz="3200" b="1" u="sng" dirty="0"/>
              <a:t>error</a:t>
            </a:r>
            <a:r>
              <a:rPr lang="en-US" sz="3200" dirty="0"/>
              <a:t> in learning are due to </a:t>
            </a:r>
            <a:r>
              <a:rPr lang="en-US" sz="3200" b="1" dirty="0"/>
              <a:t>noise, bias and variance</a:t>
            </a:r>
            <a:r>
              <a:rPr lang="en-US" sz="3200" dirty="0"/>
              <a:t>. Ensemble </a:t>
            </a:r>
            <a:r>
              <a:rPr lang="en-US" sz="3200" b="1" u="sng" dirty="0"/>
              <a:t>helps</a:t>
            </a:r>
            <a:r>
              <a:rPr lang="en-US" sz="3200" dirty="0"/>
              <a:t> to </a:t>
            </a:r>
            <a:r>
              <a:rPr lang="en-US" sz="3200" b="1" u="sng" dirty="0"/>
              <a:t>minimize</a:t>
            </a:r>
            <a:r>
              <a:rPr lang="en-US" sz="3200" dirty="0"/>
              <a:t> these factors.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These methods are designed to improve the </a:t>
            </a:r>
            <a:r>
              <a:rPr lang="en-US" sz="3200" b="1" u="sng" dirty="0"/>
              <a:t>stability</a:t>
            </a:r>
            <a:r>
              <a:rPr lang="en-US" sz="3200" dirty="0"/>
              <a:t> and the </a:t>
            </a:r>
            <a:r>
              <a:rPr lang="en-US" sz="3200" b="1" u="sng" dirty="0"/>
              <a:t>accuracy</a:t>
            </a:r>
            <a:r>
              <a:rPr lang="en-US" sz="3200" dirty="0"/>
              <a:t> of Machine Learning algorithms.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Combinations of multiple classifiers </a:t>
            </a:r>
            <a:r>
              <a:rPr lang="en-US" sz="3200" b="1" u="sng" dirty="0"/>
              <a:t>decrease variance</a:t>
            </a:r>
            <a:r>
              <a:rPr lang="en-US" sz="3200" dirty="0"/>
              <a:t>, especially in the case of </a:t>
            </a:r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unstable classifiers</a:t>
            </a:r>
            <a:r>
              <a:rPr lang="en-US" sz="3200" dirty="0"/>
              <a:t>, and may produce a </a:t>
            </a:r>
            <a:r>
              <a:rPr lang="en-US" sz="3200" b="1" u="sng" dirty="0"/>
              <a:t>more reliable</a:t>
            </a:r>
            <a:r>
              <a:rPr lang="en-US" sz="3200" dirty="0"/>
              <a:t> classification than a single classifier.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Ensemble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b="1" dirty="0"/>
              <a:t>Bagging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b="1" dirty="0"/>
              <a:t>Boosting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b="1" dirty="0"/>
              <a:t>Stacking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Ensemble Methods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2773" t="29167" r="3906" b="43750"/>
          <a:stretch>
            <a:fillRect/>
          </a:stretch>
        </p:blipFill>
        <p:spPr bwMode="auto">
          <a:xfrm>
            <a:off x="357158" y="1785926"/>
            <a:ext cx="8786842" cy="251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Ensemble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b="1" dirty="0"/>
          </a:p>
          <a:p>
            <a:r>
              <a:rPr lang="en-US" sz="3200" b="1" dirty="0"/>
              <a:t>In bagging models build in </a:t>
            </a:r>
            <a:r>
              <a:rPr lang="en-US" sz="3200" b="1" u="sng" dirty="0"/>
              <a:t>parallel</a:t>
            </a:r>
            <a:r>
              <a:rPr lang="en-US" sz="3200" b="1" dirty="0"/>
              <a:t>.</a:t>
            </a:r>
          </a:p>
          <a:p>
            <a:r>
              <a:rPr lang="en-US" sz="3200" b="1" dirty="0"/>
              <a:t>In boosting models build in </a:t>
            </a:r>
            <a:r>
              <a:rPr lang="en-US" sz="3200" b="1" u="sng" dirty="0"/>
              <a:t>sequential</a:t>
            </a:r>
            <a:r>
              <a:rPr lang="en-US" sz="3200" b="1" dirty="0"/>
              <a:t> way.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42774" t="40625" r="4491" b="23958"/>
          <a:stretch>
            <a:fillRect/>
          </a:stretch>
        </p:blipFill>
        <p:spPr bwMode="auto">
          <a:xfrm>
            <a:off x="500034" y="1500175"/>
            <a:ext cx="842965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Ensemble Methods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42773" t="26041" r="4492" b="37500"/>
          <a:stretch>
            <a:fillRect/>
          </a:stretch>
        </p:blipFill>
        <p:spPr bwMode="auto">
          <a:xfrm>
            <a:off x="122436" y="1643051"/>
            <a:ext cx="8807282" cy="342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Ensemble Methods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Bagging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b="1" dirty="0"/>
              <a:t>Apply </a:t>
            </a:r>
            <a:r>
              <a:rPr lang="en-US" sz="3200" b="1" u="sng" dirty="0"/>
              <a:t>Mean/ Wt. Mean / Min/Max </a:t>
            </a:r>
          </a:p>
          <a:p>
            <a:pPr>
              <a:buNone/>
            </a:pPr>
            <a:r>
              <a:rPr lang="en-US" sz="3200" b="1" dirty="0"/>
              <a:t>    if model is of </a:t>
            </a:r>
            <a:r>
              <a:rPr lang="en-US" sz="3200" b="1" dirty="0">
                <a:solidFill>
                  <a:srgbClr val="FF0000"/>
                </a:solidFill>
              </a:rPr>
              <a:t>Regression Type</a:t>
            </a:r>
          </a:p>
          <a:p>
            <a:r>
              <a:rPr lang="en-US" sz="3200" b="1" dirty="0"/>
              <a:t>Apply </a:t>
            </a:r>
            <a:r>
              <a:rPr lang="en-US" sz="3200" b="1" u="sng" dirty="0"/>
              <a:t>Voting</a:t>
            </a:r>
            <a:r>
              <a:rPr lang="en-US" sz="3200" b="1" dirty="0"/>
              <a:t> </a:t>
            </a:r>
          </a:p>
          <a:p>
            <a:pPr>
              <a:buNone/>
            </a:pPr>
            <a:r>
              <a:rPr lang="en-US" sz="3200" b="1" dirty="0"/>
              <a:t>    if model is of </a:t>
            </a:r>
            <a:r>
              <a:rPr lang="en-US" sz="3200" b="1" dirty="0">
                <a:solidFill>
                  <a:srgbClr val="FF0000"/>
                </a:solidFill>
              </a:rPr>
              <a:t>Classification Type</a:t>
            </a:r>
          </a:p>
          <a:p>
            <a:r>
              <a:rPr lang="en-US" sz="3200" b="1" dirty="0"/>
              <a:t>Example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60203" t="40625" r="22367" b="23958"/>
          <a:stretch>
            <a:fillRect/>
          </a:stretch>
        </p:blipFill>
        <p:spPr bwMode="auto">
          <a:xfrm>
            <a:off x="5715008" y="214290"/>
            <a:ext cx="278608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Ensemble Methods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Boosting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b="1" dirty="0"/>
          </a:p>
          <a:p>
            <a:r>
              <a:rPr lang="en-US" sz="3200" b="1" dirty="0"/>
              <a:t>Divide the data in two or more parts based on </a:t>
            </a:r>
            <a:r>
              <a:rPr lang="en-US" sz="3200" b="1" u="sng" dirty="0"/>
              <a:t>CORRECT Classification</a:t>
            </a:r>
            <a:r>
              <a:rPr lang="en-US" sz="3200" b="1" dirty="0"/>
              <a:t> or </a:t>
            </a:r>
            <a:r>
              <a:rPr lang="en-US" sz="3200" b="1" u="sng" dirty="0"/>
              <a:t>MISSED Classification</a:t>
            </a:r>
          </a:p>
          <a:p>
            <a:r>
              <a:rPr lang="en-US" sz="3200" b="1" dirty="0"/>
              <a:t>Example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77633" t="40625" r="4491" b="23958"/>
          <a:stretch>
            <a:fillRect/>
          </a:stretch>
        </p:blipFill>
        <p:spPr bwMode="auto">
          <a:xfrm>
            <a:off x="5929322" y="142852"/>
            <a:ext cx="285748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</TotalTime>
  <Words>335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Franklin Gothic Book</vt:lpstr>
      <vt:lpstr>Perpetua</vt:lpstr>
      <vt:lpstr>Wingdings 2</vt:lpstr>
      <vt:lpstr>Equity</vt:lpstr>
      <vt:lpstr>Ensemble Techniques (Bagging and Boosting, Stacking)</vt:lpstr>
      <vt:lpstr>Basic Idea: Ensemble Methods</vt:lpstr>
      <vt:lpstr>Why Need Ensemble ??</vt:lpstr>
      <vt:lpstr>Ensemble Techniques</vt:lpstr>
      <vt:lpstr>Ensemble Methods</vt:lpstr>
      <vt:lpstr>Ensemble Methods</vt:lpstr>
      <vt:lpstr>Ensemble Methods</vt:lpstr>
      <vt:lpstr>Ensemble Methods  - Bagging</vt:lpstr>
      <vt:lpstr>Ensemble Methods  - Boosting</vt:lpstr>
      <vt:lpstr>Difference b/w Bagging and Boosting</vt:lpstr>
      <vt:lpstr>Ensemble Methods - Stacking</vt:lpstr>
      <vt:lpstr>Example1 : Ensemble Methods </vt:lpstr>
      <vt:lpstr>Example2: Ensemble Methods  </vt:lpstr>
      <vt:lpstr>Example3: Ensemble Methods 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Technique (Bagging and Boosting)</dc:title>
  <dc:creator>Prashant Rana</dc:creator>
  <cp:lastModifiedBy>Prashant</cp:lastModifiedBy>
  <cp:revision>5</cp:revision>
  <dcterms:created xsi:type="dcterms:W3CDTF">2018-04-20T04:26:52Z</dcterms:created>
  <dcterms:modified xsi:type="dcterms:W3CDTF">2022-05-25T08:14:19Z</dcterms:modified>
</cp:coreProperties>
</file>