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29" r:id="rId2"/>
    <p:sldId id="355" r:id="rId3"/>
    <p:sldId id="272" r:id="rId4"/>
    <p:sldId id="291" r:id="rId5"/>
    <p:sldId id="290" r:id="rId6"/>
    <p:sldId id="330" r:id="rId7"/>
    <p:sldId id="289" r:id="rId8"/>
    <p:sldId id="288" r:id="rId9"/>
    <p:sldId id="287" r:id="rId10"/>
    <p:sldId id="286" r:id="rId11"/>
    <p:sldId id="285" r:id="rId12"/>
    <p:sldId id="373" r:id="rId13"/>
    <p:sldId id="283" r:id="rId14"/>
    <p:sldId id="282" r:id="rId15"/>
    <p:sldId id="281" r:id="rId16"/>
    <p:sldId id="280" r:id="rId17"/>
    <p:sldId id="279" r:id="rId18"/>
    <p:sldId id="278" r:id="rId19"/>
    <p:sldId id="277" r:id="rId20"/>
    <p:sldId id="276" r:id="rId21"/>
    <p:sldId id="275" r:id="rId22"/>
    <p:sldId id="357" r:id="rId23"/>
    <p:sldId id="336" r:id="rId24"/>
    <p:sldId id="337" r:id="rId25"/>
    <p:sldId id="338" r:id="rId26"/>
    <p:sldId id="374" r:id="rId27"/>
    <p:sldId id="339" r:id="rId28"/>
    <p:sldId id="340" r:id="rId29"/>
    <p:sldId id="341" r:id="rId30"/>
    <p:sldId id="342" r:id="rId31"/>
    <p:sldId id="343" r:id="rId32"/>
    <p:sldId id="344" r:id="rId33"/>
    <p:sldId id="375" r:id="rId34"/>
    <p:sldId id="359" r:id="rId35"/>
    <p:sldId id="346" r:id="rId36"/>
    <p:sldId id="347" r:id="rId37"/>
    <p:sldId id="348" r:id="rId38"/>
    <p:sldId id="349" r:id="rId39"/>
    <p:sldId id="350" r:id="rId40"/>
    <p:sldId id="351" r:id="rId41"/>
    <p:sldId id="352" r:id="rId42"/>
    <p:sldId id="353" r:id="rId43"/>
    <p:sldId id="35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C22"/>
    <a:srgbClr val="922E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7" autoAdjust="0"/>
    <p:restoredTop sz="94638" autoAdjust="0"/>
  </p:normalViewPr>
  <p:slideViewPr>
    <p:cSldViewPr>
      <p:cViewPr varScale="1">
        <p:scale>
          <a:sx n="63" d="100"/>
          <a:sy n="63" d="100"/>
        </p:scale>
        <p:origin x="-102" y="-9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heme" Target="theme/theme1.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1A7E9F-8D2E-4A61-9C1E-8354F9019FCF}" type="datetimeFigureOut">
              <a:rPr lang="en-US" smtClean="0"/>
              <a:pPr/>
              <a:t>4/25/2022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24082C-C5B7-49D8-88B1-3CAC6421ED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24082C-C5B7-49D8-88B1-3CAC6421EDDB}"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24082C-C5B7-49D8-88B1-3CAC6421EDDB}"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D97D20-17CE-4F50-A7BB-78D4A22A9D7A}" type="datetimeFigureOut">
              <a:rPr lang="en-US" smtClean="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4F6ADC-04FC-4733-A06A-F1021B748B4B}" type="slidenum">
              <a:rPr lang="en-US" smtClean="0"/>
              <a:pPr/>
              <a:t>‹#›</a:t>
            </a:fld>
            <a:endParaRPr lang="en-US" dirty="0"/>
          </a:p>
        </p:txBody>
      </p:sp>
      <p:pic>
        <p:nvPicPr>
          <p:cNvPr id="72706" name="Picture 2" descr="C:\Users\TOL\Desktop\Desktop Data (6-4-21)\TOL Logo.png"/>
          <p:cNvPicPr>
            <a:picLocks noChangeAspect="1" noChangeArrowheads="1"/>
          </p:cNvPicPr>
          <p:nvPr userDrawn="1"/>
        </p:nvPicPr>
        <p:blipFill>
          <a:blip r:embed="rId2" cstate="print"/>
          <a:srcRect/>
          <a:stretch>
            <a:fillRect/>
          </a:stretch>
        </p:blipFill>
        <p:spPr bwMode="auto">
          <a:xfrm>
            <a:off x="7467600" y="5867400"/>
            <a:ext cx="1497013" cy="858857"/>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97D20-17CE-4F50-A7BB-78D4A22A9D7A}" type="datetimeFigureOut">
              <a:rPr lang="en-US" smtClean="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4F6ADC-04FC-4733-A06A-F1021B748B4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97D20-17CE-4F50-A7BB-78D4A22A9D7A}" type="datetimeFigureOut">
              <a:rPr lang="en-US" smtClean="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4F6ADC-04FC-4733-A06A-F1021B748B4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97D20-17CE-4F50-A7BB-78D4A22A9D7A}" type="datetimeFigureOut">
              <a:rPr lang="en-US" smtClean="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4F6ADC-04FC-4733-A06A-F1021B748B4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97D20-17CE-4F50-A7BB-78D4A22A9D7A}" type="datetimeFigureOut">
              <a:rPr lang="en-US" smtClean="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4F6ADC-04FC-4733-A06A-F1021B748B4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97D20-17CE-4F50-A7BB-78D4A22A9D7A}" type="datetimeFigureOut">
              <a:rPr lang="en-US" smtClean="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4F6ADC-04FC-4733-A06A-F1021B748B4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D97D20-17CE-4F50-A7BB-78D4A22A9D7A}" type="datetimeFigureOut">
              <a:rPr lang="en-US" smtClean="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54F6ADC-04FC-4733-A06A-F1021B748B4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D97D20-17CE-4F50-A7BB-78D4A22A9D7A}" type="datetimeFigureOut">
              <a:rPr lang="en-US" smtClean="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54F6ADC-04FC-4733-A06A-F1021B748B4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97D20-17CE-4F50-A7BB-78D4A22A9D7A}" type="datetimeFigureOut">
              <a:rPr lang="en-US" smtClean="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54F6ADC-04FC-4733-A06A-F1021B748B4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97D20-17CE-4F50-A7BB-78D4A22A9D7A}" type="datetimeFigureOut">
              <a:rPr lang="en-US" smtClean="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4F6ADC-04FC-4733-A06A-F1021B748B4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97D20-17CE-4F50-A7BB-78D4A22A9D7A}" type="datetimeFigureOut">
              <a:rPr lang="en-US" smtClean="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4F6ADC-04FC-4733-A06A-F1021B748B4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97D20-17CE-4F50-A7BB-78D4A22A9D7A}" type="datetimeFigureOut">
              <a:rPr lang="en-US" smtClean="0"/>
              <a:pPr/>
              <a:t>4/25/2022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F6ADC-04FC-4733-A06A-F1021B748B4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76400"/>
            <a:ext cx="9144000" cy="5287962"/>
          </a:xfrm>
        </p:spPr>
        <p:txBody>
          <a:bodyPr>
            <a:normAutofit/>
          </a:bodyPr>
          <a:lstStyle/>
          <a:p>
            <a:pPr>
              <a:lnSpc>
                <a:spcPct val="150000"/>
              </a:lnSpc>
            </a:pPr>
            <a:r>
              <a:rPr lang="en-US" sz="4000" dirty="0">
                <a:solidFill>
                  <a:schemeClr val="tx2"/>
                </a:solidFill>
                <a:effectLst>
                  <a:outerShdw blurRad="38100" dist="38100" dir="2700000" algn="tl">
                    <a:srgbClr val="000000">
                      <a:alpha val="43137"/>
                    </a:srgbClr>
                  </a:outerShdw>
                </a:effectLst>
                <a:latin typeface="Arial Black" pitchFamily="34" charset="0"/>
              </a:rPr>
              <a:t>LOGICAL REASONING WORKSHOP - IV</a:t>
            </a:r>
            <a:br>
              <a:rPr lang="en-US" sz="5500" dirty="0">
                <a:solidFill>
                  <a:srgbClr val="FF0000"/>
                </a:solidFill>
                <a:effectLst>
                  <a:outerShdw blurRad="38100" dist="38100" dir="2700000" algn="tl">
                    <a:srgbClr val="000000">
                      <a:alpha val="43137"/>
                    </a:srgbClr>
                  </a:outerShdw>
                </a:effectLst>
                <a:latin typeface="Arial Black" pitchFamily="34" charset="0"/>
              </a:rPr>
            </a:br>
            <a:r>
              <a:rPr lang="en-US" sz="2500" dirty="0">
                <a:solidFill>
                  <a:srgbClr val="004C22"/>
                </a:solidFill>
                <a:effectLst>
                  <a:outerShdw blurRad="38100" dist="38100" dir="2700000" algn="tl">
                    <a:srgbClr val="000000">
                      <a:alpha val="43137"/>
                    </a:srgbClr>
                  </a:outerShdw>
                </a:effectLst>
                <a:latin typeface="Arial Black" pitchFamily="34" charset="0"/>
              </a:rPr>
              <a:t>No. of Questions – 20</a:t>
            </a:r>
            <a:br>
              <a:rPr lang="en-US" sz="2500" dirty="0">
                <a:solidFill>
                  <a:srgbClr val="004C22"/>
                </a:solidFill>
                <a:effectLst>
                  <a:outerShdw blurRad="38100" dist="38100" dir="2700000" algn="tl">
                    <a:srgbClr val="000000">
                      <a:alpha val="43137"/>
                    </a:srgbClr>
                  </a:outerShdw>
                </a:effectLst>
                <a:latin typeface="Arial Black" pitchFamily="34" charset="0"/>
              </a:rPr>
            </a:br>
            <a:r>
              <a:rPr lang="en-US" sz="2500" dirty="0">
                <a:solidFill>
                  <a:srgbClr val="004C22"/>
                </a:solidFill>
                <a:effectLst>
                  <a:outerShdw blurRad="38100" dist="38100" dir="2700000" algn="tl">
                    <a:srgbClr val="000000">
                      <a:alpha val="43137"/>
                    </a:srgbClr>
                  </a:outerShdw>
                </a:effectLst>
                <a:latin typeface="Arial Black" pitchFamily="34" charset="0"/>
              </a:rPr>
              <a:t>Time – 30 minutes</a:t>
            </a:r>
            <a:endParaRPr lang="en-US" sz="2500" b="1" dirty="0">
              <a:solidFill>
                <a:srgbClr val="004C22"/>
              </a:solidFill>
              <a:effectLst>
                <a:outerShdw blurRad="38100" dist="38100" dir="2700000" algn="tl">
                  <a:srgbClr val="000000">
                    <a:alpha val="43137"/>
                  </a:srgbClr>
                </a:outerShdw>
              </a:effectLst>
            </a:endParaRPr>
          </a:p>
        </p:txBody>
      </p:sp>
      <p:pic>
        <p:nvPicPr>
          <p:cNvPr id="73730" name="Picture 2" descr="C:\Users\TOL\Desktop\Desktop Data (6-4-21)\TOL Logo.png"/>
          <p:cNvPicPr>
            <a:picLocks noChangeAspect="1" noChangeArrowheads="1"/>
          </p:cNvPicPr>
          <p:nvPr/>
        </p:nvPicPr>
        <p:blipFill>
          <a:blip r:embed="rId2" cstate="print"/>
          <a:srcRect/>
          <a:stretch>
            <a:fillRect/>
          </a:stretch>
        </p:blipFill>
        <p:spPr bwMode="auto">
          <a:xfrm>
            <a:off x="2819400" y="762000"/>
            <a:ext cx="3276600" cy="187983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4572000"/>
            <a:ext cx="9144000" cy="2133600"/>
          </a:xfrm>
          <a:prstGeom prst="rect">
            <a:avLst/>
          </a:prstGeom>
        </p:spPr>
        <p:txBody>
          <a:bodyPr vert="horz" lIns="91440" tIns="45720" rIns="91440" bIns="45720" rtlCol="0" anchor="ctr">
            <a:noAutofit/>
          </a:bodyPr>
          <a:lstStyle/>
          <a:p>
            <a:pPr marL="682625" lvl="0" indent="-682625" algn="just">
              <a:spcBef>
                <a:spcPct val="0"/>
              </a:spcBef>
              <a:tabLst>
                <a:tab pos="682625" algn="l"/>
              </a:tabLst>
            </a:pPr>
            <a:r>
              <a:rPr lang="en-US" sz="3000" b="1" dirty="0">
                <a:solidFill>
                  <a:srgbClr val="922E2E"/>
                </a:solidFill>
                <a:latin typeface="Calibri" pitchFamily="34" charset="0"/>
                <a:ea typeface="+mj-ea"/>
                <a:cs typeface="Calibri" pitchFamily="34" charset="0"/>
              </a:rPr>
              <a:t>5.	</a:t>
            </a:r>
            <a:r>
              <a:rPr lang="en-US" sz="3200" b="1" dirty="0"/>
              <a:t> If </a:t>
            </a:r>
            <a:r>
              <a:rPr lang="en-US" sz="3200" b="1" dirty="0" err="1"/>
              <a:t>Riya</a:t>
            </a:r>
            <a:r>
              <a:rPr lang="en-US" sz="3200" b="1" dirty="0"/>
              <a:t> is sitting in the middle of the row then how many persons were sitting between </a:t>
            </a:r>
            <a:r>
              <a:rPr lang="en-US" sz="3200" b="1" dirty="0" err="1"/>
              <a:t>Riya</a:t>
            </a:r>
            <a:r>
              <a:rPr lang="en-US" sz="3200" b="1" dirty="0"/>
              <a:t> and </a:t>
            </a:r>
            <a:r>
              <a:rPr lang="en-US" sz="3200" b="1" dirty="0" err="1"/>
              <a:t>Rani</a:t>
            </a:r>
            <a:r>
              <a:rPr lang="en-US" sz="3200" b="1" dirty="0"/>
              <a:t>?</a:t>
            </a:r>
            <a:endParaRPr lang="en-US" sz="3000" b="1" dirty="0">
              <a:solidFill>
                <a:srgbClr val="922E2E"/>
              </a:solidFill>
              <a:latin typeface="Calibri" pitchFamily="34" charset="0"/>
              <a:ea typeface="+mj-ea"/>
              <a:cs typeface="Calibri" pitchFamily="34" charset="0"/>
            </a:endParaRPr>
          </a:p>
          <a:p>
            <a:pPr marL="682625" lvl="0" algn="just">
              <a:spcBef>
                <a:spcPct val="0"/>
              </a:spcBef>
              <a:tabLst>
                <a:tab pos="1377950" algn="l"/>
              </a:tabLst>
            </a:pPr>
            <a:r>
              <a:rPr lang="en-US" sz="3000" b="1" dirty="0">
                <a:latin typeface="Calibri" pitchFamily="34" charset="0"/>
                <a:ea typeface="+mj-ea"/>
                <a:cs typeface="Calibri" pitchFamily="34" charset="0"/>
              </a:rPr>
              <a:t>A.	5			B.	</a:t>
            </a:r>
            <a:r>
              <a:rPr lang="en-US" sz="3000" b="1" dirty="0">
                <a:latin typeface="Calibri" pitchFamily="34" charset="0"/>
                <a:cs typeface="Calibri" pitchFamily="34" charset="0"/>
              </a:rPr>
              <a:t>7</a:t>
            </a:r>
            <a:endParaRPr lang="en-US" sz="3000" b="1" dirty="0">
              <a:latin typeface="Calibri" pitchFamily="34" charset="0"/>
              <a:ea typeface="+mj-ea"/>
              <a:cs typeface="Calibri" pitchFamily="34" charset="0"/>
            </a:endParaRPr>
          </a:p>
          <a:p>
            <a:pPr marL="682625" lvl="0" algn="just">
              <a:spcBef>
                <a:spcPct val="0"/>
              </a:spcBef>
              <a:tabLst>
                <a:tab pos="1377950" algn="l"/>
              </a:tabLst>
            </a:pPr>
            <a:r>
              <a:rPr lang="en-US" sz="3000" b="1" dirty="0">
                <a:latin typeface="Calibri" pitchFamily="34" charset="0"/>
                <a:ea typeface="+mj-ea"/>
                <a:cs typeface="Calibri" pitchFamily="34" charset="0"/>
              </a:rPr>
              <a:t>C.	</a:t>
            </a:r>
            <a:r>
              <a:rPr lang="en-US" sz="3000" b="1" dirty="0">
                <a:latin typeface="Calibri" pitchFamily="34" charset="0"/>
                <a:cs typeface="Calibri" pitchFamily="34" charset="0"/>
              </a:rPr>
              <a:t>6</a:t>
            </a:r>
            <a:r>
              <a:rPr lang="en-US" sz="3000" b="1" dirty="0">
                <a:latin typeface="Calibri" pitchFamily="34" charset="0"/>
                <a:ea typeface="+mj-ea"/>
                <a:cs typeface="Calibri" pitchFamily="34" charset="0"/>
              </a:rPr>
              <a:t>			D.	4</a:t>
            </a:r>
            <a:endParaRPr kumimoji="0" lang="en-US" sz="3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5" name="Title 1"/>
          <p:cNvSpPr txBox="1">
            <a:spLocks/>
          </p:cNvSpPr>
          <p:nvPr/>
        </p:nvSpPr>
        <p:spPr>
          <a:xfrm>
            <a:off x="0" y="0"/>
            <a:ext cx="9144000" cy="4724400"/>
          </a:xfrm>
          <a:prstGeom prst="rect">
            <a:avLst/>
          </a:prstGeom>
        </p:spPr>
        <p:txBody>
          <a:bodyPr vert="horz" lIns="91440" tIns="45720" rIns="91440" bIns="45720" rtlCol="0" anchor="ctr">
            <a:normAutofit fontScale="77500" lnSpcReduction="20000"/>
          </a:bodyPr>
          <a:lstStyle/>
          <a:p>
            <a:pPr lvl="0" algn="just">
              <a:lnSpc>
                <a:spcPct val="150000"/>
              </a:lnSpc>
              <a:spcBef>
                <a:spcPct val="0"/>
              </a:spcBef>
            </a:pPr>
            <a:r>
              <a:rPr lang="en-US" sz="3000" b="1" dirty="0">
                <a:solidFill>
                  <a:srgbClr val="922E2E"/>
                </a:solidFill>
                <a:latin typeface="Calibri" pitchFamily="34" charset="0"/>
                <a:ea typeface="+mj-ea"/>
                <a:cs typeface="Calibri" pitchFamily="34" charset="0"/>
              </a:rPr>
              <a:t>Directions: Study the following information carefully and answer the questions given beside:</a:t>
            </a:r>
          </a:p>
          <a:p>
            <a:pPr lvl="0" algn="just">
              <a:lnSpc>
                <a:spcPct val="150000"/>
              </a:lnSpc>
              <a:spcBef>
                <a:spcPct val="0"/>
              </a:spcBef>
            </a:pPr>
            <a:r>
              <a:rPr lang="en-US" sz="3000" b="1" dirty="0">
                <a:latin typeface="Calibri" pitchFamily="34" charset="0"/>
                <a:ea typeface="+mj-ea"/>
                <a:cs typeface="Calibri" pitchFamily="34" charset="0"/>
              </a:rPr>
              <a:t>Some persons are sitting in a row facing north.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 sits second to right of </a:t>
            </a:r>
            <a:r>
              <a:rPr lang="en-US" sz="3000" b="1" dirty="0" err="1">
                <a:latin typeface="Calibri" pitchFamily="34" charset="0"/>
                <a:ea typeface="+mj-ea"/>
                <a:cs typeface="Calibri" pitchFamily="34" charset="0"/>
              </a:rPr>
              <a:t>Mera</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Desh</a:t>
            </a:r>
            <a:r>
              <a:rPr lang="en-US" sz="3000" b="1" dirty="0">
                <a:latin typeface="Calibri" pitchFamily="34" charset="0"/>
                <a:ea typeface="+mj-ea"/>
                <a:cs typeface="Calibri" pitchFamily="34" charset="0"/>
              </a:rPr>
              <a:t> sits fifth to left of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Pinu</a:t>
            </a:r>
            <a:r>
              <a:rPr lang="en-US" sz="3000" b="1" dirty="0">
                <a:latin typeface="Calibri" pitchFamily="34" charset="0"/>
                <a:ea typeface="+mj-ea"/>
                <a:cs typeface="Calibri" pitchFamily="34" charset="0"/>
              </a:rPr>
              <a:t> is second to right of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have three persons between them. </a:t>
            </a:r>
            <a:r>
              <a:rPr lang="en-US" sz="3000" b="1" dirty="0" err="1">
                <a:latin typeface="Calibri" pitchFamily="34" charset="0"/>
                <a:ea typeface="+mj-ea"/>
                <a:cs typeface="Calibri" pitchFamily="34" charset="0"/>
              </a:rPr>
              <a:t>Desh</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have two persons between them. No one sits between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Number of persons towards right of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is one less than the number of persons sitting between </a:t>
            </a:r>
            <a:r>
              <a:rPr lang="en-US" sz="3000" b="1" dirty="0" err="1">
                <a:latin typeface="Calibri" pitchFamily="34" charset="0"/>
                <a:ea typeface="+mj-ea"/>
                <a:cs typeface="Calibri" pitchFamily="34" charset="0"/>
              </a:rPr>
              <a:t>Pinu</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Number of persons towards left of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is equal to the number of persons sitting between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5</a:t>
            </a:r>
          </a:p>
        </p:txBody>
      </p:sp>
      <p:pic>
        <p:nvPicPr>
          <p:cNvPr id="5122" name="Picture 2"/>
          <p:cNvPicPr>
            <a:picLocks noChangeAspect="1" noChangeArrowheads="1"/>
          </p:cNvPicPr>
          <p:nvPr/>
        </p:nvPicPr>
        <p:blipFill>
          <a:blip r:embed="rId2"/>
          <a:srcRect/>
          <a:stretch>
            <a:fillRect/>
          </a:stretch>
        </p:blipFill>
        <p:spPr bwMode="auto">
          <a:xfrm>
            <a:off x="542925" y="1385888"/>
            <a:ext cx="8058150" cy="40862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029200"/>
            <a:ext cx="9144000" cy="1752600"/>
          </a:xfrm>
          <a:prstGeom prst="rect">
            <a:avLst/>
          </a:prstGeom>
        </p:spPr>
        <p:txBody>
          <a:bodyPr vert="horz" lIns="91440" tIns="45720" rIns="91440" bIns="45720" rtlCol="0" anchor="ctr">
            <a:noAutofit/>
          </a:bodyPr>
          <a:lstStyle/>
          <a:p>
            <a:pPr marL="682625" lvl="0" indent="-682625" algn="just">
              <a:spcBef>
                <a:spcPct val="0"/>
              </a:spcBef>
              <a:tabLst>
                <a:tab pos="682625" algn="l"/>
              </a:tabLst>
            </a:pPr>
            <a:r>
              <a:rPr lang="en-US" sz="2500" b="1" dirty="0">
                <a:solidFill>
                  <a:srgbClr val="922E2E"/>
                </a:solidFill>
                <a:latin typeface="Calibri" pitchFamily="34" charset="0"/>
                <a:ea typeface="+mj-ea"/>
                <a:cs typeface="Calibri" pitchFamily="34" charset="0"/>
              </a:rPr>
              <a:t>6.	</a:t>
            </a:r>
            <a:r>
              <a:rPr lang="en-US" sz="2500" b="1" dirty="0"/>
              <a:t>Which one of the following likes Black color?</a:t>
            </a:r>
            <a:endParaRPr lang="en-US" sz="2500" b="1" dirty="0">
              <a:solidFill>
                <a:srgbClr val="922E2E"/>
              </a:solidFill>
              <a:latin typeface="Calibri" pitchFamily="34" charset="0"/>
              <a:ea typeface="+mj-ea"/>
              <a:cs typeface="Calibri" pitchFamily="34" charset="0"/>
            </a:endParaRPr>
          </a:p>
          <a:p>
            <a:pPr marL="682625" lvl="0" algn="just">
              <a:spcBef>
                <a:spcPct val="0"/>
              </a:spcBef>
              <a:tabLst>
                <a:tab pos="1377950" algn="l"/>
              </a:tabLst>
            </a:pPr>
            <a:r>
              <a:rPr lang="en-US" sz="2500" b="1" dirty="0">
                <a:latin typeface="Calibri" pitchFamily="34" charset="0"/>
                <a:ea typeface="+mj-ea"/>
                <a:cs typeface="Calibri" pitchFamily="34" charset="0"/>
              </a:rPr>
              <a:t>A.	</a:t>
            </a:r>
            <a:r>
              <a:rPr lang="en-US" sz="2500" b="1" dirty="0" err="1">
                <a:latin typeface="Calibri" pitchFamily="34" charset="0"/>
                <a:ea typeface="+mj-ea"/>
                <a:cs typeface="Calibri" pitchFamily="34" charset="0"/>
              </a:rPr>
              <a:t>Dinesh</a:t>
            </a:r>
            <a:r>
              <a:rPr lang="en-US" sz="2500" b="1" dirty="0">
                <a:latin typeface="Calibri" pitchFamily="34" charset="0"/>
                <a:ea typeface="+mj-ea"/>
                <a:cs typeface="Calibri" pitchFamily="34" charset="0"/>
              </a:rPr>
              <a:t>		B.	</a:t>
            </a:r>
            <a:r>
              <a:rPr lang="en-US" sz="2500" b="1" dirty="0" err="1">
                <a:latin typeface="Calibri" pitchFamily="34" charset="0"/>
                <a:cs typeface="Calibri" pitchFamily="34" charset="0"/>
              </a:rPr>
              <a:t>Faneesh</a:t>
            </a:r>
            <a:endParaRPr lang="en-US" sz="2500" b="1" dirty="0">
              <a:latin typeface="Calibri" pitchFamily="34" charset="0"/>
              <a:ea typeface="+mj-ea"/>
              <a:cs typeface="Calibri" pitchFamily="34" charset="0"/>
            </a:endParaRPr>
          </a:p>
          <a:p>
            <a:pPr marL="682625" lvl="0" algn="just">
              <a:spcBef>
                <a:spcPct val="0"/>
              </a:spcBef>
              <a:tabLst>
                <a:tab pos="1377950" algn="l"/>
              </a:tabLst>
            </a:pPr>
            <a:r>
              <a:rPr lang="en-US" sz="2500" b="1" dirty="0">
                <a:latin typeface="Calibri" pitchFamily="34" charset="0"/>
                <a:ea typeface="+mj-ea"/>
                <a:cs typeface="Calibri" pitchFamily="34" charset="0"/>
              </a:rPr>
              <a:t>C.	</a:t>
            </a:r>
            <a:r>
              <a:rPr lang="en-US" sz="2500" b="1" dirty="0" err="1">
                <a:latin typeface="Calibri" pitchFamily="34" charset="0"/>
                <a:cs typeface="Calibri" pitchFamily="34" charset="0"/>
              </a:rPr>
              <a:t>Harshit</a:t>
            </a:r>
            <a:r>
              <a:rPr lang="en-US" sz="2500" b="1" dirty="0">
                <a:latin typeface="Calibri" pitchFamily="34" charset="0"/>
                <a:ea typeface="+mj-ea"/>
                <a:cs typeface="Calibri" pitchFamily="34" charset="0"/>
              </a:rPr>
              <a:t>		D.	</a:t>
            </a:r>
            <a:r>
              <a:rPr lang="en-US" sz="2500" b="1" dirty="0" err="1">
                <a:latin typeface="Calibri" pitchFamily="34" charset="0"/>
                <a:cs typeface="Calibri" pitchFamily="34" charset="0"/>
              </a:rPr>
              <a:t>Avdhesh</a:t>
            </a:r>
            <a:endParaRPr kumimoji="0" lang="en-US" sz="25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5" name="Title 1"/>
          <p:cNvSpPr txBox="1">
            <a:spLocks/>
          </p:cNvSpPr>
          <p:nvPr/>
        </p:nvSpPr>
        <p:spPr>
          <a:xfrm>
            <a:off x="0" y="0"/>
            <a:ext cx="9144000" cy="5334000"/>
          </a:xfrm>
          <a:prstGeom prst="rect">
            <a:avLst/>
          </a:prstGeom>
        </p:spPr>
        <p:txBody>
          <a:bodyPr vert="horz" lIns="91440" tIns="45720" rIns="91440" bIns="45720" rtlCol="0" anchor="ctr">
            <a:normAutofit fontScale="70000" lnSpcReduction="20000"/>
          </a:bodyPr>
          <a:lstStyle/>
          <a:p>
            <a:pPr lvl="0" algn="just">
              <a:lnSpc>
                <a:spcPct val="120000"/>
              </a:lnSpc>
              <a:spcBef>
                <a:spcPct val="0"/>
              </a:spcBef>
            </a:pPr>
            <a:r>
              <a:rPr lang="en-US" sz="3000" b="1" dirty="0">
                <a:solidFill>
                  <a:srgbClr val="922E2E"/>
                </a:solidFill>
                <a:latin typeface="Calibri" pitchFamily="34" charset="0"/>
                <a:ea typeface="+mj-ea"/>
                <a:cs typeface="Calibri" pitchFamily="34" charset="0"/>
              </a:rPr>
              <a:t>Directions: Read the given information carefully and answer the questions given below:</a:t>
            </a:r>
          </a:p>
          <a:p>
            <a:pPr lvl="0" algn="just">
              <a:lnSpc>
                <a:spcPct val="120000"/>
              </a:lnSpc>
              <a:spcBef>
                <a:spcPct val="0"/>
              </a:spcBef>
            </a:pPr>
            <a:r>
              <a:rPr lang="en-US" sz="3000" b="1" dirty="0">
                <a:latin typeface="Calibri" pitchFamily="34" charset="0"/>
                <a:ea typeface="+mj-ea"/>
                <a:cs typeface="Calibri" pitchFamily="34" charset="0"/>
              </a:rPr>
              <a:t>A group of eight friends –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Baadal</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Dinesh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Ganesh</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are sitting in a straight line facing north. Each of them has different professions viz. Doctor, Banker, Businessman, Teacher, Lawyer, Engineer, Pilot and CA. Each of them like different </a:t>
            </a:r>
            <a:r>
              <a:rPr lang="en-US" sz="3000" b="1" dirty="0" err="1">
                <a:latin typeface="Calibri" pitchFamily="34" charset="0"/>
                <a:ea typeface="+mj-ea"/>
                <a:cs typeface="Calibri" pitchFamily="34" charset="0"/>
              </a:rPr>
              <a:t>colours</a:t>
            </a:r>
            <a:r>
              <a:rPr lang="en-US" sz="3000" b="1" dirty="0">
                <a:latin typeface="Calibri" pitchFamily="34" charset="0"/>
                <a:ea typeface="+mj-ea"/>
                <a:cs typeface="Calibri" pitchFamily="34" charset="0"/>
              </a:rPr>
              <a:t> viz. Pink, Yellow, Red, Black, Blue, Orange, White and Green, but not necessarily in the same order. </a:t>
            </a:r>
          </a:p>
          <a:p>
            <a:pPr lvl="0" algn="just">
              <a:lnSpc>
                <a:spcPct val="120000"/>
              </a:lnSpc>
              <a:spcBef>
                <a:spcPct val="0"/>
              </a:spcBef>
            </a:pP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who is a lawyer, sits third to the left of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Neither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nor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sit at the extreme ends of the line.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who likes pink color, is a businessman.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is not an immediate neighbor of either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One person is sitting between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likes orange color.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who is a pilot, likes Red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Ganesh</a:t>
            </a:r>
            <a:r>
              <a:rPr lang="en-US" sz="3000" b="1" dirty="0">
                <a:latin typeface="Calibri" pitchFamily="34" charset="0"/>
                <a:ea typeface="+mj-ea"/>
                <a:cs typeface="Calibri" pitchFamily="34" charset="0"/>
              </a:rPr>
              <a:t>, who is a doctor, sits at the extreme end of the line and likes white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Baadal</a:t>
            </a:r>
            <a:r>
              <a:rPr lang="en-US" sz="3000" b="1" dirty="0">
                <a:latin typeface="Calibri" pitchFamily="34" charset="0"/>
                <a:ea typeface="+mj-ea"/>
                <a:cs typeface="Calibri" pitchFamily="34" charset="0"/>
              </a:rPr>
              <a:t>, who is a teacher likes Green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and sits to the immediate left of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does not like either Blue or Yellow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One who is a CA sits to the immediate left of the Doctor.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who is a Banker, does not like Yellow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810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6</a:t>
            </a:r>
          </a:p>
        </p:txBody>
      </p:sp>
      <p:pic>
        <p:nvPicPr>
          <p:cNvPr id="6146" name="Picture 2"/>
          <p:cNvPicPr>
            <a:picLocks noChangeAspect="1" noChangeArrowheads="1"/>
          </p:cNvPicPr>
          <p:nvPr/>
        </p:nvPicPr>
        <p:blipFill>
          <a:blip r:embed="rId2"/>
          <a:srcRect/>
          <a:stretch>
            <a:fillRect/>
          </a:stretch>
        </p:blipFill>
        <p:spPr bwMode="auto">
          <a:xfrm>
            <a:off x="1905000" y="2209800"/>
            <a:ext cx="5643562" cy="216539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029200"/>
            <a:ext cx="9144000" cy="1752600"/>
          </a:xfrm>
          <a:prstGeom prst="rect">
            <a:avLst/>
          </a:prstGeom>
        </p:spPr>
        <p:txBody>
          <a:bodyPr vert="horz" lIns="91440" tIns="45720" rIns="91440" bIns="45720" rtlCol="0" anchor="ctr">
            <a:noAutofit/>
          </a:bodyPr>
          <a:lstStyle/>
          <a:p>
            <a:pPr marL="682625" lvl="0" indent="-682625" algn="just">
              <a:spcBef>
                <a:spcPct val="0"/>
              </a:spcBef>
              <a:tabLst>
                <a:tab pos="682625" algn="l"/>
              </a:tabLst>
            </a:pPr>
            <a:r>
              <a:rPr lang="en-US" sz="2500" b="1" dirty="0">
                <a:solidFill>
                  <a:srgbClr val="922E2E"/>
                </a:solidFill>
                <a:latin typeface="Calibri" pitchFamily="34" charset="0"/>
                <a:ea typeface="+mj-ea"/>
                <a:cs typeface="Calibri" pitchFamily="34" charset="0"/>
              </a:rPr>
              <a:t>7.	</a:t>
            </a:r>
            <a:r>
              <a:rPr lang="en-US" sz="2500" b="1" dirty="0"/>
              <a:t>Who is sitting between </a:t>
            </a:r>
            <a:r>
              <a:rPr lang="en-US" sz="2500" b="1" dirty="0" err="1"/>
              <a:t>Chaand</a:t>
            </a:r>
            <a:r>
              <a:rPr lang="en-US" sz="2500" b="1" dirty="0"/>
              <a:t> and </a:t>
            </a:r>
            <a:r>
              <a:rPr lang="en-US" sz="2500" b="1" dirty="0" err="1"/>
              <a:t>Avdhesh</a:t>
            </a:r>
            <a:r>
              <a:rPr lang="en-US" sz="2500" b="1" dirty="0"/>
              <a:t>?</a:t>
            </a:r>
            <a:endParaRPr lang="en-US" sz="2500" b="1" dirty="0">
              <a:solidFill>
                <a:srgbClr val="922E2E"/>
              </a:solidFill>
              <a:latin typeface="Calibri" pitchFamily="34" charset="0"/>
              <a:ea typeface="+mj-ea"/>
              <a:cs typeface="Calibri" pitchFamily="34" charset="0"/>
            </a:endParaRPr>
          </a:p>
          <a:p>
            <a:pPr marL="682625" lvl="0" algn="just">
              <a:spcBef>
                <a:spcPct val="0"/>
              </a:spcBef>
              <a:tabLst>
                <a:tab pos="1377950" algn="l"/>
              </a:tabLst>
            </a:pPr>
            <a:r>
              <a:rPr lang="en-US" sz="2500" b="1" dirty="0">
                <a:latin typeface="Calibri" pitchFamily="34" charset="0"/>
                <a:ea typeface="+mj-ea"/>
                <a:cs typeface="Calibri" pitchFamily="34" charset="0"/>
              </a:rPr>
              <a:t>A.	</a:t>
            </a:r>
            <a:r>
              <a:rPr lang="en-US" sz="2500" b="1" dirty="0" err="1">
                <a:latin typeface="Calibri" pitchFamily="34" charset="0"/>
                <a:ea typeface="+mj-ea"/>
                <a:cs typeface="Calibri" pitchFamily="34" charset="0"/>
              </a:rPr>
              <a:t>Dinesh</a:t>
            </a:r>
            <a:r>
              <a:rPr lang="en-US" sz="2500" b="1" dirty="0">
                <a:latin typeface="Calibri" pitchFamily="34" charset="0"/>
                <a:ea typeface="+mj-ea"/>
                <a:cs typeface="Calibri" pitchFamily="34" charset="0"/>
              </a:rPr>
              <a:t>		B.	</a:t>
            </a:r>
            <a:r>
              <a:rPr lang="en-US" sz="2500" b="1" dirty="0" err="1">
                <a:latin typeface="Calibri" pitchFamily="34" charset="0"/>
                <a:cs typeface="Calibri" pitchFamily="34" charset="0"/>
              </a:rPr>
              <a:t>Badal</a:t>
            </a:r>
            <a:endParaRPr lang="en-US" sz="2500" b="1" dirty="0">
              <a:latin typeface="Calibri" pitchFamily="34" charset="0"/>
              <a:ea typeface="+mj-ea"/>
              <a:cs typeface="Calibri" pitchFamily="34" charset="0"/>
            </a:endParaRPr>
          </a:p>
          <a:p>
            <a:pPr marL="682625" lvl="0" algn="just">
              <a:spcBef>
                <a:spcPct val="0"/>
              </a:spcBef>
              <a:tabLst>
                <a:tab pos="1377950" algn="l"/>
              </a:tabLst>
            </a:pPr>
            <a:r>
              <a:rPr lang="en-US" sz="2500" b="1" dirty="0">
                <a:latin typeface="Calibri" pitchFamily="34" charset="0"/>
                <a:ea typeface="+mj-ea"/>
                <a:cs typeface="Calibri" pitchFamily="34" charset="0"/>
              </a:rPr>
              <a:t>C.	</a:t>
            </a:r>
            <a:r>
              <a:rPr lang="en-US" sz="2500" b="1" dirty="0" err="1">
                <a:latin typeface="Calibri" pitchFamily="34" charset="0"/>
                <a:cs typeface="Calibri" pitchFamily="34" charset="0"/>
              </a:rPr>
              <a:t>Harshit</a:t>
            </a:r>
            <a:r>
              <a:rPr lang="en-US" sz="2500" b="1" dirty="0">
                <a:latin typeface="Calibri" pitchFamily="34" charset="0"/>
                <a:ea typeface="+mj-ea"/>
                <a:cs typeface="Calibri" pitchFamily="34" charset="0"/>
              </a:rPr>
              <a:t>		D.	</a:t>
            </a:r>
            <a:r>
              <a:rPr lang="en-US" sz="2500" b="1" dirty="0">
                <a:latin typeface="Calibri" pitchFamily="34" charset="0"/>
                <a:cs typeface="Calibri" pitchFamily="34" charset="0"/>
              </a:rPr>
              <a:t>The one who likes black color</a:t>
            </a:r>
            <a:endParaRPr kumimoji="0" lang="en-US" sz="25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5" name="Title 1"/>
          <p:cNvSpPr txBox="1">
            <a:spLocks/>
          </p:cNvSpPr>
          <p:nvPr/>
        </p:nvSpPr>
        <p:spPr>
          <a:xfrm>
            <a:off x="0" y="0"/>
            <a:ext cx="9144000" cy="5334000"/>
          </a:xfrm>
          <a:prstGeom prst="rect">
            <a:avLst/>
          </a:prstGeom>
        </p:spPr>
        <p:txBody>
          <a:bodyPr vert="horz" lIns="91440" tIns="45720" rIns="91440" bIns="45720" rtlCol="0" anchor="ctr">
            <a:normAutofit fontScale="70000" lnSpcReduction="20000"/>
          </a:bodyPr>
          <a:lstStyle/>
          <a:p>
            <a:pPr lvl="0" algn="just">
              <a:lnSpc>
                <a:spcPct val="120000"/>
              </a:lnSpc>
              <a:spcBef>
                <a:spcPct val="0"/>
              </a:spcBef>
            </a:pPr>
            <a:r>
              <a:rPr lang="en-US" sz="3000" b="1" dirty="0">
                <a:solidFill>
                  <a:srgbClr val="922E2E"/>
                </a:solidFill>
                <a:latin typeface="Calibri" pitchFamily="34" charset="0"/>
                <a:ea typeface="+mj-ea"/>
                <a:cs typeface="Calibri" pitchFamily="34" charset="0"/>
              </a:rPr>
              <a:t>Directions: Read the given information carefully and answer the questions given below:</a:t>
            </a:r>
          </a:p>
          <a:p>
            <a:pPr lvl="0" algn="just">
              <a:lnSpc>
                <a:spcPct val="120000"/>
              </a:lnSpc>
              <a:spcBef>
                <a:spcPct val="0"/>
              </a:spcBef>
            </a:pPr>
            <a:r>
              <a:rPr lang="en-US" sz="3000" b="1" dirty="0">
                <a:latin typeface="Calibri" pitchFamily="34" charset="0"/>
                <a:ea typeface="+mj-ea"/>
                <a:cs typeface="Calibri" pitchFamily="34" charset="0"/>
              </a:rPr>
              <a:t>A group of eight friends –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Baadal</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Dinesh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Ganesh</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are sitting in a straight line facing north. Each of them has different professions viz. Doctor, Banker, Businessman, Teacher, Lawyer, Engineer, Pilot and CA. Each of them like different </a:t>
            </a:r>
            <a:r>
              <a:rPr lang="en-US" sz="3000" b="1" dirty="0" err="1">
                <a:latin typeface="Calibri" pitchFamily="34" charset="0"/>
                <a:ea typeface="+mj-ea"/>
                <a:cs typeface="Calibri" pitchFamily="34" charset="0"/>
              </a:rPr>
              <a:t>colours</a:t>
            </a:r>
            <a:r>
              <a:rPr lang="en-US" sz="3000" b="1" dirty="0">
                <a:latin typeface="Calibri" pitchFamily="34" charset="0"/>
                <a:ea typeface="+mj-ea"/>
                <a:cs typeface="Calibri" pitchFamily="34" charset="0"/>
              </a:rPr>
              <a:t> viz. Pink, Yellow, Red, Black, Blue, Orange, White and Green, but not necessarily in the same order. </a:t>
            </a:r>
          </a:p>
          <a:p>
            <a:pPr lvl="0" algn="just">
              <a:lnSpc>
                <a:spcPct val="120000"/>
              </a:lnSpc>
              <a:spcBef>
                <a:spcPct val="0"/>
              </a:spcBef>
            </a:pP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who is a lawyer, sits third to the left of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Neither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nor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sit at the extreme ends of the line.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who likes pink color, is a businessman.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is not an immediate neighbor of either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One person is sitting between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likes orange color.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who is a pilot, likes Red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Ganesh</a:t>
            </a:r>
            <a:r>
              <a:rPr lang="en-US" sz="3000" b="1" dirty="0">
                <a:latin typeface="Calibri" pitchFamily="34" charset="0"/>
                <a:ea typeface="+mj-ea"/>
                <a:cs typeface="Calibri" pitchFamily="34" charset="0"/>
              </a:rPr>
              <a:t>, who is a doctor, sits at the extreme end of the line and likes white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Baadal</a:t>
            </a:r>
            <a:r>
              <a:rPr lang="en-US" sz="3000" b="1" dirty="0">
                <a:latin typeface="Calibri" pitchFamily="34" charset="0"/>
                <a:ea typeface="+mj-ea"/>
                <a:cs typeface="Calibri" pitchFamily="34" charset="0"/>
              </a:rPr>
              <a:t>, who is a teacher likes Green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and sits to the immediate left of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does not like either Blue or Yellow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One who is a CA sits to the immediate left of the Doctor.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who is a Banker, does not like Yellow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1524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7</a:t>
            </a:r>
          </a:p>
        </p:txBody>
      </p:sp>
      <p:pic>
        <p:nvPicPr>
          <p:cNvPr id="7170" name="Picture 2"/>
          <p:cNvPicPr>
            <a:picLocks noChangeAspect="1" noChangeArrowheads="1"/>
          </p:cNvPicPr>
          <p:nvPr/>
        </p:nvPicPr>
        <p:blipFill>
          <a:blip r:embed="rId2"/>
          <a:srcRect/>
          <a:stretch>
            <a:fillRect/>
          </a:stretch>
        </p:blipFill>
        <p:spPr bwMode="auto">
          <a:xfrm>
            <a:off x="1447800" y="2286000"/>
            <a:ext cx="6480617" cy="20478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029200"/>
            <a:ext cx="9144000" cy="1752600"/>
          </a:xfrm>
          <a:prstGeom prst="rect">
            <a:avLst/>
          </a:prstGeom>
        </p:spPr>
        <p:txBody>
          <a:bodyPr vert="horz" lIns="91440" tIns="45720" rIns="91440" bIns="45720" rtlCol="0" anchor="ctr">
            <a:noAutofit/>
          </a:bodyPr>
          <a:lstStyle/>
          <a:p>
            <a:pPr marL="682625" lvl="0" indent="-682625" algn="just">
              <a:spcBef>
                <a:spcPct val="0"/>
              </a:spcBef>
              <a:tabLst>
                <a:tab pos="682625" algn="l"/>
              </a:tabLst>
            </a:pPr>
            <a:r>
              <a:rPr lang="en-US" sz="2500" b="1" dirty="0">
                <a:solidFill>
                  <a:srgbClr val="922E2E"/>
                </a:solidFill>
                <a:latin typeface="Calibri" pitchFamily="34" charset="0"/>
                <a:ea typeface="+mj-ea"/>
                <a:cs typeface="Calibri" pitchFamily="34" charset="0"/>
              </a:rPr>
              <a:t>8.	</a:t>
            </a:r>
            <a:r>
              <a:rPr lang="en-US" sz="2500" b="1" dirty="0"/>
              <a:t>Which </a:t>
            </a:r>
            <a:r>
              <a:rPr lang="en-US" sz="2500" b="1" dirty="0" err="1"/>
              <a:t>colour</a:t>
            </a:r>
            <a:r>
              <a:rPr lang="en-US" sz="2500" b="1" dirty="0"/>
              <a:t> is liked by the one who is a Banker?</a:t>
            </a:r>
            <a:endParaRPr lang="en-US" sz="2500" b="1" dirty="0">
              <a:solidFill>
                <a:srgbClr val="922E2E"/>
              </a:solidFill>
              <a:latin typeface="Calibri" pitchFamily="34" charset="0"/>
              <a:ea typeface="+mj-ea"/>
              <a:cs typeface="Calibri" pitchFamily="34" charset="0"/>
            </a:endParaRPr>
          </a:p>
          <a:p>
            <a:pPr marL="682625" lvl="0" algn="just">
              <a:spcBef>
                <a:spcPct val="0"/>
              </a:spcBef>
              <a:tabLst>
                <a:tab pos="1377950" algn="l"/>
              </a:tabLst>
            </a:pPr>
            <a:r>
              <a:rPr lang="en-US" sz="2500" b="1" dirty="0">
                <a:latin typeface="Calibri" pitchFamily="34" charset="0"/>
                <a:ea typeface="+mj-ea"/>
                <a:cs typeface="Calibri" pitchFamily="34" charset="0"/>
              </a:rPr>
              <a:t>A.	Yellow		B.	</a:t>
            </a:r>
            <a:r>
              <a:rPr lang="en-US" sz="2500" b="1" dirty="0">
                <a:latin typeface="Calibri" pitchFamily="34" charset="0"/>
                <a:cs typeface="Calibri" pitchFamily="34" charset="0"/>
              </a:rPr>
              <a:t>Black</a:t>
            </a:r>
            <a:endParaRPr lang="en-US" sz="2500" b="1" dirty="0">
              <a:latin typeface="Calibri" pitchFamily="34" charset="0"/>
              <a:ea typeface="+mj-ea"/>
              <a:cs typeface="Calibri" pitchFamily="34" charset="0"/>
            </a:endParaRPr>
          </a:p>
          <a:p>
            <a:pPr marL="682625" lvl="0" algn="just">
              <a:spcBef>
                <a:spcPct val="0"/>
              </a:spcBef>
              <a:tabLst>
                <a:tab pos="1377950" algn="l"/>
              </a:tabLst>
            </a:pPr>
            <a:r>
              <a:rPr lang="en-US" sz="2500" b="1" dirty="0">
                <a:latin typeface="Calibri" pitchFamily="34" charset="0"/>
                <a:ea typeface="+mj-ea"/>
                <a:cs typeface="Calibri" pitchFamily="34" charset="0"/>
              </a:rPr>
              <a:t>C.	</a:t>
            </a:r>
            <a:r>
              <a:rPr lang="en-US" sz="2500" b="1" dirty="0">
                <a:latin typeface="Calibri" pitchFamily="34" charset="0"/>
                <a:cs typeface="Calibri" pitchFamily="34" charset="0"/>
              </a:rPr>
              <a:t>Blue</a:t>
            </a:r>
            <a:r>
              <a:rPr lang="en-US" sz="2500" b="1" dirty="0">
                <a:latin typeface="Calibri" pitchFamily="34" charset="0"/>
                <a:ea typeface="+mj-ea"/>
                <a:cs typeface="Calibri" pitchFamily="34" charset="0"/>
              </a:rPr>
              <a:t>		D.	</a:t>
            </a:r>
            <a:r>
              <a:rPr lang="en-US" sz="2500" b="1" dirty="0">
                <a:latin typeface="Calibri" pitchFamily="34" charset="0"/>
                <a:cs typeface="Calibri" pitchFamily="34" charset="0"/>
              </a:rPr>
              <a:t>None of these</a:t>
            </a:r>
            <a:endParaRPr kumimoji="0" lang="en-US" sz="25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5" name="Title 1"/>
          <p:cNvSpPr txBox="1">
            <a:spLocks/>
          </p:cNvSpPr>
          <p:nvPr/>
        </p:nvSpPr>
        <p:spPr>
          <a:xfrm>
            <a:off x="0" y="0"/>
            <a:ext cx="9144000" cy="5334000"/>
          </a:xfrm>
          <a:prstGeom prst="rect">
            <a:avLst/>
          </a:prstGeom>
        </p:spPr>
        <p:txBody>
          <a:bodyPr vert="horz" lIns="91440" tIns="45720" rIns="91440" bIns="45720" rtlCol="0" anchor="ctr">
            <a:normAutofit fontScale="70000" lnSpcReduction="20000"/>
          </a:bodyPr>
          <a:lstStyle/>
          <a:p>
            <a:pPr lvl="0" algn="just">
              <a:lnSpc>
                <a:spcPct val="120000"/>
              </a:lnSpc>
              <a:spcBef>
                <a:spcPct val="0"/>
              </a:spcBef>
            </a:pPr>
            <a:r>
              <a:rPr lang="en-US" sz="3000" b="1" dirty="0">
                <a:solidFill>
                  <a:srgbClr val="922E2E"/>
                </a:solidFill>
                <a:latin typeface="Calibri" pitchFamily="34" charset="0"/>
                <a:ea typeface="+mj-ea"/>
                <a:cs typeface="Calibri" pitchFamily="34" charset="0"/>
              </a:rPr>
              <a:t>Directions: Read the given information carefully and answer the questions given below:</a:t>
            </a:r>
          </a:p>
          <a:p>
            <a:pPr lvl="0" algn="just">
              <a:lnSpc>
                <a:spcPct val="120000"/>
              </a:lnSpc>
              <a:spcBef>
                <a:spcPct val="0"/>
              </a:spcBef>
            </a:pPr>
            <a:r>
              <a:rPr lang="en-US" sz="3000" b="1" dirty="0">
                <a:latin typeface="Calibri" pitchFamily="34" charset="0"/>
                <a:ea typeface="+mj-ea"/>
                <a:cs typeface="Calibri" pitchFamily="34" charset="0"/>
              </a:rPr>
              <a:t>A group of eight friends –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Baadal</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Dinesh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Ganesh</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are sitting in a straight line facing north. Each of them has different professions viz. Doctor, Banker, Businessman, Teacher, Lawyer, Engineer, Pilot and CA. Each of them like different </a:t>
            </a:r>
            <a:r>
              <a:rPr lang="en-US" sz="3000" b="1" dirty="0" err="1">
                <a:latin typeface="Calibri" pitchFamily="34" charset="0"/>
                <a:ea typeface="+mj-ea"/>
                <a:cs typeface="Calibri" pitchFamily="34" charset="0"/>
              </a:rPr>
              <a:t>colours</a:t>
            </a:r>
            <a:r>
              <a:rPr lang="en-US" sz="3000" b="1" dirty="0">
                <a:latin typeface="Calibri" pitchFamily="34" charset="0"/>
                <a:ea typeface="+mj-ea"/>
                <a:cs typeface="Calibri" pitchFamily="34" charset="0"/>
              </a:rPr>
              <a:t> viz. Pink, Yellow, Red, Black, Blue, Orange, White and Green, but not necessarily in the same order. </a:t>
            </a:r>
          </a:p>
          <a:p>
            <a:pPr lvl="0" algn="just">
              <a:lnSpc>
                <a:spcPct val="120000"/>
              </a:lnSpc>
              <a:spcBef>
                <a:spcPct val="0"/>
              </a:spcBef>
            </a:pP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who is a lawyer, sits third to the left of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Neither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nor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sit at the extreme ends of the line.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who likes pink color, is a businessman.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is not an immediate neighbor of either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One person is sitting between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likes orange color.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who is a pilot, likes Red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Ganesh</a:t>
            </a:r>
            <a:r>
              <a:rPr lang="en-US" sz="3000" b="1" dirty="0">
                <a:latin typeface="Calibri" pitchFamily="34" charset="0"/>
                <a:ea typeface="+mj-ea"/>
                <a:cs typeface="Calibri" pitchFamily="34" charset="0"/>
              </a:rPr>
              <a:t>, who is a doctor, sits at the extreme end of the line and likes white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Baadal</a:t>
            </a:r>
            <a:r>
              <a:rPr lang="en-US" sz="3000" b="1" dirty="0">
                <a:latin typeface="Calibri" pitchFamily="34" charset="0"/>
                <a:ea typeface="+mj-ea"/>
                <a:cs typeface="Calibri" pitchFamily="34" charset="0"/>
              </a:rPr>
              <a:t>, who is a teacher likes Green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and sits to the immediate left of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does not like either Blue or Yellow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One who is a CA sits to the immediate left of the Doctor.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who is a Banker, does not like Yellow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8</a:t>
            </a:r>
          </a:p>
        </p:txBody>
      </p:sp>
      <p:pic>
        <p:nvPicPr>
          <p:cNvPr id="2" name="Picture 2"/>
          <p:cNvPicPr>
            <a:picLocks noChangeAspect="1" noChangeArrowheads="1"/>
          </p:cNvPicPr>
          <p:nvPr/>
        </p:nvPicPr>
        <p:blipFill>
          <a:blip r:embed="rId2"/>
          <a:srcRect/>
          <a:stretch>
            <a:fillRect/>
          </a:stretch>
        </p:blipFill>
        <p:spPr bwMode="auto">
          <a:xfrm>
            <a:off x="1600200" y="2362200"/>
            <a:ext cx="6142966" cy="1981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029200"/>
            <a:ext cx="9144000" cy="1752600"/>
          </a:xfrm>
          <a:prstGeom prst="rect">
            <a:avLst/>
          </a:prstGeom>
        </p:spPr>
        <p:txBody>
          <a:bodyPr vert="horz" lIns="91440" tIns="45720" rIns="91440" bIns="45720" rtlCol="0" anchor="ctr">
            <a:noAutofit/>
          </a:bodyPr>
          <a:lstStyle/>
          <a:p>
            <a:pPr marL="682625" lvl="0" indent="-682625" algn="just">
              <a:spcBef>
                <a:spcPct val="0"/>
              </a:spcBef>
              <a:tabLst>
                <a:tab pos="682625" algn="l"/>
              </a:tabLst>
            </a:pPr>
            <a:r>
              <a:rPr lang="en-US" sz="2500" b="1" dirty="0">
                <a:solidFill>
                  <a:srgbClr val="922E2E"/>
                </a:solidFill>
                <a:latin typeface="Calibri" pitchFamily="34" charset="0"/>
                <a:ea typeface="+mj-ea"/>
                <a:cs typeface="Calibri" pitchFamily="34" charset="0"/>
              </a:rPr>
              <a:t>9.	</a:t>
            </a:r>
            <a:r>
              <a:rPr lang="en-US" sz="2500" b="1" dirty="0"/>
              <a:t>Which one of the following persons is an Engineer by Profession?</a:t>
            </a:r>
            <a:endParaRPr lang="en-US" sz="2500" b="1" dirty="0">
              <a:solidFill>
                <a:srgbClr val="922E2E"/>
              </a:solidFill>
              <a:latin typeface="Calibri" pitchFamily="34" charset="0"/>
              <a:ea typeface="+mj-ea"/>
              <a:cs typeface="Calibri" pitchFamily="34" charset="0"/>
            </a:endParaRPr>
          </a:p>
          <a:p>
            <a:pPr marL="682625" lvl="0" algn="just">
              <a:spcBef>
                <a:spcPct val="0"/>
              </a:spcBef>
              <a:tabLst>
                <a:tab pos="1377950" algn="l"/>
              </a:tabLst>
            </a:pPr>
            <a:r>
              <a:rPr lang="en-US" sz="2500" b="1" dirty="0">
                <a:latin typeface="Calibri" pitchFamily="34" charset="0"/>
                <a:ea typeface="+mj-ea"/>
                <a:cs typeface="Calibri" pitchFamily="34" charset="0"/>
              </a:rPr>
              <a:t>A.	</a:t>
            </a:r>
            <a:r>
              <a:rPr lang="en-US" sz="2500" b="1" dirty="0" err="1">
                <a:latin typeface="Calibri" pitchFamily="34" charset="0"/>
                <a:ea typeface="+mj-ea"/>
                <a:cs typeface="Calibri" pitchFamily="34" charset="0"/>
              </a:rPr>
              <a:t>Harshit</a:t>
            </a:r>
            <a:r>
              <a:rPr lang="en-US" sz="2500" b="1" dirty="0">
                <a:latin typeface="Calibri" pitchFamily="34" charset="0"/>
                <a:ea typeface="+mj-ea"/>
                <a:cs typeface="Calibri" pitchFamily="34" charset="0"/>
              </a:rPr>
              <a:t>		B.	</a:t>
            </a:r>
            <a:r>
              <a:rPr lang="en-US" sz="2500" b="1" dirty="0">
                <a:latin typeface="Calibri" pitchFamily="34" charset="0"/>
                <a:cs typeface="Calibri" pitchFamily="34" charset="0"/>
              </a:rPr>
              <a:t>The one who likes black color</a:t>
            </a:r>
            <a:endParaRPr lang="en-US" sz="2500" b="1" dirty="0">
              <a:latin typeface="Calibri" pitchFamily="34" charset="0"/>
              <a:ea typeface="+mj-ea"/>
              <a:cs typeface="Calibri" pitchFamily="34" charset="0"/>
            </a:endParaRPr>
          </a:p>
          <a:p>
            <a:pPr marL="682625" lvl="0" algn="just">
              <a:spcBef>
                <a:spcPct val="0"/>
              </a:spcBef>
              <a:tabLst>
                <a:tab pos="1377950" algn="l"/>
              </a:tabLst>
            </a:pPr>
            <a:r>
              <a:rPr lang="en-US" sz="2500" b="1" dirty="0">
                <a:latin typeface="Calibri" pitchFamily="34" charset="0"/>
                <a:ea typeface="+mj-ea"/>
                <a:cs typeface="Calibri" pitchFamily="34" charset="0"/>
              </a:rPr>
              <a:t>C.	</a:t>
            </a:r>
            <a:r>
              <a:rPr lang="en-US" sz="2500" b="1" dirty="0" err="1">
                <a:latin typeface="Calibri" pitchFamily="34" charset="0"/>
                <a:cs typeface="Calibri" pitchFamily="34" charset="0"/>
              </a:rPr>
              <a:t>Dinesh</a:t>
            </a:r>
            <a:r>
              <a:rPr lang="en-US" sz="2500" b="1" dirty="0">
                <a:latin typeface="Calibri" pitchFamily="34" charset="0"/>
                <a:ea typeface="+mj-ea"/>
                <a:cs typeface="Calibri" pitchFamily="34" charset="0"/>
              </a:rPr>
              <a:t>		D.	</a:t>
            </a:r>
            <a:r>
              <a:rPr lang="en-US" sz="2500" b="1" dirty="0">
                <a:latin typeface="Calibri" pitchFamily="34" charset="0"/>
                <a:cs typeface="Calibri" pitchFamily="34" charset="0"/>
              </a:rPr>
              <a:t>None of these</a:t>
            </a:r>
            <a:endParaRPr kumimoji="0" lang="en-US" sz="25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5" name="Title 1"/>
          <p:cNvSpPr txBox="1">
            <a:spLocks/>
          </p:cNvSpPr>
          <p:nvPr/>
        </p:nvSpPr>
        <p:spPr>
          <a:xfrm>
            <a:off x="0" y="0"/>
            <a:ext cx="9144000" cy="5334000"/>
          </a:xfrm>
          <a:prstGeom prst="rect">
            <a:avLst/>
          </a:prstGeom>
        </p:spPr>
        <p:txBody>
          <a:bodyPr vert="horz" lIns="91440" tIns="45720" rIns="91440" bIns="45720" rtlCol="0" anchor="ctr">
            <a:normAutofit fontScale="70000" lnSpcReduction="20000"/>
          </a:bodyPr>
          <a:lstStyle/>
          <a:p>
            <a:pPr lvl="0" algn="just">
              <a:lnSpc>
                <a:spcPct val="120000"/>
              </a:lnSpc>
              <a:spcBef>
                <a:spcPct val="0"/>
              </a:spcBef>
            </a:pPr>
            <a:r>
              <a:rPr lang="en-US" sz="3000" b="1" dirty="0">
                <a:solidFill>
                  <a:srgbClr val="922E2E"/>
                </a:solidFill>
                <a:latin typeface="Calibri" pitchFamily="34" charset="0"/>
                <a:ea typeface="+mj-ea"/>
                <a:cs typeface="Calibri" pitchFamily="34" charset="0"/>
              </a:rPr>
              <a:t>Directions: Read the given information carefully and answer the questions given below:</a:t>
            </a:r>
          </a:p>
          <a:p>
            <a:pPr lvl="0" algn="just">
              <a:lnSpc>
                <a:spcPct val="120000"/>
              </a:lnSpc>
              <a:spcBef>
                <a:spcPct val="0"/>
              </a:spcBef>
            </a:pPr>
            <a:r>
              <a:rPr lang="en-US" sz="3000" b="1" dirty="0">
                <a:latin typeface="Calibri" pitchFamily="34" charset="0"/>
                <a:ea typeface="+mj-ea"/>
                <a:cs typeface="Calibri" pitchFamily="34" charset="0"/>
              </a:rPr>
              <a:t>A group of eight friends –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Baadal</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Dinesh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Ganesh</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are sitting in a straight line facing north. Each of them has different professions viz. Doctor, Banker, Businessman, Teacher, Lawyer, Engineer, Pilot and CA. Each of them like different </a:t>
            </a:r>
            <a:r>
              <a:rPr lang="en-US" sz="3000" b="1" dirty="0" err="1">
                <a:latin typeface="Calibri" pitchFamily="34" charset="0"/>
                <a:ea typeface="+mj-ea"/>
                <a:cs typeface="Calibri" pitchFamily="34" charset="0"/>
              </a:rPr>
              <a:t>colours</a:t>
            </a:r>
            <a:r>
              <a:rPr lang="en-US" sz="3000" b="1" dirty="0">
                <a:latin typeface="Calibri" pitchFamily="34" charset="0"/>
                <a:ea typeface="+mj-ea"/>
                <a:cs typeface="Calibri" pitchFamily="34" charset="0"/>
              </a:rPr>
              <a:t> viz. Pink, Yellow, Red, Black, Blue, Orange, White and Green, but not necessarily in the same order. </a:t>
            </a:r>
          </a:p>
          <a:p>
            <a:pPr lvl="0" algn="just">
              <a:lnSpc>
                <a:spcPct val="120000"/>
              </a:lnSpc>
              <a:spcBef>
                <a:spcPct val="0"/>
              </a:spcBef>
            </a:pP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who is a lawyer, sits third to the left of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Neither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nor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sit at the extreme ends of the line.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who likes pink color, is a businessman.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is not an immediate neighbor of either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One person is sitting between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likes orange color.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who is a pilot, likes Red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Ganesh</a:t>
            </a:r>
            <a:r>
              <a:rPr lang="en-US" sz="3000" b="1" dirty="0">
                <a:latin typeface="Calibri" pitchFamily="34" charset="0"/>
                <a:ea typeface="+mj-ea"/>
                <a:cs typeface="Calibri" pitchFamily="34" charset="0"/>
              </a:rPr>
              <a:t>, who is a doctor, sits at the extreme end of the line and likes white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Baadal</a:t>
            </a:r>
            <a:r>
              <a:rPr lang="en-US" sz="3000" b="1" dirty="0">
                <a:latin typeface="Calibri" pitchFamily="34" charset="0"/>
                <a:ea typeface="+mj-ea"/>
                <a:cs typeface="Calibri" pitchFamily="34" charset="0"/>
              </a:rPr>
              <a:t>, who is a teacher likes Green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and sits to the immediate left of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does not like either Blue or Yellow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One who is a CA sits to the immediate left of the Doctor.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who is a Banker, does not like Yellow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810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9</a:t>
            </a:r>
          </a:p>
        </p:txBody>
      </p:sp>
      <p:pic>
        <p:nvPicPr>
          <p:cNvPr id="9218" name="Picture 2"/>
          <p:cNvPicPr>
            <a:picLocks noChangeAspect="1" noChangeArrowheads="1"/>
          </p:cNvPicPr>
          <p:nvPr/>
        </p:nvPicPr>
        <p:blipFill>
          <a:blip r:embed="rId2"/>
          <a:srcRect/>
          <a:stretch>
            <a:fillRect/>
          </a:stretch>
        </p:blipFill>
        <p:spPr bwMode="auto">
          <a:xfrm>
            <a:off x="2057400" y="2209800"/>
            <a:ext cx="5509732" cy="237648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4572000"/>
            <a:ext cx="9144000" cy="2133600"/>
          </a:xfrm>
          <a:prstGeom prst="rect">
            <a:avLst/>
          </a:prstGeom>
        </p:spPr>
        <p:txBody>
          <a:bodyPr vert="horz" lIns="91440" tIns="45720" rIns="91440" bIns="45720" rtlCol="0" anchor="ctr">
            <a:noAutofit/>
          </a:bodyPr>
          <a:lstStyle/>
          <a:p>
            <a:pPr marL="682625" lvl="0" indent="-682625" algn="just">
              <a:lnSpc>
                <a:spcPct val="150000"/>
              </a:lnSpc>
              <a:spcBef>
                <a:spcPct val="0"/>
              </a:spcBef>
              <a:tabLst>
                <a:tab pos="682625" algn="l"/>
              </a:tabLst>
            </a:pPr>
            <a:r>
              <a:rPr lang="en-US" sz="3000" b="1" dirty="0">
                <a:solidFill>
                  <a:srgbClr val="922E2E"/>
                </a:solidFill>
                <a:latin typeface="Calibri" pitchFamily="34" charset="0"/>
                <a:ea typeface="+mj-ea"/>
                <a:cs typeface="Calibri" pitchFamily="34" charset="0"/>
              </a:rPr>
              <a:t>1.	</a:t>
            </a:r>
            <a:r>
              <a:rPr lang="en-US" sz="3200" b="1" dirty="0"/>
              <a:t>How many persons were sitting in the row?</a:t>
            </a:r>
            <a:endParaRPr lang="en-US" sz="3000" b="1" dirty="0">
              <a:solidFill>
                <a:srgbClr val="922E2E"/>
              </a:solidFill>
              <a:latin typeface="Calibri" pitchFamily="34" charset="0"/>
              <a:ea typeface="+mj-ea"/>
              <a:cs typeface="Calibri" pitchFamily="34" charset="0"/>
            </a:endParaRPr>
          </a:p>
          <a:p>
            <a:pPr marL="682625" lvl="0" algn="just">
              <a:lnSpc>
                <a:spcPct val="150000"/>
              </a:lnSpc>
              <a:spcBef>
                <a:spcPct val="0"/>
              </a:spcBef>
              <a:tabLst>
                <a:tab pos="1377950" algn="l"/>
              </a:tabLst>
            </a:pPr>
            <a:r>
              <a:rPr lang="en-US" sz="3000" b="1" dirty="0">
                <a:latin typeface="Calibri" pitchFamily="34" charset="0"/>
                <a:ea typeface="+mj-ea"/>
                <a:cs typeface="Calibri" pitchFamily="34" charset="0"/>
              </a:rPr>
              <a:t>A.	17			B.	</a:t>
            </a:r>
            <a:r>
              <a:rPr lang="en-US" sz="3000" b="1" dirty="0">
                <a:latin typeface="Calibri" pitchFamily="34" charset="0"/>
                <a:cs typeface="Calibri" pitchFamily="34" charset="0"/>
              </a:rPr>
              <a:t>20</a:t>
            </a:r>
            <a:endParaRPr lang="en-US" sz="3000" b="1" dirty="0">
              <a:latin typeface="Calibri" pitchFamily="34" charset="0"/>
              <a:ea typeface="+mj-ea"/>
              <a:cs typeface="Calibri" pitchFamily="34" charset="0"/>
            </a:endParaRPr>
          </a:p>
          <a:p>
            <a:pPr marL="682625" lvl="0" algn="just">
              <a:lnSpc>
                <a:spcPct val="150000"/>
              </a:lnSpc>
              <a:spcBef>
                <a:spcPct val="0"/>
              </a:spcBef>
              <a:tabLst>
                <a:tab pos="1377950" algn="l"/>
              </a:tabLst>
            </a:pPr>
            <a:r>
              <a:rPr lang="en-US" sz="3000" b="1" dirty="0">
                <a:latin typeface="Calibri" pitchFamily="34" charset="0"/>
                <a:ea typeface="+mj-ea"/>
                <a:cs typeface="Calibri" pitchFamily="34" charset="0"/>
              </a:rPr>
              <a:t>C.	</a:t>
            </a:r>
            <a:r>
              <a:rPr lang="en-US" sz="3000" b="1" dirty="0">
                <a:latin typeface="Calibri" pitchFamily="34" charset="0"/>
                <a:cs typeface="Calibri" pitchFamily="34" charset="0"/>
              </a:rPr>
              <a:t>16</a:t>
            </a:r>
            <a:r>
              <a:rPr lang="en-US" sz="3000" b="1" dirty="0">
                <a:latin typeface="Calibri" pitchFamily="34" charset="0"/>
                <a:ea typeface="+mj-ea"/>
                <a:cs typeface="Calibri" pitchFamily="34" charset="0"/>
              </a:rPr>
              <a:t>			D.	</a:t>
            </a:r>
            <a:r>
              <a:rPr lang="en-US" sz="3000" b="1" dirty="0">
                <a:latin typeface="Calibri" pitchFamily="34" charset="0"/>
                <a:cs typeface="Calibri" pitchFamily="34" charset="0"/>
              </a:rPr>
              <a:t>19</a:t>
            </a:r>
            <a:endParaRPr kumimoji="0" lang="en-US" sz="3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4" name="Title 1"/>
          <p:cNvSpPr txBox="1">
            <a:spLocks/>
          </p:cNvSpPr>
          <p:nvPr/>
        </p:nvSpPr>
        <p:spPr>
          <a:xfrm>
            <a:off x="0" y="0"/>
            <a:ext cx="9144000" cy="4724400"/>
          </a:xfrm>
          <a:prstGeom prst="rect">
            <a:avLst/>
          </a:prstGeom>
        </p:spPr>
        <p:txBody>
          <a:bodyPr vert="horz" lIns="91440" tIns="45720" rIns="91440" bIns="45720" rtlCol="0" anchor="ctr">
            <a:normAutofit fontScale="77500" lnSpcReduction="20000"/>
          </a:bodyPr>
          <a:lstStyle/>
          <a:p>
            <a:pPr lvl="0" algn="just">
              <a:lnSpc>
                <a:spcPct val="150000"/>
              </a:lnSpc>
              <a:spcBef>
                <a:spcPct val="0"/>
              </a:spcBef>
            </a:pPr>
            <a:r>
              <a:rPr lang="en-US" sz="3000" b="1" dirty="0">
                <a:solidFill>
                  <a:srgbClr val="922E2E"/>
                </a:solidFill>
                <a:latin typeface="Calibri" pitchFamily="34" charset="0"/>
                <a:ea typeface="+mj-ea"/>
                <a:cs typeface="Calibri" pitchFamily="34" charset="0"/>
              </a:rPr>
              <a:t>Directions: Study the following information carefully and answer the questions given beside:</a:t>
            </a:r>
          </a:p>
          <a:p>
            <a:pPr lvl="0" algn="just">
              <a:lnSpc>
                <a:spcPct val="150000"/>
              </a:lnSpc>
              <a:spcBef>
                <a:spcPct val="0"/>
              </a:spcBef>
            </a:pPr>
            <a:r>
              <a:rPr lang="en-US" sz="3000" b="1" dirty="0">
                <a:latin typeface="Calibri" pitchFamily="34" charset="0"/>
                <a:ea typeface="+mj-ea"/>
                <a:cs typeface="Calibri" pitchFamily="34" charset="0"/>
              </a:rPr>
              <a:t>Some persons are sitting in a row facing north.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 sits second to right of </a:t>
            </a:r>
            <a:r>
              <a:rPr lang="en-US" sz="3000" b="1" dirty="0" err="1">
                <a:latin typeface="Calibri" pitchFamily="34" charset="0"/>
                <a:ea typeface="+mj-ea"/>
                <a:cs typeface="Calibri" pitchFamily="34" charset="0"/>
              </a:rPr>
              <a:t>Mera</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Desh</a:t>
            </a:r>
            <a:r>
              <a:rPr lang="en-US" sz="3000" b="1" dirty="0">
                <a:latin typeface="Calibri" pitchFamily="34" charset="0"/>
                <a:ea typeface="+mj-ea"/>
                <a:cs typeface="Calibri" pitchFamily="34" charset="0"/>
              </a:rPr>
              <a:t> sits fifth to left of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Pinu</a:t>
            </a:r>
            <a:r>
              <a:rPr lang="en-US" sz="3000" b="1" dirty="0">
                <a:latin typeface="Calibri" pitchFamily="34" charset="0"/>
                <a:ea typeface="+mj-ea"/>
                <a:cs typeface="Calibri" pitchFamily="34" charset="0"/>
              </a:rPr>
              <a:t> is second to right of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have three persons between them. </a:t>
            </a:r>
            <a:r>
              <a:rPr lang="en-US" sz="3000" b="1" dirty="0" err="1">
                <a:latin typeface="Calibri" pitchFamily="34" charset="0"/>
                <a:ea typeface="+mj-ea"/>
                <a:cs typeface="Calibri" pitchFamily="34" charset="0"/>
              </a:rPr>
              <a:t>Desh</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have two persons between them. No one sits between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Number of persons towards right of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is one less than the number of persons sitting between </a:t>
            </a:r>
            <a:r>
              <a:rPr lang="en-US" sz="3000" b="1" dirty="0" err="1">
                <a:latin typeface="Calibri" pitchFamily="34" charset="0"/>
                <a:ea typeface="+mj-ea"/>
                <a:cs typeface="Calibri" pitchFamily="34" charset="0"/>
              </a:rPr>
              <a:t>Pinu</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Number of persons towards left of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is equal to the number of persons sitting between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105400"/>
            <a:ext cx="9144000" cy="1752600"/>
          </a:xfrm>
          <a:prstGeom prst="rect">
            <a:avLst/>
          </a:prstGeom>
        </p:spPr>
        <p:txBody>
          <a:bodyPr vert="horz" lIns="91440" tIns="45720" rIns="91440" bIns="45720" rtlCol="0" anchor="ctr">
            <a:noAutofit/>
          </a:bodyPr>
          <a:lstStyle/>
          <a:p>
            <a:pPr marL="682625" lvl="0" indent="-682625" algn="just">
              <a:spcBef>
                <a:spcPct val="0"/>
              </a:spcBef>
              <a:tabLst>
                <a:tab pos="682625" algn="l"/>
              </a:tabLst>
            </a:pPr>
            <a:r>
              <a:rPr lang="en-US" sz="2500" b="1" dirty="0">
                <a:solidFill>
                  <a:srgbClr val="922E2E"/>
                </a:solidFill>
                <a:latin typeface="Calibri" pitchFamily="34" charset="0"/>
                <a:ea typeface="+mj-ea"/>
                <a:cs typeface="Calibri" pitchFamily="34" charset="0"/>
              </a:rPr>
              <a:t>10.	</a:t>
            </a:r>
            <a:r>
              <a:rPr lang="en-US" sz="2500" b="1" dirty="0"/>
              <a:t>Which one of the following persons is sitting third to the right of one who likes yellow color?</a:t>
            </a:r>
            <a:endParaRPr lang="en-US" sz="2500" b="1" dirty="0">
              <a:solidFill>
                <a:srgbClr val="922E2E"/>
              </a:solidFill>
              <a:latin typeface="Calibri" pitchFamily="34" charset="0"/>
              <a:ea typeface="+mj-ea"/>
              <a:cs typeface="Calibri" pitchFamily="34" charset="0"/>
            </a:endParaRPr>
          </a:p>
          <a:p>
            <a:pPr marL="682625" lvl="0" algn="just">
              <a:spcBef>
                <a:spcPct val="0"/>
              </a:spcBef>
              <a:tabLst>
                <a:tab pos="1377950" algn="l"/>
              </a:tabLst>
            </a:pPr>
            <a:r>
              <a:rPr lang="en-US" sz="2500" b="1" dirty="0">
                <a:latin typeface="Calibri" pitchFamily="34" charset="0"/>
                <a:ea typeface="+mj-ea"/>
                <a:cs typeface="Calibri" pitchFamily="34" charset="0"/>
              </a:rPr>
              <a:t>A.	</a:t>
            </a:r>
            <a:r>
              <a:rPr lang="en-US" sz="2500" b="1" dirty="0" err="1">
                <a:latin typeface="Calibri" pitchFamily="34" charset="0"/>
                <a:ea typeface="+mj-ea"/>
                <a:cs typeface="Calibri" pitchFamily="34" charset="0"/>
              </a:rPr>
              <a:t>Harshit</a:t>
            </a:r>
            <a:r>
              <a:rPr lang="en-US" sz="2500" b="1" dirty="0">
                <a:latin typeface="Calibri" pitchFamily="34" charset="0"/>
                <a:ea typeface="+mj-ea"/>
                <a:cs typeface="Calibri" pitchFamily="34" charset="0"/>
              </a:rPr>
              <a:t>				B.	</a:t>
            </a:r>
            <a:r>
              <a:rPr lang="en-US" sz="2500" b="1" dirty="0" err="1">
                <a:latin typeface="Calibri" pitchFamily="34" charset="0"/>
                <a:cs typeface="Calibri" pitchFamily="34" charset="0"/>
              </a:rPr>
              <a:t>Faneesh</a:t>
            </a:r>
            <a:endParaRPr lang="en-US" sz="2500" b="1" dirty="0">
              <a:latin typeface="Calibri" pitchFamily="34" charset="0"/>
              <a:ea typeface="+mj-ea"/>
              <a:cs typeface="Calibri" pitchFamily="34" charset="0"/>
            </a:endParaRPr>
          </a:p>
          <a:p>
            <a:pPr marL="682625" lvl="0" algn="just">
              <a:spcBef>
                <a:spcPct val="0"/>
              </a:spcBef>
              <a:tabLst>
                <a:tab pos="1377950" algn="l"/>
              </a:tabLst>
            </a:pPr>
            <a:r>
              <a:rPr lang="en-US" sz="2500" b="1" dirty="0">
                <a:latin typeface="Calibri" pitchFamily="34" charset="0"/>
                <a:ea typeface="+mj-ea"/>
                <a:cs typeface="Calibri" pitchFamily="34" charset="0"/>
              </a:rPr>
              <a:t>C.	</a:t>
            </a:r>
            <a:r>
              <a:rPr lang="en-US" sz="2500" b="1" dirty="0">
                <a:latin typeface="Calibri" pitchFamily="34" charset="0"/>
                <a:cs typeface="Calibri" pitchFamily="34" charset="0"/>
              </a:rPr>
              <a:t>The one who is a teacher</a:t>
            </a:r>
            <a:r>
              <a:rPr lang="en-US" sz="2500" b="1" dirty="0">
                <a:latin typeface="Calibri" pitchFamily="34" charset="0"/>
                <a:ea typeface="+mj-ea"/>
                <a:cs typeface="Calibri" pitchFamily="34" charset="0"/>
              </a:rPr>
              <a:t>	D.	</a:t>
            </a:r>
            <a:r>
              <a:rPr lang="en-US" sz="2500" b="1" dirty="0">
                <a:latin typeface="Calibri" pitchFamily="34" charset="0"/>
                <a:cs typeface="Calibri" pitchFamily="34" charset="0"/>
              </a:rPr>
              <a:t>None of these</a:t>
            </a:r>
            <a:endParaRPr kumimoji="0" lang="en-US" sz="25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5" name="Title 1"/>
          <p:cNvSpPr txBox="1">
            <a:spLocks/>
          </p:cNvSpPr>
          <p:nvPr/>
        </p:nvSpPr>
        <p:spPr>
          <a:xfrm>
            <a:off x="0" y="0"/>
            <a:ext cx="9144000" cy="5334000"/>
          </a:xfrm>
          <a:prstGeom prst="rect">
            <a:avLst/>
          </a:prstGeom>
        </p:spPr>
        <p:txBody>
          <a:bodyPr vert="horz" lIns="91440" tIns="45720" rIns="91440" bIns="45720" rtlCol="0" anchor="ctr">
            <a:normAutofit fontScale="70000" lnSpcReduction="20000"/>
          </a:bodyPr>
          <a:lstStyle/>
          <a:p>
            <a:pPr lvl="0" algn="just">
              <a:lnSpc>
                <a:spcPct val="120000"/>
              </a:lnSpc>
              <a:spcBef>
                <a:spcPct val="0"/>
              </a:spcBef>
            </a:pPr>
            <a:r>
              <a:rPr lang="en-US" sz="3000" b="1" dirty="0">
                <a:solidFill>
                  <a:srgbClr val="922E2E"/>
                </a:solidFill>
                <a:latin typeface="Calibri" pitchFamily="34" charset="0"/>
                <a:ea typeface="+mj-ea"/>
                <a:cs typeface="Calibri" pitchFamily="34" charset="0"/>
              </a:rPr>
              <a:t>Directions: Read the given information carefully and answer the questions given below:</a:t>
            </a:r>
          </a:p>
          <a:p>
            <a:pPr lvl="0" algn="just">
              <a:lnSpc>
                <a:spcPct val="120000"/>
              </a:lnSpc>
              <a:spcBef>
                <a:spcPct val="0"/>
              </a:spcBef>
            </a:pPr>
            <a:r>
              <a:rPr lang="en-US" sz="3000" b="1" dirty="0">
                <a:latin typeface="Calibri" pitchFamily="34" charset="0"/>
                <a:ea typeface="+mj-ea"/>
                <a:cs typeface="Calibri" pitchFamily="34" charset="0"/>
              </a:rPr>
              <a:t>A group of eight friends –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Baadal</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Dinesh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Ganesh</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are sitting in a straight line facing north. Each of them has different professions viz. Doctor, Banker, Businessman, Teacher, Lawyer, Engineer, Pilot and CA. Each of them like different </a:t>
            </a:r>
            <a:r>
              <a:rPr lang="en-US" sz="3000" b="1" dirty="0" err="1">
                <a:latin typeface="Calibri" pitchFamily="34" charset="0"/>
                <a:ea typeface="+mj-ea"/>
                <a:cs typeface="Calibri" pitchFamily="34" charset="0"/>
              </a:rPr>
              <a:t>colours</a:t>
            </a:r>
            <a:r>
              <a:rPr lang="en-US" sz="3000" b="1" dirty="0">
                <a:latin typeface="Calibri" pitchFamily="34" charset="0"/>
                <a:ea typeface="+mj-ea"/>
                <a:cs typeface="Calibri" pitchFamily="34" charset="0"/>
              </a:rPr>
              <a:t> viz. Pink, Yellow, Red, Black, Blue, Orange, White and Green, but not necessarily in the same order. </a:t>
            </a:r>
          </a:p>
          <a:p>
            <a:pPr lvl="0" algn="just">
              <a:lnSpc>
                <a:spcPct val="120000"/>
              </a:lnSpc>
              <a:spcBef>
                <a:spcPct val="0"/>
              </a:spcBef>
            </a:pP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who is a lawyer, sits third to the left of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Neither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nor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sit at the extreme ends of the line.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who likes pink color, is a businessman. </a:t>
            </a:r>
            <a:r>
              <a:rPr lang="en-US" sz="3000" b="1" dirty="0" err="1">
                <a:latin typeface="Calibri" pitchFamily="34" charset="0"/>
                <a:ea typeface="+mj-ea"/>
                <a:cs typeface="Calibri" pitchFamily="34" charset="0"/>
              </a:rPr>
              <a:t>Eshan</a:t>
            </a:r>
            <a:r>
              <a:rPr lang="en-US" sz="3000" b="1" dirty="0">
                <a:latin typeface="Calibri" pitchFamily="34" charset="0"/>
                <a:ea typeface="+mj-ea"/>
                <a:cs typeface="Calibri" pitchFamily="34" charset="0"/>
              </a:rPr>
              <a:t> is not an immediate neighbor of either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One person is sitting between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Harshit</a:t>
            </a:r>
            <a:r>
              <a:rPr lang="en-US" sz="3000" b="1" dirty="0">
                <a:latin typeface="Calibri" pitchFamily="34" charset="0"/>
                <a:ea typeface="+mj-ea"/>
                <a:cs typeface="Calibri" pitchFamily="34" charset="0"/>
              </a:rPr>
              <a:t> likes orange color. </a:t>
            </a:r>
            <a:r>
              <a:rPr lang="en-US" sz="3000" b="1" dirty="0" err="1">
                <a:latin typeface="Calibri" pitchFamily="34" charset="0"/>
                <a:ea typeface="+mj-ea"/>
                <a:cs typeface="Calibri" pitchFamily="34" charset="0"/>
              </a:rPr>
              <a:t>Chaand</a:t>
            </a:r>
            <a:r>
              <a:rPr lang="en-US" sz="3000" b="1" dirty="0">
                <a:latin typeface="Calibri" pitchFamily="34" charset="0"/>
                <a:ea typeface="+mj-ea"/>
                <a:cs typeface="Calibri" pitchFamily="34" charset="0"/>
              </a:rPr>
              <a:t>, who is a pilot, likes Red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Ganesh</a:t>
            </a:r>
            <a:r>
              <a:rPr lang="en-US" sz="3000" b="1" dirty="0">
                <a:latin typeface="Calibri" pitchFamily="34" charset="0"/>
                <a:ea typeface="+mj-ea"/>
                <a:cs typeface="Calibri" pitchFamily="34" charset="0"/>
              </a:rPr>
              <a:t>, who is a doctor, sits at the extreme end of the line and likes white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Baadal</a:t>
            </a:r>
            <a:r>
              <a:rPr lang="en-US" sz="3000" b="1" dirty="0">
                <a:latin typeface="Calibri" pitchFamily="34" charset="0"/>
                <a:ea typeface="+mj-ea"/>
                <a:cs typeface="Calibri" pitchFamily="34" charset="0"/>
              </a:rPr>
              <a:t>, who is a teacher likes Green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and sits to the immediate left of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Avdhesh</a:t>
            </a:r>
            <a:r>
              <a:rPr lang="en-US" sz="3000" b="1" dirty="0">
                <a:latin typeface="Calibri" pitchFamily="34" charset="0"/>
                <a:ea typeface="+mj-ea"/>
                <a:cs typeface="Calibri" pitchFamily="34" charset="0"/>
              </a:rPr>
              <a:t> does not like either Blue or Yellow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 One who is a CA sits to the immediate left of the Doctor. </a:t>
            </a:r>
            <a:r>
              <a:rPr lang="en-US" sz="3000" b="1" dirty="0" err="1">
                <a:latin typeface="Calibri" pitchFamily="34" charset="0"/>
                <a:ea typeface="+mj-ea"/>
                <a:cs typeface="Calibri" pitchFamily="34" charset="0"/>
              </a:rPr>
              <a:t>Faneesh</a:t>
            </a:r>
            <a:r>
              <a:rPr lang="en-US" sz="3000" b="1" dirty="0">
                <a:latin typeface="Calibri" pitchFamily="34" charset="0"/>
                <a:ea typeface="+mj-ea"/>
                <a:cs typeface="Calibri" pitchFamily="34" charset="0"/>
              </a:rPr>
              <a:t>, who is a Banker, does not like Yellow </a:t>
            </a:r>
            <a:r>
              <a:rPr lang="en-US" sz="3000" b="1" dirty="0" err="1">
                <a:latin typeface="Calibri" pitchFamily="34" charset="0"/>
                <a:ea typeface="+mj-ea"/>
                <a:cs typeface="Calibri" pitchFamily="34" charset="0"/>
              </a:rPr>
              <a:t>colour</a:t>
            </a:r>
            <a:r>
              <a:rPr lang="en-US" sz="3000" b="1" dirty="0">
                <a:latin typeface="Calibri" pitchFamily="34" charset="0"/>
                <a:ea typeface="+mj-ea"/>
                <a:cs typeface="Calibri" pitchFamily="34" charset="0"/>
              </a:rPr>
              <a:t>.</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810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10</a:t>
            </a:r>
          </a:p>
        </p:txBody>
      </p:sp>
      <p:pic>
        <p:nvPicPr>
          <p:cNvPr id="10242" name="Picture 2"/>
          <p:cNvPicPr>
            <a:picLocks noChangeAspect="1" noChangeArrowheads="1"/>
          </p:cNvPicPr>
          <p:nvPr/>
        </p:nvPicPr>
        <p:blipFill>
          <a:blip r:embed="rId2"/>
          <a:srcRect/>
          <a:stretch>
            <a:fillRect/>
          </a:stretch>
        </p:blipFill>
        <p:spPr bwMode="auto">
          <a:xfrm>
            <a:off x="762000" y="2438400"/>
            <a:ext cx="7772400" cy="1981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228600"/>
            <a:ext cx="8686800" cy="6400800"/>
          </a:xfrm>
          <a:prstGeom prst="rect">
            <a:avLst/>
          </a:prstGeom>
        </p:spPr>
        <p:txBody>
          <a:bodyPr vert="horz" lIns="91440" tIns="45720" rIns="91440" bIns="45720" rtlCol="0" anchor="ctr">
            <a:normAutofit/>
          </a:bodyPr>
          <a:lstStyle/>
          <a:p>
            <a:pPr marL="682625" lvl="0" indent="-682625" algn="just">
              <a:lnSpc>
                <a:spcPct val="150000"/>
              </a:lnSpc>
              <a:spcBef>
                <a:spcPct val="0"/>
              </a:spcBef>
              <a:tabLst>
                <a:tab pos="682625" algn="l"/>
              </a:tabLst>
            </a:pPr>
            <a:r>
              <a:rPr lang="en-US" sz="4000" b="1" dirty="0">
                <a:solidFill>
                  <a:srgbClr val="922E2E"/>
                </a:solidFill>
                <a:latin typeface="Calibri" pitchFamily="34" charset="0"/>
                <a:ea typeface="+mj-ea"/>
                <a:cs typeface="Calibri" pitchFamily="34" charset="0"/>
              </a:rPr>
              <a:t>11.	</a:t>
            </a:r>
            <a:r>
              <a:rPr lang="en-US" sz="4000" b="1" dirty="0"/>
              <a:t> If DELHI can be coded as CCIDD, how would you code BOMBAY?</a:t>
            </a:r>
            <a:endParaRPr lang="en-US" sz="4000" b="1" dirty="0">
              <a:solidFill>
                <a:srgbClr val="922E2E"/>
              </a:solidFill>
              <a:latin typeface="Calibri" pitchFamily="34" charset="0"/>
              <a:ea typeface="+mj-ea"/>
              <a:cs typeface="Calibri" pitchFamily="34" charset="0"/>
            </a:endParaRPr>
          </a:p>
          <a:p>
            <a:pPr marL="1425575" lvl="0" indent="-742950" algn="just">
              <a:lnSpc>
                <a:spcPct val="150000"/>
              </a:lnSpc>
              <a:spcBef>
                <a:spcPct val="0"/>
              </a:spcBef>
              <a:buAutoNum type="alphaUcPeriod"/>
              <a:tabLst>
                <a:tab pos="1377950" algn="l"/>
              </a:tabLst>
            </a:pPr>
            <a:r>
              <a:rPr lang="en-US" sz="4000" b="1" dirty="0">
                <a:latin typeface="Calibri" pitchFamily="34" charset="0"/>
                <a:ea typeface="+mj-ea"/>
                <a:cs typeface="Calibri" pitchFamily="34" charset="0"/>
              </a:rPr>
              <a:t>AJMTVT</a:t>
            </a:r>
          </a:p>
          <a:p>
            <a:pPr marL="1425575" lvl="0" indent="-742950" algn="just">
              <a:lnSpc>
                <a:spcPct val="150000"/>
              </a:lnSpc>
              <a:spcBef>
                <a:spcPct val="0"/>
              </a:spcBef>
              <a:tabLst>
                <a:tab pos="1377950" algn="l"/>
              </a:tabLst>
            </a:pPr>
            <a:r>
              <a:rPr lang="en-US" sz="4000" b="1" dirty="0">
                <a:latin typeface="Calibri" pitchFamily="34" charset="0"/>
                <a:ea typeface="+mj-ea"/>
                <a:cs typeface="Calibri" pitchFamily="34" charset="0"/>
              </a:rPr>
              <a:t>B.	AMJXVS</a:t>
            </a: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C.	</a:t>
            </a:r>
            <a:r>
              <a:rPr lang="en-US" sz="4000" b="1" dirty="0">
                <a:latin typeface="Calibri" pitchFamily="34" charset="0"/>
                <a:cs typeface="Calibri" pitchFamily="34" charset="0"/>
              </a:rPr>
              <a:t>MJXVSU</a:t>
            </a:r>
            <a:endParaRPr lang="en-US" sz="4000" b="1" dirty="0">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D.	WXYZAX</a:t>
            </a:r>
            <a:endParaRPr kumimoji="0" lang="en-US" sz="4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810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11</a:t>
            </a:r>
          </a:p>
        </p:txBody>
      </p:sp>
      <p:pic>
        <p:nvPicPr>
          <p:cNvPr id="11266" name="Picture 2"/>
          <p:cNvPicPr>
            <a:picLocks noChangeAspect="1" noChangeArrowheads="1"/>
          </p:cNvPicPr>
          <p:nvPr/>
        </p:nvPicPr>
        <p:blipFill>
          <a:blip r:embed="rId2"/>
          <a:srcRect/>
          <a:stretch>
            <a:fillRect/>
          </a:stretch>
        </p:blipFill>
        <p:spPr bwMode="auto">
          <a:xfrm>
            <a:off x="76200" y="2286000"/>
            <a:ext cx="8903563" cy="2209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228600"/>
            <a:ext cx="8686800" cy="6400800"/>
          </a:xfrm>
          <a:prstGeom prst="rect">
            <a:avLst/>
          </a:prstGeom>
        </p:spPr>
        <p:txBody>
          <a:bodyPr vert="horz" lIns="91440" tIns="45720" rIns="91440" bIns="45720" rtlCol="0" anchor="ctr">
            <a:normAutofit/>
          </a:bodyPr>
          <a:lstStyle/>
          <a:p>
            <a:pPr marL="682625" lvl="0" indent="-682625" algn="just">
              <a:lnSpc>
                <a:spcPct val="150000"/>
              </a:lnSpc>
              <a:spcBef>
                <a:spcPct val="0"/>
              </a:spcBef>
              <a:tabLst>
                <a:tab pos="682625" algn="l"/>
              </a:tabLst>
            </a:pPr>
            <a:r>
              <a:rPr lang="en-US" sz="4000" b="1" dirty="0">
                <a:solidFill>
                  <a:srgbClr val="922E2E"/>
                </a:solidFill>
                <a:latin typeface="Calibri" pitchFamily="34" charset="0"/>
                <a:ea typeface="+mj-ea"/>
                <a:cs typeface="Calibri" pitchFamily="34" charset="0"/>
              </a:rPr>
              <a:t>12.	</a:t>
            </a:r>
            <a:r>
              <a:rPr lang="en-US" sz="4000" b="1" dirty="0"/>
              <a:t> In a certain code, BELIEF is written as AFKKDI. How is SELDOM written in that code?</a:t>
            </a:r>
            <a:endParaRPr lang="en-US" sz="4000" b="1" dirty="0">
              <a:solidFill>
                <a:srgbClr val="922E2E"/>
              </a:solidFill>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A.	RDKCNL		B.	RFKENM</a:t>
            </a: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C.	</a:t>
            </a:r>
            <a:r>
              <a:rPr lang="en-US" sz="4000" b="1" dirty="0">
                <a:latin typeface="Calibri" pitchFamily="34" charset="0"/>
                <a:cs typeface="Calibri" pitchFamily="34" charset="0"/>
              </a:rPr>
              <a:t>RFKFNP</a:t>
            </a:r>
            <a:r>
              <a:rPr lang="en-US" sz="4000" b="1" dirty="0">
                <a:latin typeface="Calibri" pitchFamily="34" charset="0"/>
                <a:ea typeface="+mj-ea"/>
                <a:cs typeface="Calibri" pitchFamily="34" charset="0"/>
              </a:rPr>
              <a:t>		D.	TFKENP</a:t>
            </a:r>
            <a:endParaRPr kumimoji="0" lang="en-US" sz="4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40268"/>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12</a:t>
            </a:r>
          </a:p>
        </p:txBody>
      </p:sp>
      <p:pic>
        <p:nvPicPr>
          <p:cNvPr id="12290" name="Picture 2"/>
          <p:cNvPicPr>
            <a:picLocks noChangeAspect="1" noChangeArrowheads="1"/>
          </p:cNvPicPr>
          <p:nvPr/>
        </p:nvPicPr>
        <p:blipFill>
          <a:blip r:embed="rId2"/>
          <a:srcRect/>
          <a:stretch>
            <a:fillRect/>
          </a:stretch>
        </p:blipFill>
        <p:spPr bwMode="auto">
          <a:xfrm>
            <a:off x="170793" y="2286000"/>
            <a:ext cx="8744607" cy="2133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858000"/>
          </a:xfrm>
          <a:prstGeom prst="rect">
            <a:avLst/>
          </a:prstGeom>
        </p:spPr>
        <p:txBody>
          <a:bodyPr vert="horz" lIns="91440" tIns="45720" rIns="91440" bIns="45720" rtlCol="0" anchor="ctr">
            <a:normAutofit fontScale="62500" lnSpcReduction="20000"/>
          </a:bodyPr>
          <a:lstStyle/>
          <a:p>
            <a:pPr lvl="0" algn="just">
              <a:lnSpc>
                <a:spcPct val="120000"/>
              </a:lnSpc>
              <a:spcBef>
                <a:spcPct val="0"/>
              </a:spcBef>
            </a:pPr>
            <a:r>
              <a:rPr lang="en-US" sz="3000" b="1" dirty="0">
                <a:solidFill>
                  <a:srgbClr val="922E2E"/>
                </a:solidFill>
                <a:latin typeface="Calibri" pitchFamily="34" charset="0"/>
                <a:ea typeface="+mj-ea"/>
                <a:cs typeface="Calibri" pitchFamily="34" charset="0"/>
              </a:rPr>
              <a:t>Directions: Read the given information carefully and answer the questions given below:</a:t>
            </a:r>
          </a:p>
          <a:p>
            <a:pPr lvl="0" algn="just">
              <a:lnSpc>
                <a:spcPct val="120000"/>
              </a:lnSpc>
              <a:spcBef>
                <a:spcPct val="0"/>
              </a:spcBef>
            </a:pPr>
            <a:r>
              <a:rPr lang="en-US" sz="3000" b="1" dirty="0">
                <a:latin typeface="Calibri" pitchFamily="34" charset="0"/>
                <a:ea typeface="+mj-ea"/>
                <a:cs typeface="Calibri" pitchFamily="34" charset="0"/>
              </a:rPr>
              <a:t>In a four storey building, 10 people namely – Harsh, Raj, Eli, </a:t>
            </a:r>
            <a:r>
              <a:rPr lang="en-US" sz="3000" b="1" dirty="0" err="1">
                <a:latin typeface="Calibri" pitchFamily="34" charset="0"/>
                <a:ea typeface="+mj-ea"/>
                <a:cs typeface="Calibri" pitchFamily="34" charset="0"/>
              </a:rPr>
              <a:t>Rahul</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Simran</a:t>
            </a:r>
            <a:r>
              <a:rPr lang="en-US" sz="3000" b="1" dirty="0">
                <a:latin typeface="Calibri" pitchFamily="34" charset="0"/>
                <a:ea typeface="+mj-ea"/>
                <a:cs typeface="Calibri" pitchFamily="34" charset="0"/>
              </a:rPr>
              <a:t>, Sunny, </a:t>
            </a:r>
            <a:r>
              <a:rPr lang="en-US" sz="3000" b="1" dirty="0" err="1">
                <a:latin typeface="Calibri" pitchFamily="34" charset="0"/>
                <a:ea typeface="+mj-ea"/>
                <a:cs typeface="Calibri" pitchFamily="34" charset="0"/>
              </a:rPr>
              <a:t>Neeraj</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Viraj</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Anjali</a:t>
            </a:r>
            <a:r>
              <a:rPr lang="en-US" sz="3000" b="1" dirty="0">
                <a:latin typeface="Calibri" pitchFamily="34" charset="0"/>
                <a:ea typeface="+mj-ea"/>
                <a:cs typeface="Calibri" pitchFamily="34" charset="0"/>
              </a:rPr>
              <a:t> and Mani live on different floors, such that one person lives in one flat only. Each floor in this building has 3 unique flats – Flat number 101, Flat number 110 and Flat number 111 respectively from left to right. The ground floor is taken as first floor and the floor on the top is taken as fourth floor. Each of the flats is designed in such a manner that flat number 101 of second floor is just above flat number 101 of first floor and likewise. </a:t>
            </a:r>
          </a:p>
          <a:p>
            <a:pPr lvl="0" algn="just">
              <a:lnSpc>
                <a:spcPct val="120000"/>
              </a:lnSpc>
              <a:spcBef>
                <a:spcPct val="0"/>
              </a:spcBef>
            </a:pPr>
            <a:r>
              <a:rPr lang="en-US" sz="3000" b="1" dirty="0">
                <a:latin typeface="Calibri" pitchFamily="34" charset="0"/>
                <a:ea typeface="+mj-ea"/>
                <a:cs typeface="Calibri" pitchFamily="34" charset="0"/>
              </a:rPr>
              <a:t>Some additional information is given below: </a:t>
            </a:r>
          </a:p>
          <a:p>
            <a:pPr lvl="0" algn="just">
              <a:lnSpc>
                <a:spcPct val="120000"/>
              </a:lnSpc>
              <a:spcBef>
                <a:spcPct val="0"/>
              </a:spcBef>
            </a:pPr>
            <a:r>
              <a:rPr lang="en-US" sz="3000" b="1" dirty="0">
                <a:latin typeface="Calibri" pitchFamily="34" charset="0"/>
                <a:ea typeface="+mj-ea"/>
                <a:cs typeface="Calibri" pitchFamily="34" charset="0"/>
              </a:rPr>
              <a:t>As per the suggestion of an astrologer, Harsh decided never to stay on an even numbered floor and in an even numbered flat. </a:t>
            </a:r>
          </a:p>
          <a:p>
            <a:pPr lvl="0" algn="just">
              <a:lnSpc>
                <a:spcPct val="120000"/>
              </a:lnSpc>
              <a:spcBef>
                <a:spcPct val="0"/>
              </a:spcBef>
            </a:pPr>
            <a:r>
              <a:rPr lang="en-US" sz="3000" b="1" dirty="0" err="1">
                <a:latin typeface="Calibri" pitchFamily="34" charset="0"/>
                <a:ea typeface="+mj-ea"/>
                <a:cs typeface="Calibri" pitchFamily="34" charset="0"/>
              </a:rPr>
              <a:t>Simran</a:t>
            </a:r>
            <a:r>
              <a:rPr lang="en-US" sz="3000" b="1" dirty="0">
                <a:latin typeface="Calibri" pitchFamily="34" charset="0"/>
                <a:ea typeface="+mj-ea"/>
                <a:cs typeface="Calibri" pitchFamily="34" charset="0"/>
              </a:rPr>
              <a:t> stays in the flat just above </a:t>
            </a:r>
            <a:r>
              <a:rPr lang="en-US" sz="3000" b="1" dirty="0" err="1">
                <a:latin typeface="Calibri" pitchFamily="34" charset="0"/>
                <a:ea typeface="+mj-ea"/>
                <a:cs typeface="Calibri" pitchFamily="34" charset="0"/>
              </a:rPr>
              <a:t>Rahul's</a:t>
            </a:r>
            <a:r>
              <a:rPr lang="en-US" sz="3000" b="1" dirty="0">
                <a:latin typeface="Calibri" pitchFamily="34" charset="0"/>
                <a:ea typeface="+mj-ea"/>
                <a:cs typeface="Calibri" pitchFamily="34" charset="0"/>
              </a:rPr>
              <a:t>. </a:t>
            </a:r>
          </a:p>
          <a:p>
            <a:pPr lvl="0" algn="just">
              <a:lnSpc>
                <a:spcPct val="120000"/>
              </a:lnSpc>
              <a:spcBef>
                <a:spcPct val="0"/>
              </a:spcBef>
            </a:pPr>
            <a:r>
              <a:rPr lang="en-US" sz="3000" b="1" dirty="0">
                <a:latin typeface="Calibri" pitchFamily="34" charset="0"/>
                <a:ea typeface="+mj-ea"/>
                <a:cs typeface="Calibri" pitchFamily="34" charset="0"/>
              </a:rPr>
              <a:t>Raj and Eli stay on the same floor and no one else is staying with them on that floor. </a:t>
            </a:r>
          </a:p>
          <a:p>
            <a:pPr lvl="0" algn="just">
              <a:lnSpc>
                <a:spcPct val="120000"/>
              </a:lnSpc>
              <a:spcBef>
                <a:spcPct val="0"/>
              </a:spcBef>
            </a:pPr>
            <a:r>
              <a:rPr lang="en-US" sz="3000" b="1" dirty="0">
                <a:latin typeface="Calibri" pitchFamily="34" charset="0"/>
                <a:ea typeface="+mj-ea"/>
                <a:cs typeface="Calibri" pitchFamily="34" charset="0"/>
              </a:rPr>
              <a:t>The two flats in which no person is staying are on even numbered floors and even numbered flats. The flat between </a:t>
            </a:r>
            <a:r>
              <a:rPr lang="en-US" sz="3000" b="1" dirty="0" err="1">
                <a:latin typeface="Calibri" pitchFamily="34" charset="0"/>
                <a:ea typeface="+mj-ea"/>
                <a:cs typeface="Calibri" pitchFamily="34" charset="0"/>
              </a:rPr>
              <a:t>Anjali's</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Neeraj's</a:t>
            </a:r>
            <a:r>
              <a:rPr lang="en-US" sz="3000" b="1" dirty="0">
                <a:latin typeface="Calibri" pitchFamily="34" charset="0"/>
                <a:ea typeface="+mj-ea"/>
                <a:cs typeface="Calibri" pitchFamily="34" charset="0"/>
              </a:rPr>
              <a:t> is unoccupied and </a:t>
            </a:r>
            <a:r>
              <a:rPr lang="en-US" sz="3000" b="1" dirty="0" err="1">
                <a:latin typeface="Calibri" pitchFamily="34" charset="0"/>
                <a:ea typeface="+mj-ea"/>
                <a:cs typeface="Calibri" pitchFamily="34" charset="0"/>
              </a:rPr>
              <a:t>Anjali</a:t>
            </a:r>
            <a:r>
              <a:rPr lang="en-US" sz="3000" b="1" dirty="0">
                <a:latin typeface="Calibri" pitchFamily="34" charset="0"/>
                <a:ea typeface="+mj-ea"/>
                <a:cs typeface="Calibri" pitchFamily="34" charset="0"/>
              </a:rPr>
              <a:t> stays in one of the flats above </a:t>
            </a:r>
            <a:r>
              <a:rPr lang="en-US" sz="3000" b="1" dirty="0" err="1">
                <a:latin typeface="Calibri" pitchFamily="34" charset="0"/>
                <a:ea typeface="+mj-ea"/>
                <a:cs typeface="Calibri" pitchFamily="34" charset="0"/>
              </a:rPr>
              <a:t>Neeraj's</a:t>
            </a:r>
            <a:r>
              <a:rPr lang="en-US" sz="3000" b="1" dirty="0">
                <a:latin typeface="Calibri" pitchFamily="34" charset="0"/>
                <a:ea typeface="+mj-ea"/>
                <a:cs typeface="Calibri" pitchFamily="34" charset="0"/>
              </a:rPr>
              <a:t>. </a:t>
            </a:r>
          </a:p>
          <a:p>
            <a:pPr lvl="0" algn="just">
              <a:lnSpc>
                <a:spcPct val="120000"/>
              </a:lnSpc>
              <a:spcBef>
                <a:spcPct val="0"/>
              </a:spcBef>
            </a:pPr>
            <a:r>
              <a:rPr lang="en-US" sz="3000" b="1" dirty="0" err="1">
                <a:latin typeface="Calibri" pitchFamily="34" charset="0"/>
                <a:ea typeface="+mj-ea"/>
                <a:cs typeface="Calibri" pitchFamily="34" charset="0"/>
              </a:rPr>
              <a:t>Viraj</a:t>
            </a:r>
            <a:r>
              <a:rPr lang="en-US" sz="3000" b="1" dirty="0">
                <a:latin typeface="Calibri" pitchFamily="34" charset="0"/>
                <a:ea typeface="+mj-ea"/>
                <a:cs typeface="Calibri" pitchFamily="34" charset="0"/>
              </a:rPr>
              <a:t> stays in an odd numbered flat which is to the left of </a:t>
            </a:r>
            <a:r>
              <a:rPr lang="en-US" sz="3000" b="1" dirty="0" err="1">
                <a:latin typeface="Calibri" pitchFamily="34" charset="0"/>
                <a:ea typeface="+mj-ea"/>
                <a:cs typeface="Calibri" pitchFamily="34" charset="0"/>
              </a:rPr>
              <a:t>Neeraj's</a:t>
            </a:r>
            <a:r>
              <a:rPr lang="en-US" sz="3000" b="1" dirty="0">
                <a:latin typeface="Calibri" pitchFamily="34" charset="0"/>
                <a:ea typeface="+mj-ea"/>
                <a:cs typeface="Calibri" pitchFamily="34" charset="0"/>
              </a:rPr>
              <a:t>. </a:t>
            </a:r>
          </a:p>
          <a:p>
            <a:pPr lvl="0" algn="just">
              <a:lnSpc>
                <a:spcPct val="120000"/>
              </a:lnSpc>
              <a:spcBef>
                <a:spcPct val="0"/>
              </a:spcBef>
            </a:pPr>
            <a:r>
              <a:rPr lang="en-US" sz="3000" b="1" dirty="0">
                <a:latin typeface="Calibri" pitchFamily="34" charset="0"/>
                <a:ea typeface="+mj-ea"/>
                <a:cs typeface="Calibri" pitchFamily="34" charset="0"/>
              </a:rPr>
              <a:t>Raj and Sunny both stay in the flat which is numbered 101. </a:t>
            </a:r>
          </a:p>
          <a:p>
            <a:pPr lvl="0" algn="just">
              <a:lnSpc>
                <a:spcPct val="120000"/>
              </a:lnSpc>
              <a:spcBef>
                <a:spcPct val="0"/>
              </a:spcBef>
            </a:pPr>
            <a:r>
              <a:rPr lang="en-US" sz="3000" b="1" dirty="0">
                <a:latin typeface="Calibri" pitchFamily="34" charset="0"/>
                <a:ea typeface="+mj-ea"/>
                <a:cs typeface="Calibri" pitchFamily="34" charset="0"/>
              </a:rPr>
              <a:t>Harsh stays on the floor just above </a:t>
            </a:r>
            <a:r>
              <a:rPr lang="en-US" sz="3000" b="1" dirty="0" err="1">
                <a:latin typeface="Calibri" pitchFamily="34" charset="0"/>
                <a:ea typeface="+mj-ea"/>
                <a:cs typeface="Calibri" pitchFamily="34" charset="0"/>
              </a:rPr>
              <a:t>Simran’s</a:t>
            </a:r>
            <a:r>
              <a:rPr lang="en-US" sz="3000" b="1" dirty="0">
                <a:latin typeface="Calibri" pitchFamily="34" charset="0"/>
                <a:ea typeface="+mj-ea"/>
                <a:cs typeface="Calibri" pitchFamily="34" charset="0"/>
              </a:rPr>
              <a:t> floor and Sunny stays on one of the floors on which one flat is vacant.</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228600"/>
            <a:ext cx="8686800" cy="6400800"/>
          </a:xfrm>
          <a:prstGeom prst="rect">
            <a:avLst/>
          </a:prstGeom>
        </p:spPr>
        <p:txBody>
          <a:bodyPr vert="horz" lIns="91440" tIns="45720" rIns="91440" bIns="45720" rtlCol="0" anchor="ctr">
            <a:normAutofit/>
          </a:bodyPr>
          <a:lstStyle/>
          <a:p>
            <a:pPr marL="682625" lvl="0" indent="-682625" algn="just">
              <a:lnSpc>
                <a:spcPct val="150000"/>
              </a:lnSpc>
              <a:spcBef>
                <a:spcPct val="0"/>
              </a:spcBef>
              <a:tabLst>
                <a:tab pos="682625" algn="l"/>
              </a:tabLst>
            </a:pPr>
            <a:r>
              <a:rPr lang="en-US" sz="4000" b="1" dirty="0">
                <a:solidFill>
                  <a:srgbClr val="922E2E"/>
                </a:solidFill>
                <a:latin typeface="Calibri" pitchFamily="34" charset="0"/>
                <a:ea typeface="+mj-ea"/>
                <a:cs typeface="Calibri" pitchFamily="34" charset="0"/>
              </a:rPr>
              <a:t>13.	</a:t>
            </a:r>
            <a:r>
              <a:rPr lang="en-US" sz="4000" b="1" dirty="0"/>
              <a:t> In which of the following flats does Mani stay?</a:t>
            </a:r>
            <a:endParaRPr lang="en-US" sz="4000" b="1" dirty="0">
              <a:solidFill>
                <a:srgbClr val="922E2E"/>
              </a:solidFill>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A.	Flat number 101 of floor 3</a:t>
            </a: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B.	</a:t>
            </a:r>
            <a:r>
              <a:rPr lang="en-US" sz="4000" b="1" dirty="0">
                <a:latin typeface="Calibri" pitchFamily="34" charset="0"/>
                <a:cs typeface="Calibri" pitchFamily="34" charset="0"/>
              </a:rPr>
              <a:t> Flat number 111 of floor 2</a:t>
            </a:r>
            <a:endParaRPr lang="en-US" sz="4000" b="1" dirty="0">
              <a:latin typeface="Calibri" pitchFamily="34" charset="0"/>
              <a:ea typeface="+mj-ea"/>
              <a:cs typeface="Calibri" pitchFamily="34" charset="0"/>
            </a:endParaRPr>
          </a:p>
          <a:p>
            <a:pPr marL="1425575" lvl="0" indent="-742950" algn="just">
              <a:lnSpc>
                <a:spcPct val="150000"/>
              </a:lnSpc>
              <a:spcBef>
                <a:spcPct val="0"/>
              </a:spcBef>
              <a:buAutoNum type="alphaUcPeriod" startAt="3"/>
              <a:tabLst>
                <a:tab pos="1377950" algn="l"/>
              </a:tabLst>
            </a:pPr>
            <a:r>
              <a:rPr lang="en-US" sz="4000" b="1" dirty="0">
                <a:latin typeface="Calibri" pitchFamily="34" charset="0"/>
                <a:cs typeface="Calibri" pitchFamily="34" charset="0"/>
              </a:rPr>
              <a:t>Flat number 101 of floor 2</a:t>
            </a:r>
            <a:endParaRPr lang="en-US" sz="4000" b="1" dirty="0">
              <a:latin typeface="Calibri" pitchFamily="34" charset="0"/>
              <a:ea typeface="+mj-ea"/>
              <a:cs typeface="Calibri" pitchFamily="34" charset="0"/>
            </a:endParaRPr>
          </a:p>
          <a:p>
            <a:pPr marL="1425575" lvl="0" indent="-742950" algn="just">
              <a:lnSpc>
                <a:spcPct val="150000"/>
              </a:lnSpc>
              <a:spcBef>
                <a:spcPct val="0"/>
              </a:spcBef>
              <a:tabLst>
                <a:tab pos="1377950" algn="l"/>
              </a:tabLst>
            </a:pPr>
            <a:r>
              <a:rPr lang="en-US" sz="4000" b="1" dirty="0">
                <a:latin typeface="Calibri" pitchFamily="34" charset="0"/>
                <a:ea typeface="+mj-ea"/>
                <a:cs typeface="Calibri" pitchFamily="34" charset="0"/>
              </a:rPr>
              <a:t>D.	</a:t>
            </a:r>
            <a:r>
              <a:rPr lang="en-US" sz="4000" b="1" dirty="0">
                <a:latin typeface="Calibri" pitchFamily="34" charset="0"/>
                <a:cs typeface="Calibri" pitchFamily="34" charset="0"/>
              </a:rPr>
              <a:t> Flat number 110 of floor 1</a:t>
            </a:r>
            <a:endParaRPr kumimoji="0" lang="en-US" sz="4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810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13</a:t>
            </a:r>
          </a:p>
        </p:txBody>
      </p:sp>
      <p:pic>
        <p:nvPicPr>
          <p:cNvPr id="13314" name="Picture 2"/>
          <p:cNvPicPr>
            <a:picLocks noChangeAspect="1" noChangeArrowheads="1"/>
          </p:cNvPicPr>
          <p:nvPr/>
        </p:nvPicPr>
        <p:blipFill>
          <a:blip r:embed="rId2"/>
          <a:srcRect/>
          <a:stretch>
            <a:fillRect/>
          </a:stretch>
        </p:blipFill>
        <p:spPr bwMode="auto">
          <a:xfrm>
            <a:off x="516219" y="990600"/>
            <a:ext cx="8246781" cy="48768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228600"/>
            <a:ext cx="8686800" cy="6400800"/>
          </a:xfrm>
          <a:prstGeom prst="rect">
            <a:avLst/>
          </a:prstGeom>
        </p:spPr>
        <p:txBody>
          <a:bodyPr vert="horz" lIns="91440" tIns="45720" rIns="91440" bIns="45720" rtlCol="0" anchor="ctr">
            <a:normAutofit/>
          </a:bodyPr>
          <a:lstStyle/>
          <a:p>
            <a:pPr marL="682625" lvl="0" indent="-682625" algn="just">
              <a:lnSpc>
                <a:spcPct val="150000"/>
              </a:lnSpc>
              <a:spcBef>
                <a:spcPct val="0"/>
              </a:spcBef>
              <a:tabLst>
                <a:tab pos="682625" algn="l"/>
              </a:tabLst>
            </a:pPr>
            <a:r>
              <a:rPr lang="en-US" sz="4000" b="1" dirty="0">
                <a:solidFill>
                  <a:srgbClr val="922E2E"/>
                </a:solidFill>
                <a:latin typeface="Calibri" pitchFamily="34" charset="0"/>
                <a:ea typeface="+mj-ea"/>
                <a:cs typeface="Calibri" pitchFamily="34" charset="0"/>
              </a:rPr>
              <a:t>14.	</a:t>
            </a:r>
            <a:r>
              <a:rPr lang="en-US" sz="4000" b="1" dirty="0"/>
              <a:t>Who among the following stay at floor number 3?</a:t>
            </a:r>
            <a:endParaRPr lang="en-US" sz="4000" b="1" dirty="0">
              <a:solidFill>
                <a:srgbClr val="922E2E"/>
              </a:solidFill>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A.	Harsh and </a:t>
            </a:r>
            <a:r>
              <a:rPr lang="en-US" sz="4000" b="1" dirty="0" err="1">
                <a:latin typeface="Calibri" pitchFamily="34" charset="0"/>
                <a:ea typeface="+mj-ea"/>
                <a:cs typeface="Calibri" pitchFamily="34" charset="0"/>
              </a:rPr>
              <a:t>Neeraj</a:t>
            </a:r>
            <a:endParaRPr lang="en-US" sz="4000" b="1" dirty="0">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B.	</a:t>
            </a:r>
            <a:r>
              <a:rPr lang="en-US" sz="4000" b="1" dirty="0">
                <a:latin typeface="Calibri" pitchFamily="34" charset="0"/>
                <a:cs typeface="Calibri" pitchFamily="34" charset="0"/>
              </a:rPr>
              <a:t>Harsh and Mani</a:t>
            </a:r>
            <a:endParaRPr lang="en-US" sz="4000" b="1" dirty="0">
              <a:latin typeface="Calibri" pitchFamily="34" charset="0"/>
              <a:ea typeface="+mj-ea"/>
              <a:cs typeface="Calibri" pitchFamily="34" charset="0"/>
            </a:endParaRPr>
          </a:p>
          <a:p>
            <a:pPr marL="1425575" lvl="0" indent="-742950" algn="just">
              <a:lnSpc>
                <a:spcPct val="150000"/>
              </a:lnSpc>
              <a:spcBef>
                <a:spcPct val="0"/>
              </a:spcBef>
              <a:buAutoNum type="alphaUcPeriod" startAt="3"/>
              <a:tabLst>
                <a:tab pos="1377950" algn="l"/>
              </a:tabLst>
            </a:pPr>
            <a:r>
              <a:rPr lang="en-US" sz="4000" b="1" dirty="0">
                <a:latin typeface="Calibri" pitchFamily="34" charset="0"/>
                <a:cs typeface="Calibri" pitchFamily="34" charset="0"/>
              </a:rPr>
              <a:t>Sunny and </a:t>
            </a:r>
            <a:r>
              <a:rPr lang="en-US" sz="4000" b="1" dirty="0" err="1">
                <a:latin typeface="Calibri" pitchFamily="34" charset="0"/>
                <a:cs typeface="Calibri" pitchFamily="34" charset="0"/>
              </a:rPr>
              <a:t>Anjali</a:t>
            </a:r>
            <a:endParaRPr lang="en-US" sz="4000" b="1" dirty="0">
              <a:latin typeface="Calibri" pitchFamily="34" charset="0"/>
              <a:ea typeface="+mj-ea"/>
              <a:cs typeface="Calibri" pitchFamily="34" charset="0"/>
            </a:endParaRPr>
          </a:p>
          <a:p>
            <a:pPr marL="1425575" lvl="0" indent="-742950" algn="just">
              <a:lnSpc>
                <a:spcPct val="150000"/>
              </a:lnSpc>
              <a:spcBef>
                <a:spcPct val="0"/>
              </a:spcBef>
              <a:tabLst>
                <a:tab pos="1377950" algn="l"/>
              </a:tabLst>
            </a:pPr>
            <a:r>
              <a:rPr lang="en-US" sz="4000" b="1" dirty="0">
                <a:latin typeface="Calibri" pitchFamily="34" charset="0"/>
                <a:ea typeface="+mj-ea"/>
                <a:cs typeface="Calibri" pitchFamily="34" charset="0"/>
              </a:rPr>
              <a:t>D.	</a:t>
            </a:r>
            <a:r>
              <a:rPr lang="en-US" sz="4000" b="1" dirty="0">
                <a:latin typeface="Calibri" pitchFamily="34" charset="0"/>
                <a:cs typeface="Calibri" pitchFamily="34" charset="0"/>
              </a:rPr>
              <a:t>Sunny, Harsh and </a:t>
            </a:r>
            <a:r>
              <a:rPr lang="en-US" sz="4000" b="1" dirty="0" err="1">
                <a:latin typeface="Calibri" pitchFamily="34" charset="0"/>
                <a:cs typeface="Calibri" pitchFamily="34" charset="0"/>
              </a:rPr>
              <a:t>Viraj</a:t>
            </a:r>
            <a:endParaRPr kumimoji="0" lang="en-US" sz="4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1407758" cy="369332"/>
          </a:xfrm>
          <a:prstGeom prst="rect">
            <a:avLst/>
          </a:prstGeom>
        </p:spPr>
        <p:txBody>
          <a:bodyPr wrap="non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1</a:t>
            </a:r>
          </a:p>
        </p:txBody>
      </p:sp>
      <p:pic>
        <p:nvPicPr>
          <p:cNvPr id="1026" name="Picture 2"/>
          <p:cNvPicPr>
            <a:picLocks noChangeAspect="1" noChangeArrowheads="1"/>
          </p:cNvPicPr>
          <p:nvPr/>
        </p:nvPicPr>
        <p:blipFill>
          <a:blip r:embed="rId3"/>
          <a:srcRect/>
          <a:stretch>
            <a:fillRect/>
          </a:stretch>
        </p:blipFill>
        <p:spPr bwMode="auto">
          <a:xfrm>
            <a:off x="604838" y="1524000"/>
            <a:ext cx="7934325" cy="38100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810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14</a:t>
            </a:r>
          </a:p>
        </p:txBody>
      </p:sp>
      <p:pic>
        <p:nvPicPr>
          <p:cNvPr id="14338" name="Picture 2"/>
          <p:cNvPicPr>
            <a:picLocks noChangeAspect="1" noChangeArrowheads="1"/>
          </p:cNvPicPr>
          <p:nvPr/>
        </p:nvPicPr>
        <p:blipFill>
          <a:blip r:embed="rId2"/>
          <a:srcRect/>
          <a:stretch>
            <a:fillRect/>
          </a:stretch>
        </p:blipFill>
        <p:spPr bwMode="auto">
          <a:xfrm>
            <a:off x="609600" y="857624"/>
            <a:ext cx="8001000" cy="500977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228600"/>
            <a:ext cx="8686800" cy="6400800"/>
          </a:xfrm>
          <a:prstGeom prst="rect">
            <a:avLst/>
          </a:prstGeom>
        </p:spPr>
        <p:txBody>
          <a:bodyPr vert="horz" lIns="91440" tIns="45720" rIns="91440" bIns="45720" rtlCol="0" anchor="ctr">
            <a:normAutofit/>
          </a:bodyPr>
          <a:lstStyle/>
          <a:p>
            <a:pPr marL="682625" lvl="0" indent="-682625" algn="just">
              <a:lnSpc>
                <a:spcPct val="150000"/>
              </a:lnSpc>
              <a:spcBef>
                <a:spcPct val="0"/>
              </a:spcBef>
              <a:tabLst>
                <a:tab pos="682625" algn="l"/>
              </a:tabLst>
            </a:pPr>
            <a:r>
              <a:rPr lang="en-US" sz="4000" b="1" dirty="0">
                <a:solidFill>
                  <a:srgbClr val="922E2E"/>
                </a:solidFill>
                <a:latin typeface="Calibri" pitchFamily="34" charset="0"/>
                <a:ea typeface="+mj-ea"/>
                <a:cs typeface="Calibri" pitchFamily="34" charset="0"/>
              </a:rPr>
              <a:t>15.	</a:t>
            </a:r>
            <a:r>
              <a:rPr lang="en-US" sz="4000" b="1" dirty="0"/>
              <a:t>Who among the following stay in flat number 110?</a:t>
            </a:r>
            <a:endParaRPr lang="en-US" sz="4000" b="1" dirty="0">
              <a:solidFill>
                <a:srgbClr val="922E2E"/>
              </a:solidFill>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A.	</a:t>
            </a:r>
            <a:r>
              <a:rPr lang="en-US" sz="4000" b="1" dirty="0" err="1">
                <a:latin typeface="Calibri" pitchFamily="34" charset="0"/>
                <a:ea typeface="+mj-ea"/>
                <a:cs typeface="Calibri" pitchFamily="34" charset="0"/>
              </a:rPr>
              <a:t>Anjali</a:t>
            </a:r>
            <a:endParaRPr lang="en-US" sz="4000" b="1" dirty="0">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B.	</a:t>
            </a:r>
            <a:r>
              <a:rPr lang="en-US" sz="4000" b="1" dirty="0" err="1">
                <a:latin typeface="Calibri" pitchFamily="34" charset="0"/>
                <a:cs typeface="Calibri" pitchFamily="34" charset="0"/>
              </a:rPr>
              <a:t>Rahul</a:t>
            </a:r>
            <a:endParaRPr lang="en-US" sz="4000" b="1" dirty="0">
              <a:latin typeface="Calibri" pitchFamily="34" charset="0"/>
              <a:ea typeface="+mj-ea"/>
              <a:cs typeface="Calibri" pitchFamily="34" charset="0"/>
            </a:endParaRPr>
          </a:p>
          <a:p>
            <a:pPr marL="1425575" lvl="0" indent="-742950" algn="just">
              <a:lnSpc>
                <a:spcPct val="150000"/>
              </a:lnSpc>
              <a:spcBef>
                <a:spcPct val="0"/>
              </a:spcBef>
              <a:buAutoNum type="alphaUcPeriod" startAt="3"/>
              <a:tabLst>
                <a:tab pos="1377950" algn="l"/>
              </a:tabLst>
            </a:pPr>
            <a:r>
              <a:rPr lang="en-US" sz="4000" b="1" dirty="0" err="1">
                <a:latin typeface="Calibri" pitchFamily="34" charset="0"/>
                <a:cs typeface="Calibri" pitchFamily="34" charset="0"/>
              </a:rPr>
              <a:t>Neeraj</a:t>
            </a:r>
            <a:endParaRPr lang="en-US" sz="4000" b="1" dirty="0">
              <a:latin typeface="Calibri" pitchFamily="34" charset="0"/>
              <a:ea typeface="+mj-ea"/>
              <a:cs typeface="Calibri" pitchFamily="34" charset="0"/>
            </a:endParaRPr>
          </a:p>
          <a:p>
            <a:pPr marL="1425575" lvl="0" indent="-742950" algn="just">
              <a:lnSpc>
                <a:spcPct val="150000"/>
              </a:lnSpc>
              <a:spcBef>
                <a:spcPct val="0"/>
              </a:spcBef>
              <a:tabLst>
                <a:tab pos="1377950" algn="l"/>
              </a:tabLst>
            </a:pPr>
            <a:r>
              <a:rPr lang="en-US" sz="4000" b="1" dirty="0">
                <a:latin typeface="Calibri" pitchFamily="34" charset="0"/>
                <a:ea typeface="+mj-ea"/>
                <a:cs typeface="Calibri" pitchFamily="34" charset="0"/>
              </a:rPr>
              <a:t>D.	</a:t>
            </a:r>
            <a:r>
              <a:rPr lang="en-US" sz="4000" b="1" dirty="0">
                <a:latin typeface="Calibri" pitchFamily="34" charset="0"/>
                <a:cs typeface="Calibri" pitchFamily="34" charset="0"/>
              </a:rPr>
              <a:t>Both A and C</a:t>
            </a:r>
            <a:endParaRPr kumimoji="0" lang="en-US" sz="4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15</a:t>
            </a:r>
          </a:p>
        </p:txBody>
      </p:sp>
      <p:pic>
        <p:nvPicPr>
          <p:cNvPr id="15362" name="Picture 2"/>
          <p:cNvPicPr>
            <a:picLocks noChangeAspect="1" noChangeArrowheads="1"/>
          </p:cNvPicPr>
          <p:nvPr/>
        </p:nvPicPr>
        <p:blipFill>
          <a:blip r:embed="rId2"/>
          <a:srcRect/>
          <a:stretch>
            <a:fillRect/>
          </a:stretch>
        </p:blipFill>
        <p:spPr bwMode="auto">
          <a:xfrm>
            <a:off x="227968" y="914400"/>
            <a:ext cx="8611232" cy="4953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858000"/>
          </a:xfrm>
          <a:prstGeom prst="rect">
            <a:avLst/>
          </a:prstGeom>
        </p:spPr>
        <p:txBody>
          <a:bodyPr vert="horz" lIns="91440" tIns="45720" rIns="91440" bIns="45720" rtlCol="0" anchor="ctr">
            <a:normAutofit fontScale="77500" lnSpcReduction="20000"/>
          </a:bodyPr>
          <a:lstStyle/>
          <a:p>
            <a:pPr lvl="0" algn="just">
              <a:lnSpc>
                <a:spcPct val="120000"/>
              </a:lnSpc>
              <a:spcBef>
                <a:spcPct val="0"/>
              </a:spcBef>
            </a:pPr>
            <a:r>
              <a:rPr lang="en-US" sz="3000" b="1" dirty="0">
                <a:solidFill>
                  <a:srgbClr val="922E2E"/>
                </a:solidFill>
                <a:latin typeface="Calibri" pitchFamily="34" charset="0"/>
                <a:ea typeface="+mj-ea"/>
                <a:cs typeface="Calibri" pitchFamily="34" charset="0"/>
              </a:rPr>
              <a:t>Directions: Read the given information carefully and answer the questions given below:</a:t>
            </a:r>
          </a:p>
          <a:p>
            <a:pPr lvl="0" algn="just">
              <a:lnSpc>
                <a:spcPct val="120000"/>
              </a:lnSpc>
              <a:spcBef>
                <a:spcPct val="0"/>
              </a:spcBef>
            </a:pPr>
            <a:r>
              <a:rPr lang="en-US" sz="3000" b="1" dirty="0">
                <a:latin typeface="Calibri" pitchFamily="34" charset="0"/>
                <a:ea typeface="+mj-ea"/>
                <a:cs typeface="Calibri" pitchFamily="34" charset="0"/>
              </a:rPr>
              <a:t>There were five singers – </a:t>
            </a:r>
            <a:r>
              <a:rPr lang="en-US" sz="3000" b="1" dirty="0" err="1">
                <a:latin typeface="Calibri" pitchFamily="34" charset="0"/>
                <a:ea typeface="+mj-ea"/>
                <a:cs typeface="Calibri" pitchFamily="34" charset="0"/>
              </a:rPr>
              <a:t>Reema</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Naina</a:t>
            </a:r>
            <a:r>
              <a:rPr lang="en-US" sz="3000" b="1" dirty="0">
                <a:latin typeface="Calibri" pitchFamily="34" charset="0"/>
                <a:ea typeface="+mj-ea"/>
                <a:cs typeface="Calibri" pitchFamily="34" charset="0"/>
              </a:rPr>
              <a:t>, Roma, </a:t>
            </a:r>
            <a:r>
              <a:rPr lang="en-US" sz="3000" b="1" dirty="0" err="1">
                <a:latin typeface="Calibri" pitchFamily="34" charset="0"/>
                <a:ea typeface="+mj-ea"/>
                <a:cs typeface="Calibri" pitchFamily="34" charset="0"/>
              </a:rPr>
              <a:t>Nisha</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Priya</a:t>
            </a:r>
            <a:r>
              <a:rPr lang="en-US" sz="3000" b="1" dirty="0">
                <a:latin typeface="Calibri" pitchFamily="34" charset="0"/>
                <a:ea typeface="+mj-ea"/>
                <a:cs typeface="Calibri" pitchFamily="34" charset="0"/>
              </a:rPr>
              <a:t> performed in a singing concert but not necessarily in same order. They gave their performances at different timings but in back to back manner. The duration of the performance of each singer was different. The total duration of the performances by all the singers was of 10 hour. There was no gap between the performances of all the singers. The duration of the performance was for either full hour or half an hour but not for one third or one fourth hour. </a:t>
            </a:r>
          </a:p>
          <a:p>
            <a:pPr lvl="0" algn="just">
              <a:lnSpc>
                <a:spcPct val="120000"/>
              </a:lnSpc>
              <a:spcBef>
                <a:spcPct val="0"/>
              </a:spcBef>
            </a:pPr>
            <a:r>
              <a:rPr lang="en-US" sz="3000" b="1" dirty="0" err="1">
                <a:latin typeface="Calibri" pitchFamily="34" charset="0"/>
                <a:ea typeface="+mj-ea"/>
                <a:cs typeface="Calibri" pitchFamily="34" charset="0"/>
              </a:rPr>
              <a:t>Naina</a:t>
            </a:r>
            <a:r>
              <a:rPr lang="en-US" sz="3000" b="1" dirty="0">
                <a:latin typeface="Calibri" pitchFamily="34" charset="0"/>
                <a:ea typeface="+mj-ea"/>
                <a:cs typeface="Calibri" pitchFamily="34" charset="0"/>
              </a:rPr>
              <a:t> performed from 10:30 PM to 1 AM. </a:t>
            </a:r>
            <a:r>
              <a:rPr lang="en-US" sz="3000" b="1" dirty="0" err="1">
                <a:latin typeface="Calibri" pitchFamily="34" charset="0"/>
                <a:ea typeface="+mj-ea"/>
                <a:cs typeface="Calibri" pitchFamily="34" charset="0"/>
              </a:rPr>
              <a:t>Priya</a:t>
            </a:r>
            <a:r>
              <a:rPr lang="en-US" sz="3000" b="1" dirty="0">
                <a:latin typeface="Calibri" pitchFamily="34" charset="0"/>
                <a:ea typeface="+mj-ea"/>
                <a:cs typeface="Calibri" pitchFamily="34" charset="0"/>
              </a:rPr>
              <a:t> performed immediately before or immediately after </a:t>
            </a:r>
            <a:r>
              <a:rPr lang="en-US" sz="3000" b="1" dirty="0" err="1">
                <a:latin typeface="Calibri" pitchFamily="34" charset="0"/>
                <a:ea typeface="+mj-ea"/>
                <a:cs typeface="Calibri" pitchFamily="34" charset="0"/>
              </a:rPr>
              <a:t>Naina</a:t>
            </a:r>
            <a:r>
              <a:rPr lang="en-US" sz="3000" b="1" dirty="0">
                <a:latin typeface="Calibri" pitchFamily="34" charset="0"/>
                <a:ea typeface="+mj-ea"/>
                <a:cs typeface="Calibri" pitchFamily="34" charset="0"/>
              </a:rPr>
              <a:t>. The performance of </a:t>
            </a:r>
            <a:r>
              <a:rPr lang="en-US" sz="3000" b="1" dirty="0" err="1">
                <a:latin typeface="Calibri" pitchFamily="34" charset="0"/>
                <a:ea typeface="+mj-ea"/>
                <a:cs typeface="Calibri" pitchFamily="34" charset="0"/>
              </a:rPr>
              <a:t>Priya</a:t>
            </a:r>
            <a:r>
              <a:rPr lang="en-US" sz="3000" b="1" dirty="0">
                <a:latin typeface="Calibri" pitchFamily="34" charset="0"/>
                <a:ea typeface="+mj-ea"/>
                <a:cs typeface="Calibri" pitchFamily="34" charset="0"/>
              </a:rPr>
              <a:t> was of three hours. The duration of the performance of </a:t>
            </a:r>
            <a:r>
              <a:rPr lang="en-US" sz="3000" b="1" dirty="0" err="1">
                <a:latin typeface="Calibri" pitchFamily="34" charset="0"/>
                <a:ea typeface="+mj-ea"/>
                <a:cs typeface="Calibri" pitchFamily="34" charset="0"/>
              </a:rPr>
              <a:t>Nisha</a:t>
            </a:r>
            <a:r>
              <a:rPr lang="en-US" sz="3000" b="1" dirty="0">
                <a:latin typeface="Calibri" pitchFamily="34" charset="0"/>
                <a:ea typeface="+mj-ea"/>
                <a:cs typeface="Calibri" pitchFamily="34" charset="0"/>
              </a:rPr>
              <a:t> was more than duration of performance of Roma by 1 hour. </a:t>
            </a:r>
            <a:r>
              <a:rPr lang="en-US" sz="3000" b="1" dirty="0" err="1">
                <a:latin typeface="Calibri" pitchFamily="34" charset="0"/>
                <a:ea typeface="+mj-ea"/>
                <a:cs typeface="Calibri" pitchFamily="34" charset="0"/>
              </a:rPr>
              <a:t>Nisha</a:t>
            </a:r>
            <a:r>
              <a:rPr lang="en-US" sz="3000" b="1" dirty="0">
                <a:latin typeface="Calibri" pitchFamily="34" charset="0"/>
                <a:ea typeface="+mj-ea"/>
                <a:cs typeface="Calibri" pitchFamily="34" charset="0"/>
              </a:rPr>
              <a:t> performed just after the performance of Roma. The performance of </a:t>
            </a:r>
            <a:r>
              <a:rPr lang="en-US" sz="3000" b="1" dirty="0" err="1">
                <a:latin typeface="Calibri" pitchFamily="34" charset="0"/>
                <a:ea typeface="+mj-ea"/>
                <a:cs typeface="Calibri" pitchFamily="34" charset="0"/>
              </a:rPr>
              <a:t>Nisha</a:t>
            </a:r>
            <a:r>
              <a:rPr lang="en-US" sz="3000" b="1" dirty="0">
                <a:latin typeface="Calibri" pitchFamily="34" charset="0"/>
                <a:ea typeface="+mj-ea"/>
                <a:cs typeface="Calibri" pitchFamily="34" charset="0"/>
              </a:rPr>
              <a:t> was not at the last. </a:t>
            </a:r>
            <a:r>
              <a:rPr lang="en-US" sz="3000" b="1" dirty="0" err="1">
                <a:latin typeface="Calibri" pitchFamily="34" charset="0"/>
                <a:ea typeface="+mj-ea"/>
                <a:cs typeface="Calibri" pitchFamily="34" charset="0"/>
              </a:rPr>
              <a:t>Reema</a:t>
            </a:r>
            <a:r>
              <a:rPr lang="en-US" sz="3000" b="1" dirty="0">
                <a:latin typeface="Calibri" pitchFamily="34" charset="0"/>
                <a:ea typeface="+mj-ea"/>
                <a:cs typeface="Calibri" pitchFamily="34" charset="0"/>
              </a:rPr>
              <a:t> performed before the </a:t>
            </a:r>
            <a:r>
              <a:rPr lang="en-US" sz="3000" b="1" dirty="0" err="1">
                <a:latin typeface="Calibri" pitchFamily="34" charset="0"/>
                <a:ea typeface="+mj-ea"/>
                <a:cs typeface="Calibri" pitchFamily="34" charset="0"/>
              </a:rPr>
              <a:t>Naina</a:t>
            </a:r>
            <a:r>
              <a:rPr lang="en-US" sz="3000" b="1" dirty="0">
                <a:latin typeface="Calibri" pitchFamily="34" charset="0"/>
                <a:ea typeface="+mj-ea"/>
                <a:cs typeface="Calibri" pitchFamily="34" charset="0"/>
              </a:rPr>
              <a:t> but not immediate before. The duration of performance of </a:t>
            </a:r>
            <a:r>
              <a:rPr lang="en-US" sz="3000" b="1" dirty="0" err="1">
                <a:latin typeface="Calibri" pitchFamily="34" charset="0"/>
                <a:ea typeface="+mj-ea"/>
                <a:cs typeface="Calibri" pitchFamily="34" charset="0"/>
              </a:rPr>
              <a:t>Reema</a:t>
            </a:r>
            <a:r>
              <a:rPr lang="en-US" sz="3000" b="1" dirty="0">
                <a:latin typeface="Calibri" pitchFamily="34" charset="0"/>
                <a:ea typeface="+mj-ea"/>
                <a:cs typeface="Calibri" pitchFamily="34" charset="0"/>
              </a:rPr>
              <a:t> was of 1.5 hours. The timing of performance of Roma was after 5:00 PM.</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228600"/>
            <a:ext cx="8686800" cy="6400800"/>
          </a:xfrm>
          <a:prstGeom prst="rect">
            <a:avLst/>
          </a:prstGeom>
        </p:spPr>
        <p:txBody>
          <a:bodyPr vert="horz" lIns="91440" tIns="45720" rIns="91440" bIns="45720" rtlCol="0" anchor="ctr">
            <a:normAutofit fontScale="92500" lnSpcReduction="20000"/>
          </a:bodyPr>
          <a:lstStyle/>
          <a:p>
            <a:pPr marL="682625" lvl="0" indent="-682625" algn="just">
              <a:lnSpc>
                <a:spcPct val="150000"/>
              </a:lnSpc>
              <a:spcBef>
                <a:spcPct val="0"/>
              </a:spcBef>
              <a:tabLst>
                <a:tab pos="682625" algn="l"/>
              </a:tabLst>
            </a:pPr>
            <a:r>
              <a:rPr lang="en-US" sz="4000" b="1" dirty="0">
                <a:solidFill>
                  <a:srgbClr val="922E2E"/>
                </a:solidFill>
                <a:latin typeface="Calibri" pitchFamily="34" charset="0"/>
                <a:ea typeface="+mj-ea"/>
                <a:cs typeface="Calibri" pitchFamily="34" charset="0"/>
              </a:rPr>
              <a:t>16.	</a:t>
            </a:r>
            <a:r>
              <a:rPr lang="en-US" sz="4000" b="1" dirty="0"/>
              <a:t>What is the average duration of the performances being performed in between performances of Roma and </a:t>
            </a:r>
            <a:r>
              <a:rPr lang="en-US" sz="4000" b="1" dirty="0" err="1"/>
              <a:t>Priya</a:t>
            </a:r>
            <a:r>
              <a:rPr lang="en-US" sz="4000" b="1" dirty="0"/>
              <a:t>?</a:t>
            </a:r>
            <a:endParaRPr lang="en-US" sz="4000" b="1" dirty="0">
              <a:solidFill>
                <a:srgbClr val="922E2E"/>
              </a:solidFill>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A.	3 hrs</a:t>
            </a: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B.	</a:t>
            </a:r>
            <a:r>
              <a:rPr lang="en-US" sz="4000" b="1" dirty="0">
                <a:latin typeface="Calibri" pitchFamily="34" charset="0"/>
                <a:cs typeface="Calibri" pitchFamily="34" charset="0"/>
              </a:rPr>
              <a:t>4.5 hrs</a:t>
            </a:r>
            <a:endParaRPr lang="en-US" sz="4000" b="1" dirty="0">
              <a:latin typeface="Calibri" pitchFamily="34" charset="0"/>
              <a:ea typeface="+mj-ea"/>
              <a:cs typeface="Calibri" pitchFamily="34" charset="0"/>
            </a:endParaRPr>
          </a:p>
          <a:p>
            <a:pPr marL="1425575" lvl="0" indent="-742950" algn="just">
              <a:lnSpc>
                <a:spcPct val="150000"/>
              </a:lnSpc>
              <a:spcBef>
                <a:spcPct val="0"/>
              </a:spcBef>
              <a:buAutoNum type="alphaUcPeriod" startAt="3"/>
              <a:tabLst>
                <a:tab pos="1377950" algn="l"/>
              </a:tabLst>
            </a:pPr>
            <a:r>
              <a:rPr lang="en-US" sz="4000" b="1" dirty="0">
                <a:latin typeface="Calibri" pitchFamily="34" charset="0"/>
                <a:cs typeface="Calibri" pitchFamily="34" charset="0"/>
              </a:rPr>
              <a:t>2.25 hrs</a:t>
            </a:r>
            <a:endParaRPr lang="en-US" sz="4000" b="1" dirty="0">
              <a:latin typeface="Calibri" pitchFamily="34" charset="0"/>
              <a:ea typeface="+mj-ea"/>
              <a:cs typeface="Calibri" pitchFamily="34" charset="0"/>
            </a:endParaRPr>
          </a:p>
          <a:p>
            <a:pPr marL="1425575" lvl="0" indent="-742950" algn="just">
              <a:lnSpc>
                <a:spcPct val="150000"/>
              </a:lnSpc>
              <a:spcBef>
                <a:spcPct val="0"/>
              </a:spcBef>
              <a:tabLst>
                <a:tab pos="1377950" algn="l"/>
              </a:tabLst>
            </a:pPr>
            <a:r>
              <a:rPr lang="en-US" sz="4000" b="1" dirty="0">
                <a:latin typeface="Calibri" pitchFamily="34" charset="0"/>
                <a:ea typeface="+mj-ea"/>
                <a:cs typeface="Calibri" pitchFamily="34" charset="0"/>
              </a:rPr>
              <a:t>D.	</a:t>
            </a:r>
            <a:r>
              <a:rPr lang="en-US" sz="4000" b="1" dirty="0">
                <a:latin typeface="Calibri" pitchFamily="34" charset="0"/>
                <a:cs typeface="Calibri" pitchFamily="34" charset="0"/>
              </a:rPr>
              <a:t>None of these</a:t>
            </a:r>
            <a:endParaRPr kumimoji="0" lang="en-US" sz="4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16</a:t>
            </a:r>
          </a:p>
        </p:txBody>
      </p:sp>
      <p:pic>
        <p:nvPicPr>
          <p:cNvPr id="3" name="Picture 2"/>
          <p:cNvPicPr>
            <a:picLocks noChangeAspect="1" noChangeArrowheads="1"/>
          </p:cNvPicPr>
          <p:nvPr/>
        </p:nvPicPr>
        <p:blipFill>
          <a:blip r:embed="rId2"/>
          <a:srcRect/>
          <a:stretch>
            <a:fillRect/>
          </a:stretch>
        </p:blipFill>
        <p:spPr bwMode="auto">
          <a:xfrm>
            <a:off x="533400" y="866775"/>
            <a:ext cx="7962900" cy="49244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228600"/>
            <a:ext cx="8686800" cy="6400800"/>
          </a:xfrm>
          <a:prstGeom prst="rect">
            <a:avLst/>
          </a:prstGeom>
        </p:spPr>
        <p:txBody>
          <a:bodyPr vert="horz" lIns="91440" tIns="45720" rIns="91440" bIns="45720" rtlCol="0" anchor="ctr">
            <a:normAutofit/>
          </a:bodyPr>
          <a:lstStyle/>
          <a:p>
            <a:pPr marL="682625" lvl="0" indent="-682625" algn="just">
              <a:lnSpc>
                <a:spcPct val="150000"/>
              </a:lnSpc>
              <a:spcBef>
                <a:spcPct val="0"/>
              </a:spcBef>
              <a:tabLst>
                <a:tab pos="682625" algn="l"/>
              </a:tabLst>
            </a:pPr>
            <a:r>
              <a:rPr lang="en-US" sz="4000" b="1" dirty="0">
                <a:solidFill>
                  <a:srgbClr val="922E2E"/>
                </a:solidFill>
                <a:latin typeface="Calibri" pitchFamily="34" charset="0"/>
                <a:ea typeface="+mj-ea"/>
                <a:cs typeface="Calibri" pitchFamily="34" charset="0"/>
              </a:rPr>
              <a:t>17.	</a:t>
            </a:r>
            <a:r>
              <a:rPr lang="en-US" sz="4000" b="1" dirty="0"/>
              <a:t>Who among the following performed immediately after </a:t>
            </a:r>
            <a:r>
              <a:rPr lang="en-US" sz="4000" b="1" dirty="0" err="1"/>
              <a:t>Naina</a:t>
            </a:r>
            <a:r>
              <a:rPr lang="en-US" sz="4000" b="1" dirty="0"/>
              <a:t>?</a:t>
            </a:r>
            <a:endParaRPr lang="en-US" sz="4000" b="1" dirty="0">
              <a:solidFill>
                <a:srgbClr val="922E2E"/>
              </a:solidFill>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A.	</a:t>
            </a:r>
            <a:r>
              <a:rPr lang="en-US" sz="4000" b="1" dirty="0" err="1">
                <a:latin typeface="Calibri" pitchFamily="34" charset="0"/>
                <a:ea typeface="+mj-ea"/>
                <a:cs typeface="Calibri" pitchFamily="34" charset="0"/>
              </a:rPr>
              <a:t>Nisha</a:t>
            </a:r>
            <a:endParaRPr lang="en-US" sz="4000" b="1" dirty="0">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B.	</a:t>
            </a:r>
            <a:r>
              <a:rPr lang="en-US" sz="4000" b="1" dirty="0" err="1">
                <a:latin typeface="Calibri" pitchFamily="34" charset="0"/>
                <a:ea typeface="+mj-ea"/>
                <a:cs typeface="Calibri" pitchFamily="34" charset="0"/>
              </a:rPr>
              <a:t>Priya</a:t>
            </a:r>
            <a:endParaRPr lang="en-US" sz="4000" b="1" dirty="0">
              <a:latin typeface="Calibri" pitchFamily="34" charset="0"/>
              <a:ea typeface="+mj-ea"/>
              <a:cs typeface="Calibri" pitchFamily="34" charset="0"/>
            </a:endParaRPr>
          </a:p>
          <a:p>
            <a:pPr marL="1425575" lvl="0" indent="-742950" algn="just">
              <a:lnSpc>
                <a:spcPct val="150000"/>
              </a:lnSpc>
              <a:spcBef>
                <a:spcPct val="0"/>
              </a:spcBef>
              <a:buAutoNum type="alphaUcPeriod" startAt="3"/>
              <a:tabLst>
                <a:tab pos="1377950" algn="l"/>
              </a:tabLst>
            </a:pPr>
            <a:r>
              <a:rPr lang="en-US" sz="4000" b="1" dirty="0">
                <a:latin typeface="Calibri" pitchFamily="34" charset="0"/>
                <a:cs typeface="Calibri" pitchFamily="34" charset="0"/>
              </a:rPr>
              <a:t>Roma</a:t>
            </a:r>
            <a:endParaRPr lang="en-US" sz="4000" b="1" dirty="0">
              <a:latin typeface="Calibri" pitchFamily="34" charset="0"/>
              <a:ea typeface="+mj-ea"/>
              <a:cs typeface="Calibri" pitchFamily="34" charset="0"/>
            </a:endParaRPr>
          </a:p>
          <a:p>
            <a:pPr marL="1425575" lvl="0" indent="-742950" algn="just">
              <a:lnSpc>
                <a:spcPct val="150000"/>
              </a:lnSpc>
              <a:spcBef>
                <a:spcPct val="0"/>
              </a:spcBef>
              <a:tabLst>
                <a:tab pos="1377950" algn="l"/>
              </a:tabLst>
            </a:pPr>
            <a:r>
              <a:rPr lang="en-US" sz="4000" b="1" dirty="0">
                <a:latin typeface="Calibri" pitchFamily="34" charset="0"/>
                <a:ea typeface="+mj-ea"/>
                <a:cs typeface="Calibri" pitchFamily="34" charset="0"/>
              </a:rPr>
              <a:t>D.	</a:t>
            </a:r>
            <a:r>
              <a:rPr lang="en-US" sz="4000" b="1" dirty="0">
                <a:latin typeface="Calibri" pitchFamily="34" charset="0"/>
                <a:cs typeface="Calibri" pitchFamily="34" charset="0"/>
              </a:rPr>
              <a:t>None of these</a:t>
            </a:r>
            <a:endParaRPr kumimoji="0" lang="en-US" sz="4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16468"/>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17</a:t>
            </a:r>
          </a:p>
        </p:txBody>
      </p:sp>
      <p:pic>
        <p:nvPicPr>
          <p:cNvPr id="3" name="Picture 2"/>
          <p:cNvPicPr>
            <a:picLocks noChangeAspect="1" noChangeArrowheads="1"/>
          </p:cNvPicPr>
          <p:nvPr/>
        </p:nvPicPr>
        <p:blipFill>
          <a:blip r:embed="rId2"/>
          <a:srcRect/>
          <a:stretch>
            <a:fillRect/>
          </a:stretch>
        </p:blipFill>
        <p:spPr bwMode="auto">
          <a:xfrm>
            <a:off x="304800" y="1295400"/>
            <a:ext cx="8524808" cy="43434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228600"/>
            <a:ext cx="8686800" cy="6400800"/>
          </a:xfrm>
          <a:prstGeom prst="rect">
            <a:avLst/>
          </a:prstGeom>
        </p:spPr>
        <p:txBody>
          <a:bodyPr vert="horz" lIns="91440" tIns="45720" rIns="91440" bIns="45720" rtlCol="0" anchor="ctr">
            <a:normAutofit/>
          </a:bodyPr>
          <a:lstStyle/>
          <a:p>
            <a:pPr marL="682625" lvl="0" indent="-682625" algn="just">
              <a:lnSpc>
                <a:spcPct val="150000"/>
              </a:lnSpc>
              <a:spcBef>
                <a:spcPct val="0"/>
              </a:spcBef>
              <a:tabLst>
                <a:tab pos="682625" algn="l"/>
              </a:tabLst>
            </a:pPr>
            <a:r>
              <a:rPr lang="en-US" sz="4000" b="1" dirty="0">
                <a:solidFill>
                  <a:srgbClr val="922E2E"/>
                </a:solidFill>
                <a:latin typeface="Calibri" pitchFamily="34" charset="0"/>
                <a:ea typeface="+mj-ea"/>
                <a:cs typeface="Calibri" pitchFamily="34" charset="0"/>
              </a:rPr>
              <a:t>18.	</a:t>
            </a:r>
            <a:r>
              <a:rPr lang="en-US" sz="4000" b="1" dirty="0"/>
              <a:t>How many singers started their performance after 6 PM?</a:t>
            </a:r>
            <a:endParaRPr lang="en-US" sz="4000" b="1" dirty="0">
              <a:solidFill>
                <a:srgbClr val="922E2E"/>
              </a:solidFill>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A.	Two</a:t>
            </a: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B.	</a:t>
            </a:r>
            <a:r>
              <a:rPr lang="en-US" sz="4000" b="1" dirty="0">
                <a:latin typeface="Calibri" pitchFamily="34" charset="0"/>
                <a:cs typeface="Calibri" pitchFamily="34" charset="0"/>
              </a:rPr>
              <a:t>Three</a:t>
            </a:r>
            <a:endParaRPr lang="en-US" sz="4000" b="1" dirty="0">
              <a:latin typeface="Calibri" pitchFamily="34" charset="0"/>
              <a:ea typeface="+mj-ea"/>
              <a:cs typeface="Calibri" pitchFamily="34" charset="0"/>
            </a:endParaRPr>
          </a:p>
          <a:p>
            <a:pPr marL="1425575" lvl="0" indent="-742950" algn="just">
              <a:lnSpc>
                <a:spcPct val="150000"/>
              </a:lnSpc>
              <a:spcBef>
                <a:spcPct val="0"/>
              </a:spcBef>
              <a:buAutoNum type="alphaUcPeriod" startAt="3"/>
              <a:tabLst>
                <a:tab pos="1377950" algn="l"/>
              </a:tabLst>
            </a:pPr>
            <a:r>
              <a:rPr lang="en-US" sz="4000" b="1" dirty="0">
                <a:latin typeface="Calibri" pitchFamily="34" charset="0"/>
                <a:cs typeface="Calibri" pitchFamily="34" charset="0"/>
              </a:rPr>
              <a:t>Four</a:t>
            </a:r>
            <a:endParaRPr lang="en-US" sz="4000" b="1" dirty="0">
              <a:latin typeface="Calibri" pitchFamily="34" charset="0"/>
              <a:ea typeface="+mj-ea"/>
              <a:cs typeface="Calibri" pitchFamily="34" charset="0"/>
            </a:endParaRPr>
          </a:p>
          <a:p>
            <a:pPr marL="1425575" lvl="0" indent="-742950" algn="just">
              <a:lnSpc>
                <a:spcPct val="150000"/>
              </a:lnSpc>
              <a:spcBef>
                <a:spcPct val="0"/>
              </a:spcBef>
              <a:tabLst>
                <a:tab pos="1377950" algn="l"/>
              </a:tabLst>
            </a:pPr>
            <a:r>
              <a:rPr lang="en-US" sz="4000" b="1" dirty="0">
                <a:latin typeface="Calibri" pitchFamily="34" charset="0"/>
                <a:ea typeface="+mj-ea"/>
                <a:cs typeface="Calibri" pitchFamily="34" charset="0"/>
              </a:rPr>
              <a:t>D.	</a:t>
            </a:r>
            <a:r>
              <a:rPr lang="en-US" sz="4000" b="1" dirty="0">
                <a:latin typeface="Calibri" pitchFamily="34" charset="0"/>
                <a:cs typeface="Calibri" pitchFamily="34" charset="0"/>
              </a:rPr>
              <a:t>None</a:t>
            </a:r>
            <a:endParaRPr kumimoji="0" lang="en-US" sz="4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4068"/>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18</a:t>
            </a:r>
          </a:p>
        </p:txBody>
      </p:sp>
      <p:pic>
        <p:nvPicPr>
          <p:cNvPr id="3" name="Picture 2"/>
          <p:cNvPicPr>
            <a:picLocks noChangeAspect="1" noChangeArrowheads="1"/>
          </p:cNvPicPr>
          <p:nvPr/>
        </p:nvPicPr>
        <p:blipFill>
          <a:blip r:embed="rId2"/>
          <a:srcRect/>
          <a:stretch>
            <a:fillRect/>
          </a:stretch>
        </p:blipFill>
        <p:spPr bwMode="auto">
          <a:xfrm>
            <a:off x="381000" y="1371600"/>
            <a:ext cx="8345214" cy="4267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4572000"/>
            <a:ext cx="9144000" cy="2133600"/>
          </a:xfrm>
          <a:prstGeom prst="rect">
            <a:avLst/>
          </a:prstGeom>
        </p:spPr>
        <p:txBody>
          <a:bodyPr vert="horz" lIns="91440" tIns="45720" rIns="91440" bIns="45720" rtlCol="0" anchor="ctr">
            <a:noAutofit/>
          </a:bodyPr>
          <a:lstStyle/>
          <a:p>
            <a:pPr marL="682625" lvl="0" indent="-682625" algn="just">
              <a:spcBef>
                <a:spcPct val="0"/>
              </a:spcBef>
              <a:tabLst>
                <a:tab pos="682625" algn="l"/>
              </a:tabLst>
            </a:pPr>
            <a:r>
              <a:rPr lang="en-US" sz="3000" b="1" dirty="0">
                <a:solidFill>
                  <a:srgbClr val="922E2E"/>
                </a:solidFill>
                <a:latin typeface="Calibri" pitchFamily="34" charset="0"/>
                <a:ea typeface="+mj-ea"/>
                <a:cs typeface="Calibri" pitchFamily="34" charset="0"/>
              </a:rPr>
              <a:t>2.	</a:t>
            </a:r>
            <a:r>
              <a:rPr lang="en-US" sz="3200" b="1" dirty="0"/>
              <a:t>How many persons were sitting between </a:t>
            </a:r>
            <a:r>
              <a:rPr lang="en-US" sz="3200" b="1" dirty="0" err="1"/>
              <a:t>Pinu</a:t>
            </a:r>
            <a:r>
              <a:rPr lang="en-US" sz="3200" b="1" dirty="0"/>
              <a:t> and </a:t>
            </a:r>
            <a:r>
              <a:rPr lang="en-US" sz="3200" b="1" dirty="0" err="1"/>
              <a:t>Asha</a:t>
            </a:r>
            <a:r>
              <a:rPr lang="en-US" sz="3200" b="1" dirty="0"/>
              <a:t>?</a:t>
            </a:r>
            <a:endParaRPr lang="en-US" sz="3000" b="1" dirty="0">
              <a:solidFill>
                <a:srgbClr val="922E2E"/>
              </a:solidFill>
              <a:latin typeface="Calibri" pitchFamily="34" charset="0"/>
              <a:ea typeface="+mj-ea"/>
              <a:cs typeface="Calibri" pitchFamily="34" charset="0"/>
            </a:endParaRPr>
          </a:p>
          <a:p>
            <a:pPr marL="682625" lvl="0" algn="just">
              <a:spcBef>
                <a:spcPct val="0"/>
              </a:spcBef>
              <a:tabLst>
                <a:tab pos="1377950" algn="l"/>
              </a:tabLst>
            </a:pPr>
            <a:r>
              <a:rPr lang="en-US" sz="3000" b="1" dirty="0">
                <a:latin typeface="Calibri" pitchFamily="34" charset="0"/>
                <a:ea typeface="+mj-ea"/>
                <a:cs typeface="Calibri" pitchFamily="34" charset="0"/>
              </a:rPr>
              <a:t>A.	Three		B.	</a:t>
            </a:r>
            <a:r>
              <a:rPr lang="en-US" sz="3000" b="1" dirty="0">
                <a:latin typeface="Calibri" pitchFamily="34" charset="0"/>
                <a:cs typeface="Calibri" pitchFamily="34" charset="0"/>
              </a:rPr>
              <a:t>Five</a:t>
            </a:r>
            <a:endParaRPr lang="en-US" sz="3000" b="1" dirty="0">
              <a:latin typeface="Calibri" pitchFamily="34" charset="0"/>
              <a:ea typeface="+mj-ea"/>
              <a:cs typeface="Calibri" pitchFamily="34" charset="0"/>
            </a:endParaRPr>
          </a:p>
          <a:p>
            <a:pPr marL="682625" lvl="0" algn="just">
              <a:spcBef>
                <a:spcPct val="0"/>
              </a:spcBef>
              <a:tabLst>
                <a:tab pos="1377950" algn="l"/>
              </a:tabLst>
            </a:pPr>
            <a:r>
              <a:rPr lang="en-US" sz="3000" b="1" dirty="0">
                <a:latin typeface="Calibri" pitchFamily="34" charset="0"/>
                <a:ea typeface="+mj-ea"/>
                <a:cs typeface="Calibri" pitchFamily="34" charset="0"/>
              </a:rPr>
              <a:t>C.	</a:t>
            </a:r>
            <a:r>
              <a:rPr lang="en-US" sz="3000" b="1" dirty="0">
                <a:latin typeface="Calibri" pitchFamily="34" charset="0"/>
                <a:cs typeface="Calibri" pitchFamily="34" charset="0"/>
              </a:rPr>
              <a:t>Seven</a:t>
            </a:r>
            <a:r>
              <a:rPr lang="en-US" sz="3000" b="1" dirty="0">
                <a:latin typeface="Calibri" pitchFamily="34" charset="0"/>
                <a:ea typeface="+mj-ea"/>
                <a:cs typeface="Calibri" pitchFamily="34" charset="0"/>
              </a:rPr>
              <a:t>		D.	</a:t>
            </a:r>
            <a:r>
              <a:rPr lang="en-US" sz="3000" b="1" dirty="0">
                <a:latin typeface="Calibri" pitchFamily="34" charset="0"/>
                <a:cs typeface="Calibri" pitchFamily="34" charset="0"/>
              </a:rPr>
              <a:t>Six</a:t>
            </a:r>
            <a:endParaRPr kumimoji="0" lang="en-US" sz="3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5" name="Title 1"/>
          <p:cNvSpPr txBox="1">
            <a:spLocks/>
          </p:cNvSpPr>
          <p:nvPr/>
        </p:nvSpPr>
        <p:spPr>
          <a:xfrm>
            <a:off x="0" y="0"/>
            <a:ext cx="9144000" cy="4724400"/>
          </a:xfrm>
          <a:prstGeom prst="rect">
            <a:avLst/>
          </a:prstGeom>
        </p:spPr>
        <p:txBody>
          <a:bodyPr vert="horz" lIns="91440" tIns="45720" rIns="91440" bIns="45720" rtlCol="0" anchor="ctr">
            <a:normAutofit fontScale="77500" lnSpcReduction="20000"/>
          </a:bodyPr>
          <a:lstStyle/>
          <a:p>
            <a:pPr lvl="0" algn="just">
              <a:lnSpc>
                <a:spcPct val="150000"/>
              </a:lnSpc>
              <a:spcBef>
                <a:spcPct val="0"/>
              </a:spcBef>
            </a:pPr>
            <a:r>
              <a:rPr lang="en-US" sz="3000" b="1" dirty="0">
                <a:solidFill>
                  <a:srgbClr val="922E2E"/>
                </a:solidFill>
                <a:latin typeface="Calibri" pitchFamily="34" charset="0"/>
                <a:ea typeface="+mj-ea"/>
                <a:cs typeface="Calibri" pitchFamily="34" charset="0"/>
              </a:rPr>
              <a:t>Directions: Study the following information carefully and answer the questions given beside:</a:t>
            </a:r>
          </a:p>
          <a:p>
            <a:pPr lvl="0" algn="just">
              <a:lnSpc>
                <a:spcPct val="150000"/>
              </a:lnSpc>
              <a:spcBef>
                <a:spcPct val="0"/>
              </a:spcBef>
            </a:pPr>
            <a:r>
              <a:rPr lang="en-US" sz="3000" b="1" dirty="0">
                <a:latin typeface="Calibri" pitchFamily="34" charset="0"/>
                <a:ea typeface="+mj-ea"/>
                <a:cs typeface="Calibri" pitchFamily="34" charset="0"/>
              </a:rPr>
              <a:t>Some persons are sitting in a row facing north.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 sits second to right of </a:t>
            </a:r>
            <a:r>
              <a:rPr lang="en-US" sz="3000" b="1" dirty="0" err="1">
                <a:latin typeface="Calibri" pitchFamily="34" charset="0"/>
                <a:ea typeface="+mj-ea"/>
                <a:cs typeface="Calibri" pitchFamily="34" charset="0"/>
              </a:rPr>
              <a:t>Mera</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Desh</a:t>
            </a:r>
            <a:r>
              <a:rPr lang="en-US" sz="3000" b="1" dirty="0">
                <a:latin typeface="Calibri" pitchFamily="34" charset="0"/>
                <a:ea typeface="+mj-ea"/>
                <a:cs typeface="Calibri" pitchFamily="34" charset="0"/>
              </a:rPr>
              <a:t> sits fifth to left of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Pinu</a:t>
            </a:r>
            <a:r>
              <a:rPr lang="en-US" sz="3000" b="1" dirty="0">
                <a:latin typeface="Calibri" pitchFamily="34" charset="0"/>
                <a:ea typeface="+mj-ea"/>
                <a:cs typeface="Calibri" pitchFamily="34" charset="0"/>
              </a:rPr>
              <a:t> is second to right of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have three persons between them. </a:t>
            </a:r>
            <a:r>
              <a:rPr lang="en-US" sz="3000" b="1" dirty="0" err="1">
                <a:latin typeface="Calibri" pitchFamily="34" charset="0"/>
                <a:ea typeface="+mj-ea"/>
                <a:cs typeface="Calibri" pitchFamily="34" charset="0"/>
              </a:rPr>
              <a:t>Desh</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have two persons between them. No one sits between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Number of persons towards right of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is one less than the number of persons sitting between </a:t>
            </a:r>
            <a:r>
              <a:rPr lang="en-US" sz="3000" b="1" dirty="0" err="1">
                <a:latin typeface="Calibri" pitchFamily="34" charset="0"/>
                <a:ea typeface="+mj-ea"/>
                <a:cs typeface="Calibri" pitchFamily="34" charset="0"/>
              </a:rPr>
              <a:t>Pinu</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Number of persons towards left of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is equal to the number of persons sitting between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228600"/>
            <a:ext cx="8686800" cy="6400800"/>
          </a:xfrm>
          <a:prstGeom prst="rect">
            <a:avLst/>
          </a:prstGeom>
        </p:spPr>
        <p:txBody>
          <a:bodyPr vert="horz" lIns="91440" tIns="45720" rIns="91440" bIns="45720" rtlCol="0" anchor="ctr">
            <a:normAutofit/>
          </a:bodyPr>
          <a:lstStyle/>
          <a:p>
            <a:pPr marL="682625" lvl="0" indent="-682625" algn="just">
              <a:lnSpc>
                <a:spcPct val="150000"/>
              </a:lnSpc>
              <a:spcBef>
                <a:spcPct val="0"/>
              </a:spcBef>
              <a:tabLst>
                <a:tab pos="682625" algn="l"/>
              </a:tabLst>
            </a:pPr>
            <a:r>
              <a:rPr lang="en-US" sz="4000" b="1" dirty="0">
                <a:solidFill>
                  <a:srgbClr val="922E2E"/>
                </a:solidFill>
                <a:latin typeface="Calibri" pitchFamily="34" charset="0"/>
                <a:ea typeface="+mj-ea"/>
                <a:cs typeface="Calibri" pitchFamily="34" charset="0"/>
              </a:rPr>
              <a:t>19.	</a:t>
            </a:r>
            <a:r>
              <a:rPr lang="en-US" sz="4000" b="1" dirty="0"/>
              <a:t>Performance of </a:t>
            </a:r>
            <a:r>
              <a:rPr lang="en-US" sz="4000" b="1" dirty="0" err="1"/>
              <a:t>Reema</a:t>
            </a:r>
            <a:r>
              <a:rPr lang="en-US" sz="4000" b="1" dirty="0"/>
              <a:t> was longer than Roma by how much time?</a:t>
            </a:r>
            <a:endParaRPr lang="en-US" sz="4000" b="1" dirty="0">
              <a:solidFill>
                <a:srgbClr val="922E2E"/>
              </a:solidFill>
              <a:latin typeface="Calibri" pitchFamily="34" charset="0"/>
              <a:ea typeface="+mj-ea"/>
              <a:cs typeface="Calibri" pitchFamily="34" charset="0"/>
            </a:endParaRP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A.	0.5 hour</a:t>
            </a:r>
          </a:p>
          <a:p>
            <a:pPr marL="682625" lvl="0" algn="just">
              <a:lnSpc>
                <a:spcPct val="150000"/>
              </a:lnSpc>
              <a:spcBef>
                <a:spcPct val="0"/>
              </a:spcBef>
              <a:tabLst>
                <a:tab pos="1377950" algn="l"/>
              </a:tabLst>
            </a:pPr>
            <a:r>
              <a:rPr lang="en-US" sz="4000" b="1" dirty="0">
                <a:latin typeface="Calibri" pitchFamily="34" charset="0"/>
                <a:ea typeface="+mj-ea"/>
                <a:cs typeface="Calibri" pitchFamily="34" charset="0"/>
              </a:rPr>
              <a:t>B.	</a:t>
            </a:r>
            <a:r>
              <a:rPr lang="en-US" sz="4000" b="1" dirty="0">
                <a:latin typeface="Calibri" pitchFamily="34" charset="0"/>
                <a:cs typeface="Calibri" pitchFamily="34" charset="0"/>
              </a:rPr>
              <a:t>1 hour</a:t>
            </a:r>
            <a:endParaRPr lang="en-US" sz="4000" b="1" dirty="0">
              <a:latin typeface="Calibri" pitchFamily="34" charset="0"/>
              <a:ea typeface="+mj-ea"/>
              <a:cs typeface="Calibri" pitchFamily="34" charset="0"/>
            </a:endParaRPr>
          </a:p>
          <a:p>
            <a:pPr marL="1425575" lvl="0" indent="-742950" algn="just">
              <a:lnSpc>
                <a:spcPct val="150000"/>
              </a:lnSpc>
              <a:spcBef>
                <a:spcPct val="0"/>
              </a:spcBef>
              <a:buAutoNum type="alphaUcPeriod" startAt="3"/>
              <a:tabLst>
                <a:tab pos="1377950" algn="l"/>
              </a:tabLst>
            </a:pPr>
            <a:r>
              <a:rPr lang="en-US" sz="4000" b="1" dirty="0">
                <a:latin typeface="Calibri" pitchFamily="34" charset="0"/>
                <a:cs typeface="Calibri" pitchFamily="34" charset="0"/>
              </a:rPr>
              <a:t>1.5 hours</a:t>
            </a:r>
            <a:endParaRPr lang="en-US" sz="4000" b="1" dirty="0">
              <a:latin typeface="Calibri" pitchFamily="34" charset="0"/>
              <a:ea typeface="+mj-ea"/>
              <a:cs typeface="Calibri" pitchFamily="34" charset="0"/>
            </a:endParaRPr>
          </a:p>
          <a:p>
            <a:pPr marL="1425575" lvl="0" indent="-742950" algn="just">
              <a:lnSpc>
                <a:spcPct val="150000"/>
              </a:lnSpc>
              <a:spcBef>
                <a:spcPct val="0"/>
              </a:spcBef>
              <a:tabLst>
                <a:tab pos="1377950" algn="l"/>
              </a:tabLst>
            </a:pPr>
            <a:r>
              <a:rPr lang="en-US" sz="4000" b="1" dirty="0">
                <a:latin typeface="Calibri" pitchFamily="34" charset="0"/>
                <a:ea typeface="+mj-ea"/>
                <a:cs typeface="Calibri" pitchFamily="34" charset="0"/>
              </a:rPr>
              <a:t>D.	</a:t>
            </a:r>
            <a:r>
              <a:rPr lang="en-US" sz="4000" b="1" dirty="0">
                <a:latin typeface="Calibri" pitchFamily="34" charset="0"/>
                <a:cs typeface="Calibri" pitchFamily="34" charset="0"/>
              </a:rPr>
              <a:t>Either A or B</a:t>
            </a:r>
            <a:endParaRPr kumimoji="0" lang="en-US" sz="4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19</a:t>
            </a:r>
          </a:p>
        </p:txBody>
      </p:sp>
      <p:pic>
        <p:nvPicPr>
          <p:cNvPr id="3" name="Picture 2"/>
          <p:cNvPicPr>
            <a:picLocks noChangeAspect="1" noChangeArrowheads="1"/>
          </p:cNvPicPr>
          <p:nvPr/>
        </p:nvPicPr>
        <p:blipFill>
          <a:blip r:embed="rId2"/>
          <a:srcRect/>
          <a:stretch>
            <a:fillRect/>
          </a:stretch>
        </p:blipFill>
        <p:spPr bwMode="auto">
          <a:xfrm>
            <a:off x="585788" y="1100138"/>
            <a:ext cx="7972425" cy="465772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4267200"/>
            <a:ext cx="9144000" cy="1752600"/>
          </a:xfrm>
          <a:prstGeom prst="rect">
            <a:avLst/>
          </a:prstGeom>
        </p:spPr>
        <p:txBody>
          <a:bodyPr vert="horz" lIns="91440" tIns="45720" rIns="91440" bIns="45720" rtlCol="0" anchor="ctr">
            <a:noAutofit/>
          </a:bodyPr>
          <a:lstStyle/>
          <a:p>
            <a:pPr marL="682625" lvl="0" indent="-682625" algn="just">
              <a:spcBef>
                <a:spcPct val="0"/>
              </a:spcBef>
              <a:tabLst>
                <a:tab pos="682625" algn="l"/>
              </a:tabLst>
            </a:pPr>
            <a:r>
              <a:rPr lang="en-US" sz="2800" b="1" dirty="0">
                <a:solidFill>
                  <a:srgbClr val="922E2E"/>
                </a:solidFill>
                <a:latin typeface="Calibri" pitchFamily="34" charset="0"/>
                <a:ea typeface="+mj-ea"/>
                <a:cs typeface="Calibri" pitchFamily="34" charset="0"/>
              </a:rPr>
              <a:t>20.	</a:t>
            </a:r>
            <a:r>
              <a:rPr lang="en-US" sz="2800" b="1" dirty="0"/>
              <a:t>How many person(s) were there in the row? </a:t>
            </a:r>
            <a:endParaRPr lang="en-US" sz="2800" b="1" dirty="0">
              <a:solidFill>
                <a:srgbClr val="922E2E"/>
              </a:solidFill>
              <a:latin typeface="Calibri" pitchFamily="34" charset="0"/>
              <a:ea typeface="+mj-ea"/>
              <a:cs typeface="Calibri" pitchFamily="34" charset="0"/>
            </a:endParaRPr>
          </a:p>
          <a:p>
            <a:pPr marL="682625" lvl="0" algn="just">
              <a:spcBef>
                <a:spcPct val="0"/>
              </a:spcBef>
              <a:tabLst>
                <a:tab pos="1377950" algn="l"/>
              </a:tabLst>
            </a:pPr>
            <a:r>
              <a:rPr lang="en-US" sz="2800" b="1" dirty="0">
                <a:latin typeface="Calibri" pitchFamily="34" charset="0"/>
                <a:ea typeface="+mj-ea"/>
                <a:cs typeface="Calibri" pitchFamily="34" charset="0"/>
              </a:rPr>
              <a:t>A.	35			B.	</a:t>
            </a:r>
            <a:r>
              <a:rPr lang="en-US" sz="2800" b="1" dirty="0">
                <a:latin typeface="Calibri" pitchFamily="34" charset="0"/>
                <a:cs typeface="Calibri" pitchFamily="34" charset="0"/>
              </a:rPr>
              <a:t>55</a:t>
            </a:r>
            <a:endParaRPr lang="en-US" sz="2800" b="1" dirty="0">
              <a:latin typeface="Calibri" pitchFamily="34" charset="0"/>
              <a:ea typeface="+mj-ea"/>
              <a:cs typeface="Calibri" pitchFamily="34" charset="0"/>
            </a:endParaRPr>
          </a:p>
          <a:p>
            <a:pPr marL="682625" lvl="0" algn="just">
              <a:spcBef>
                <a:spcPct val="0"/>
              </a:spcBef>
              <a:tabLst>
                <a:tab pos="1377950" algn="l"/>
              </a:tabLst>
            </a:pPr>
            <a:r>
              <a:rPr lang="en-US" sz="2800" b="1" dirty="0">
                <a:latin typeface="Calibri" pitchFamily="34" charset="0"/>
                <a:ea typeface="+mj-ea"/>
                <a:cs typeface="Calibri" pitchFamily="34" charset="0"/>
              </a:rPr>
              <a:t>C.	</a:t>
            </a:r>
            <a:r>
              <a:rPr lang="en-US" sz="2800" b="1" dirty="0">
                <a:latin typeface="Calibri" pitchFamily="34" charset="0"/>
                <a:cs typeface="Calibri" pitchFamily="34" charset="0"/>
              </a:rPr>
              <a:t>69</a:t>
            </a:r>
            <a:r>
              <a:rPr lang="en-US" sz="2800" b="1" dirty="0">
                <a:latin typeface="Calibri" pitchFamily="34" charset="0"/>
                <a:ea typeface="+mj-ea"/>
                <a:cs typeface="Calibri" pitchFamily="34" charset="0"/>
              </a:rPr>
              <a:t>			D.	</a:t>
            </a:r>
            <a:r>
              <a:rPr lang="en-US" sz="2800" b="1" dirty="0">
                <a:latin typeface="Calibri" pitchFamily="34" charset="0"/>
                <a:cs typeface="Calibri" pitchFamily="34" charset="0"/>
              </a:rPr>
              <a:t>72</a:t>
            </a:r>
            <a:endParaRPr kumimoji="0" lang="en-US" sz="28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5" name="Title 1"/>
          <p:cNvSpPr txBox="1">
            <a:spLocks/>
          </p:cNvSpPr>
          <p:nvPr/>
        </p:nvSpPr>
        <p:spPr>
          <a:xfrm>
            <a:off x="0" y="76200"/>
            <a:ext cx="9144000" cy="4343400"/>
          </a:xfrm>
          <a:prstGeom prst="rect">
            <a:avLst/>
          </a:prstGeom>
        </p:spPr>
        <p:txBody>
          <a:bodyPr vert="horz" lIns="91440" tIns="45720" rIns="91440" bIns="45720" rtlCol="0" anchor="ctr">
            <a:normAutofit/>
          </a:bodyPr>
          <a:lstStyle/>
          <a:p>
            <a:pPr lvl="0" algn="just">
              <a:lnSpc>
                <a:spcPct val="120000"/>
              </a:lnSpc>
              <a:spcBef>
                <a:spcPct val="0"/>
              </a:spcBef>
            </a:pPr>
            <a:r>
              <a:rPr lang="en-US" sz="2800" b="1" dirty="0">
                <a:latin typeface="Calibri" pitchFamily="34" charset="0"/>
                <a:ea typeface="+mj-ea"/>
                <a:cs typeface="Calibri" pitchFamily="34" charset="0"/>
              </a:rPr>
              <a:t>A certain number of persons were sitting in a row facing north such that number of persons on the right of </a:t>
            </a:r>
            <a:r>
              <a:rPr lang="en-US" sz="2800" b="1" dirty="0" err="1">
                <a:latin typeface="Calibri" pitchFamily="34" charset="0"/>
                <a:ea typeface="+mj-ea"/>
                <a:cs typeface="Calibri" pitchFamily="34" charset="0"/>
              </a:rPr>
              <a:t>Roop</a:t>
            </a:r>
            <a:r>
              <a:rPr lang="en-US" sz="2800" b="1" dirty="0">
                <a:latin typeface="Calibri" pitchFamily="34" charset="0"/>
                <a:ea typeface="+mj-ea"/>
                <a:cs typeface="Calibri" pitchFamily="34" charset="0"/>
              </a:rPr>
              <a:t> was same as the number of persons on the left of Gaur. Gaur sits on the left of </a:t>
            </a:r>
            <a:r>
              <a:rPr lang="en-US" sz="2800" b="1" dirty="0" err="1">
                <a:latin typeface="Calibri" pitchFamily="34" charset="0"/>
                <a:ea typeface="+mj-ea"/>
                <a:cs typeface="Calibri" pitchFamily="34" charset="0"/>
              </a:rPr>
              <a:t>Roop</a:t>
            </a:r>
            <a:r>
              <a:rPr lang="en-US" sz="2800" b="1" dirty="0">
                <a:latin typeface="Calibri" pitchFamily="34" charset="0"/>
                <a:ea typeface="+mj-ea"/>
                <a:cs typeface="Calibri" pitchFamily="34" charset="0"/>
              </a:rPr>
              <a:t>. Deep sits exactly in the middle of </a:t>
            </a:r>
            <a:r>
              <a:rPr lang="en-US" sz="2800" b="1" dirty="0" err="1">
                <a:latin typeface="Calibri" pitchFamily="34" charset="0"/>
                <a:ea typeface="+mj-ea"/>
                <a:cs typeface="Calibri" pitchFamily="34" charset="0"/>
              </a:rPr>
              <a:t>Roop</a:t>
            </a:r>
            <a:r>
              <a:rPr lang="en-US" sz="2800" b="1" dirty="0">
                <a:latin typeface="Calibri" pitchFamily="34" charset="0"/>
                <a:ea typeface="+mj-ea"/>
                <a:cs typeface="Calibri" pitchFamily="34" charset="0"/>
              </a:rPr>
              <a:t> and Gaur, and number of persons between Deep and </a:t>
            </a:r>
            <a:r>
              <a:rPr lang="en-US" sz="2800" b="1" dirty="0" err="1">
                <a:latin typeface="Calibri" pitchFamily="34" charset="0"/>
                <a:ea typeface="+mj-ea"/>
                <a:cs typeface="Calibri" pitchFamily="34" charset="0"/>
              </a:rPr>
              <a:t>Roop</a:t>
            </a:r>
            <a:r>
              <a:rPr lang="en-US" sz="2800" b="1" dirty="0">
                <a:latin typeface="Calibri" pitchFamily="34" charset="0"/>
                <a:ea typeface="+mj-ea"/>
                <a:cs typeface="Calibri" pitchFamily="34" charset="0"/>
              </a:rPr>
              <a:t> were twice the number of persons on the right of </a:t>
            </a:r>
            <a:r>
              <a:rPr lang="en-US" sz="2800" b="1" dirty="0" err="1">
                <a:latin typeface="Calibri" pitchFamily="34" charset="0"/>
                <a:ea typeface="+mj-ea"/>
                <a:cs typeface="Calibri" pitchFamily="34" charset="0"/>
              </a:rPr>
              <a:t>Roop</a:t>
            </a:r>
            <a:r>
              <a:rPr lang="en-US" sz="2800" b="1" dirty="0">
                <a:latin typeface="Calibri" pitchFamily="34" charset="0"/>
                <a:ea typeface="+mj-ea"/>
                <a:cs typeface="Calibri" pitchFamily="34" charset="0"/>
              </a:rPr>
              <a:t>, who was 58th from the left end.</a:t>
            </a:r>
            <a:endParaRPr kumimoji="0" lang="en-US" sz="28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68868"/>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20</a:t>
            </a:r>
          </a:p>
        </p:txBody>
      </p:sp>
      <p:pic>
        <p:nvPicPr>
          <p:cNvPr id="3" name="Picture 2"/>
          <p:cNvPicPr>
            <a:picLocks noChangeAspect="1" noChangeArrowheads="1"/>
          </p:cNvPicPr>
          <p:nvPr/>
        </p:nvPicPr>
        <p:blipFill>
          <a:blip r:embed="rId2"/>
          <a:srcRect/>
          <a:stretch>
            <a:fillRect/>
          </a:stretch>
        </p:blipFill>
        <p:spPr bwMode="auto">
          <a:xfrm>
            <a:off x="228600" y="1600200"/>
            <a:ext cx="8736178" cy="3886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2</a:t>
            </a:r>
          </a:p>
        </p:txBody>
      </p:sp>
      <p:pic>
        <p:nvPicPr>
          <p:cNvPr id="2" name="Picture 2"/>
          <p:cNvPicPr>
            <a:picLocks noChangeAspect="1" noChangeArrowheads="1"/>
          </p:cNvPicPr>
          <p:nvPr/>
        </p:nvPicPr>
        <p:blipFill>
          <a:blip r:embed="rId2"/>
          <a:srcRect/>
          <a:stretch>
            <a:fillRect/>
          </a:stretch>
        </p:blipFill>
        <p:spPr bwMode="auto">
          <a:xfrm>
            <a:off x="581025" y="1414463"/>
            <a:ext cx="7981950" cy="40290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4572000"/>
            <a:ext cx="9144000" cy="2133600"/>
          </a:xfrm>
          <a:prstGeom prst="rect">
            <a:avLst/>
          </a:prstGeom>
        </p:spPr>
        <p:txBody>
          <a:bodyPr vert="horz" lIns="91440" tIns="45720" rIns="91440" bIns="45720" rtlCol="0" anchor="ctr">
            <a:noAutofit/>
          </a:bodyPr>
          <a:lstStyle/>
          <a:p>
            <a:pPr marL="682625" lvl="0" indent="-682625" algn="just">
              <a:spcBef>
                <a:spcPct val="0"/>
              </a:spcBef>
              <a:tabLst>
                <a:tab pos="682625" algn="l"/>
              </a:tabLst>
            </a:pPr>
            <a:r>
              <a:rPr lang="en-US" sz="3000" b="1" dirty="0">
                <a:solidFill>
                  <a:srgbClr val="922E2E"/>
                </a:solidFill>
                <a:latin typeface="Calibri" pitchFamily="34" charset="0"/>
                <a:ea typeface="+mj-ea"/>
                <a:cs typeface="Calibri" pitchFamily="34" charset="0"/>
              </a:rPr>
              <a:t>3.	</a:t>
            </a:r>
            <a:r>
              <a:rPr lang="en-US" sz="3200" b="1" dirty="0"/>
              <a:t>What is the position of </a:t>
            </a:r>
            <a:r>
              <a:rPr lang="en-US" sz="3200" b="1" dirty="0" err="1"/>
              <a:t>Fany</a:t>
            </a:r>
            <a:r>
              <a:rPr lang="en-US" sz="3200" b="1" dirty="0"/>
              <a:t> with respect to </a:t>
            </a:r>
            <a:r>
              <a:rPr lang="en-US" sz="3200" b="1" dirty="0" err="1"/>
              <a:t>Hina</a:t>
            </a:r>
            <a:r>
              <a:rPr lang="en-US" sz="3200" b="1" dirty="0"/>
              <a:t>?</a:t>
            </a:r>
            <a:endParaRPr lang="en-US" sz="3000" b="1" dirty="0">
              <a:solidFill>
                <a:srgbClr val="922E2E"/>
              </a:solidFill>
              <a:latin typeface="Calibri" pitchFamily="34" charset="0"/>
              <a:ea typeface="+mj-ea"/>
              <a:cs typeface="Calibri" pitchFamily="34" charset="0"/>
            </a:endParaRPr>
          </a:p>
          <a:p>
            <a:pPr marL="682625" lvl="0" algn="just">
              <a:spcBef>
                <a:spcPct val="0"/>
              </a:spcBef>
              <a:tabLst>
                <a:tab pos="1377950" algn="l"/>
              </a:tabLst>
            </a:pPr>
            <a:r>
              <a:rPr lang="en-US" sz="3000" b="1" dirty="0">
                <a:latin typeface="Calibri" pitchFamily="34" charset="0"/>
                <a:ea typeface="+mj-ea"/>
                <a:cs typeface="Calibri" pitchFamily="34" charset="0"/>
              </a:rPr>
              <a:t>A.	Third to the left	B.	</a:t>
            </a:r>
            <a:r>
              <a:rPr lang="en-US" sz="3000" b="1" dirty="0">
                <a:latin typeface="Calibri" pitchFamily="34" charset="0"/>
                <a:cs typeface="Calibri" pitchFamily="34" charset="0"/>
              </a:rPr>
              <a:t>Fourth to the left</a:t>
            </a:r>
            <a:endParaRPr lang="en-US" sz="3000" b="1" dirty="0">
              <a:latin typeface="Calibri" pitchFamily="34" charset="0"/>
              <a:ea typeface="+mj-ea"/>
              <a:cs typeface="Calibri" pitchFamily="34" charset="0"/>
            </a:endParaRPr>
          </a:p>
          <a:p>
            <a:pPr marL="682625" lvl="0" algn="just">
              <a:spcBef>
                <a:spcPct val="0"/>
              </a:spcBef>
              <a:tabLst>
                <a:tab pos="1377950" algn="l"/>
              </a:tabLst>
            </a:pPr>
            <a:r>
              <a:rPr lang="en-US" sz="3000" b="1" dirty="0">
                <a:latin typeface="Calibri" pitchFamily="34" charset="0"/>
                <a:ea typeface="+mj-ea"/>
                <a:cs typeface="Calibri" pitchFamily="34" charset="0"/>
              </a:rPr>
              <a:t>C.	</a:t>
            </a:r>
            <a:r>
              <a:rPr lang="en-US" sz="3000" b="1" dirty="0">
                <a:latin typeface="Calibri" pitchFamily="34" charset="0"/>
                <a:cs typeface="Calibri" pitchFamily="34" charset="0"/>
              </a:rPr>
              <a:t>Fifth to the left</a:t>
            </a:r>
            <a:r>
              <a:rPr lang="en-US" sz="3000" b="1" dirty="0">
                <a:latin typeface="Calibri" pitchFamily="34" charset="0"/>
                <a:ea typeface="+mj-ea"/>
                <a:cs typeface="Calibri" pitchFamily="34" charset="0"/>
              </a:rPr>
              <a:t>	D.	Sixth to the left</a:t>
            </a:r>
            <a:endParaRPr kumimoji="0" lang="en-US" sz="3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5" name="Title 1"/>
          <p:cNvSpPr txBox="1">
            <a:spLocks/>
          </p:cNvSpPr>
          <p:nvPr/>
        </p:nvSpPr>
        <p:spPr>
          <a:xfrm>
            <a:off x="0" y="0"/>
            <a:ext cx="9144000" cy="4724400"/>
          </a:xfrm>
          <a:prstGeom prst="rect">
            <a:avLst/>
          </a:prstGeom>
        </p:spPr>
        <p:txBody>
          <a:bodyPr vert="horz" lIns="91440" tIns="45720" rIns="91440" bIns="45720" rtlCol="0" anchor="ctr">
            <a:normAutofit fontScale="77500" lnSpcReduction="20000"/>
          </a:bodyPr>
          <a:lstStyle/>
          <a:p>
            <a:pPr lvl="0" algn="just">
              <a:lnSpc>
                <a:spcPct val="150000"/>
              </a:lnSpc>
              <a:spcBef>
                <a:spcPct val="0"/>
              </a:spcBef>
            </a:pPr>
            <a:r>
              <a:rPr lang="en-US" sz="3000" b="1" dirty="0">
                <a:solidFill>
                  <a:srgbClr val="922E2E"/>
                </a:solidFill>
                <a:latin typeface="Calibri" pitchFamily="34" charset="0"/>
                <a:ea typeface="+mj-ea"/>
                <a:cs typeface="Calibri" pitchFamily="34" charset="0"/>
              </a:rPr>
              <a:t>Directions: Study the following information carefully and answer the questions given beside:</a:t>
            </a:r>
          </a:p>
          <a:p>
            <a:pPr lvl="0" algn="just">
              <a:lnSpc>
                <a:spcPct val="150000"/>
              </a:lnSpc>
              <a:spcBef>
                <a:spcPct val="0"/>
              </a:spcBef>
            </a:pPr>
            <a:r>
              <a:rPr lang="en-US" sz="3000" b="1" dirty="0">
                <a:latin typeface="Calibri" pitchFamily="34" charset="0"/>
                <a:ea typeface="+mj-ea"/>
                <a:cs typeface="Calibri" pitchFamily="34" charset="0"/>
              </a:rPr>
              <a:t>Some persons are sitting in a row facing north.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 sits second to right of </a:t>
            </a:r>
            <a:r>
              <a:rPr lang="en-US" sz="3000" b="1" dirty="0" err="1">
                <a:latin typeface="Calibri" pitchFamily="34" charset="0"/>
                <a:ea typeface="+mj-ea"/>
                <a:cs typeface="Calibri" pitchFamily="34" charset="0"/>
              </a:rPr>
              <a:t>Mera</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Desh</a:t>
            </a:r>
            <a:r>
              <a:rPr lang="en-US" sz="3000" b="1" dirty="0">
                <a:latin typeface="Calibri" pitchFamily="34" charset="0"/>
                <a:ea typeface="+mj-ea"/>
                <a:cs typeface="Calibri" pitchFamily="34" charset="0"/>
              </a:rPr>
              <a:t> sits fifth to left of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Pinu</a:t>
            </a:r>
            <a:r>
              <a:rPr lang="en-US" sz="3000" b="1" dirty="0">
                <a:latin typeface="Calibri" pitchFamily="34" charset="0"/>
                <a:ea typeface="+mj-ea"/>
                <a:cs typeface="Calibri" pitchFamily="34" charset="0"/>
              </a:rPr>
              <a:t> is second to right of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have three persons between them. </a:t>
            </a:r>
            <a:r>
              <a:rPr lang="en-US" sz="3000" b="1" dirty="0" err="1">
                <a:latin typeface="Calibri" pitchFamily="34" charset="0"/>
                <a:ea typeface="+mj-ea"/>
                <a:cs typeface="Calibri" pitchFamily="34" charset="0"/>
              </a:rPr>
              <a:t>Desh</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have two persons between them. No one sits between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Number of persons towards right of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is one less than the number of persons sitting between </a:t>
            </a:r>
            <a:r>
              <a:rPr lang="en-US" sz="3000" b="1" dirty="0" err="1">
                <a:latin typeface="Calibri" pitchFamily="34" charset="0"/>
                <a:ea typeface="+mj-ea"/>
                <a:cs typeface="Calibri" pitchFamily="34" charset="0"/>
              </a:rPr>
              <a:t>Pinu</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Number of persons towards left of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is equal to the number of persons sitting between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810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3</a:t>
            </a:r>
          </a:p>
        </p:txBody>
      </p:sp>
      <p:pic>
        <p:nvPicPr>
          <p:cNvPr id="2" name="Picture 2"/>
          <p:cNvPicPr>
            <a:picLocks noChangeAspect="1" noChangeArrowheads="1"/>
          </p:cNvPicPr>
          <p:nvPr/>
        </p:nvPicPr>
        <p:blipFill>
          <a:blip r:embed="rId2"/>
          <a:srcRect/>
          <a:stretch>
            <a:fillRect/>
          </a:stretch>
        </p:blipFill>
        <p:spPr bwMode="auto">
          <a:xfrm>
            <a:off x="609600" y="1519238"/>
            <a:ext cx="7924800" cy="38195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4572000"/>
            <a:ext cx="9144000" cy="2133600"/>
          </a:xfrm>
          <a:prstGeom prst="rect">
            <a:avLst/>
          </a:prstGeom>
        </p:spPr>
        <p:txBody>
          <a:bodyPr vert="horz" lIns="91440" tIns="45720" rIns="91440" bIns="45720" rtlCol="0" anchor="ctr">
            <a:noAutofit/>
          </a:bodyPr>
          <a:lstStyle/>
          <a:p>
            <a:pPr marL="682625" lvl="0" indent="-682625" algn="just">
              <a:spcBef>
                <a:spcPct val="0"/>
              </a:spcBef>
              <a:tabLst>
                <a:tab pos="682625" algn="l"/>
              </a:tabLst>
            </a:pPr>
            <a:r>
              <a:rPr lang="en-US" sz="3000" b="1" dirty="0">
                <a:solidFill>
                  <a:srgbClr val="922E2E"/>
                </a:solidFill>
                <a:latin typeface="Calibri" pitchFamily="34" charset="0"/>
                <a:ea typeface="+mj-ea"/>
                <a:cs typeface="Calibri" pitchFamily="34" charset="0"/>
              </a:rPr>
              <a:t>4.	</a:t>
            </a:r>
            <a:r>
              <a:rPr lang="en-US" sz="3200" b="1" dirty="0"/>
              <a:t>What is the total number of persons that were sitting on the right of </a:t>
            </a:r>
            <a:r>
              <a:rPr lang="en-US" sz="3200" b="1" dirty="0" err="1"/>
              <a:t>Hina</a:t>
            </a:r>
            <a:r>
              <a:rPr lang="en-US" sz="3200" b="1" dirty="0"/>
              <a:t> and on the left of </a:t>
            </a:r>
            <a:r>
              <a:rPr lang="en-US" sz="3200" b="1" dirty="0" err="1"/>
              <a:t>Rani</a:t>
            </a:r>
            <a:r>
              <a:rPr lang="en-US" sz="3200" b="1" dirty="0"/>
              <a:t>?</a:t>
            </a:r>
            <a:endParaRPr lang="en-US" sz="3000" b="1" dirty="0">
              <a:solidFill>
                <a:srgbClr val="922E2E"/>
              </a:solidFill>
              <a:latin typeface="Calibri" pitchFamily="34" charset="0"/>
              <a:ea typeface="+mj-ea"/>
              <a:cs typeface="Calibri" pitchFamily="34" charset="0"/>
            </a:endParaRPr>
          </a:p>
          <a:p>
            <a:pPr marL="682625" lvl="0" algn="just">
              <a:spcBef>
                <a:spcPct val="0"/>
              </a:spcBef>
              <a:tabLst>
                <a:tab pos="1377950" algn="l"/>
              </a:tabLst>
            </a:pPr>
            <a:r>
              <a:rPr lang="en-US" sz="3000" b="1" dirty="0">
                <a:latin typeface="Calibri" pitchFamily="34" charset="0"/>
                <a:ea typeface="+mj-ea"/>
                <a:cs typeface="Calibri" pitchFamily="34" charset="0"/>
              </a:rPr>
              <a:t>A.	5			B.	</a:t>
            </a:r>
            <a:r>
              <a:rPr lang="en-US" sz="3000" b="1" dirty="0">
                <a:latin typeface="Calibri" pitchFamily="34" charset="0"/>
                <a:cs typeface="Calibri" pitchFamily="34" charset="0"/>
              </a:rPr>
              <a:t>8</a:t>
            </a:r>
            <a:endParaRPr lang="en-US" sz="3000" b="1" dirty="0">
              <a:latin typeface="Calibri" pitchFamily="34" charset="0"/>
              <a:ea typeface="+mj-ea"/>
              <a:cs typeface="Calibri" pitchFamily="34" charset="0"/>
            </a:endParaRPr>
          </a:p>
          <a:p>
            <a:pPr marL="682625" lvl="0" algn="just">
              <a:spcBef>
                <a:spcPct val="0"/>
              </a:spcBef>
              <a:tabLst>
                <a:tab pos="1377950" algn="l"/>
              </a:tabLst>
            </a:pPr>
            <a:r>
              <a:rPr lang="en-US" sz="3000" b="1" dirty="0">
                <a:latin typeface="Calibri" pitchFamily="34" charset="0"/>
                <a:ea typeface="+mj-ea"/>
                <a:cs typeface="Calibri" pitchFamily="34" charset="0"/>
              </a:rPr>
              <a:t>C.	</a:t>
            </a:r>
            <a:r>
              <a:rPr lang="en-US" sz="3000" b="1" dirty="0">
                <a:latin typeface="Calibri" pitchFamily="34" charset="0"/>
                <a:cs typeface="Calibri" pitchFamily="34" charset="0"/>
              </a:rPr>
              <a:t>10</a:t>
            </a:r>
            <a:r>
              <a:rPr lang="en-US" sz="3000" b="1" dirty="0">
                <a:latin typeface="Calibri" pitchFamily="34" charset="0"/>
                <a:ea typeface="+mj-ea"/>
                <a:cs typeface="Calibri" pitchFamily="34" charset="0"/>
              </a:rPr>
              <a:t>			D.	11</a:t>
            </a:r>
            <a:endParaRPr kumimoji="0" lang="en-US" sz="3000" b="1"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5" name="Title 1"/>
          <p:cNvSpPr txBox="1">
            <a:spLocks/>
          </p:cNvSpPr>
          <p:nvPr/>
        </p:nvSpPr>
        <p:spPr>
          <a:xfrm>
            <a:off x="0" y="0"/>
            <a:ext cx="9144000" cy="4724400"/>
          </a:xfrm>
          <a:prstGeom prst="rect">
            <a:avLst/>
          </a:prstGeom>
        </p:spPr>
        <p:txBody>
          <a:bodyPr vert="horz" lIns="91440" tIns="45720" rIns="91440" bIns="45720" rtlCol="0" anchor="ctr">
            <a:normAutofit fontScale="77500" lnSpcReduction="20000"/>
          </a:bodyPr>
          <a:lstStyle/>
          <a:p>
            <a:pPr lvl="0" algn="just">
              <a:lnSpc>
                <a:spcPct val="150000"/>
              </a:lnSpc>
              <a:spcBef>
                <a:spcPct val="0"/>
              </a:spcBef>
            </a:pPr>
            <a:r>
              <a:rPr lang="en-US" sz="3000" b="1" dirty="0">
                <a:solidFill>
                  <a:srgbClr val="922E2E"/>
                </a:solidFill>
                <a:latin typeface="Calibri" pitchFamily="34" charset="0"/>
                <a:ea typeface="+mj-ea"/>
                <a:cs typeface="Calibri" pitchFamily="34" charset="0"/>
              </a:rPr>
              <a:t>Directions: Study the following information carefully and answer the questions given beside:</a:t>
            </a:r>
          </a:p>
          <a:p>
            <a:pPr lvl="0" algn="just">
              <a:lnSpc>
                <a:spcPct val="150000"/>
              </a:lnSpc>
              <a:spcBef>
                <a:spcPct val="0"/>
              </a:spcBef>
            </a:pPr>
            <a:r>
              <a:rPr lang="en-US" sz="3000" b="1" dirty="0">
                <a:latin typeface="Calibri" pitchFamily="34" charset="0"/>
                <a:ea typeface="+mj-ea"/>
                <a:cs typeface="Calibri" pitchFamily="34" charset="0"/>
              </a:rPr>
              <a:t>Some persons are sitting in a row facing north.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 sits second to right of </a:t>
            </a:r>
            <a:r>
              <a:rPr lang="en-US" sz="3000" b="1" dirty="0" err="1">
                <a:latin typeface="Calibri" pitchFamily="34" charset="0"/>
                <a:ea typeface="+mj-ea"/>
                <a:cs typeface="Calibri" pitchFamily="34" charset="0"/>
              </a:rPr>
              <a:t>Mera</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Desh</a:t>
            </a:r>
            <a:r>
              <a:rPr lang="en-US" sz="3000" b="1" dirty="0">
                <a:latin typeface="Calibri" pitchFamily="34" charset="0"/>
                <a:ea typeface="+mj-ea"/>
                <a:cs typeface="Calibri" pitchFamily="34" charset="0"/>
              </a:rPr>
              <a:t> sits fifth to left of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Pinu</a:t>
            </a:r>
            <a:r>
              <a:rPr lang="en-US" sz="3000" b="1" dirty="0">
                <a:latin typeface="Calibri" pitchFamily="34" charset="0"/>
                <a:ea typeface="+mj-ea"/>
                <a:cs typeface="Calibri" pitchFamily="34" charset="0"/>
              </a:rPr>
              <a:t> is second to right of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have three persons between them. </a:t>
            </a:r>
            <a:r>
              <a:rPr lang="en-US" sz="3000" b="1" dirty="0" err="1">
                <a:latin typeface="Calibri" pitchFamily="34" charset="0"/>
                <a:ea typeface="+mj-ea"/>
                <a:cs typeface="Calibri" pitchFamily="34" charset="0"/>
              </a:rPr>
              <a:t>Desh</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have two persons between them. No one sits between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Number of persons towards right of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is one less than the number of persons sitting between </a:t>
            </a:r>
            <a:r>
              <a:rPr lang="en-US" sz="3000" b="1" dirty="0" err="1">
                <a:latin typeface="Calibri" pitchFamily="34" charset="0"/>
                <a:ea typeface="+mj-ea"/>
                <a:cs typeface="Calibri" pitchFamily="34" charset="0"/>
              </a:rPr>
              <a:t>Pinu</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Asha</a:t>
            </a:r>
            <a:r>
              <a:rPr lang="en-US" sz="3000" b="1" dirty="0">
                <a:latin typeface="Calibri" pitchFamily="34" charset="0"/>
                <a:ea typeface="+mj-ea"/>
                <a:cs typeface="Calibri" pitchFamily="34" charset="0"/>
              </a:rPr>
              <a:t>. Number of persons towards left of </a:t>
            </a:r>
            <a:r>
              <a:rPr lang="en-US" sz="3000" b="1" dirty="0" err="1">
                <a:latin typeface="Calibri" pitchFamily="34" charset="0"/>
                <a:ea typeface="+mj-ea"/>
                <a:cs typeface="Calibri" pitchFamily="34" charset="0"/>
              </a:rPr>
              <a:t>Rani</a:t>
            </a:r>
            <a:r>
              <a:rPr lang="en-US" sz="3000" b="1" dirty="0">
                <a:latin typeface="Calibri" pitchFamily="34" charset="0"/>
                <a:ea typeface="+mj-ea"/>
                <a:cs typeface="Calibri" pitchFamily="34" charset="0"/>
              </a:rPr>
              <a:t> is equal to the number of persons sitting between </a:t>
            </a:r>
            <a:r>
              <a:rPr lang="en-US" sz="3000" b="1" dirty="0" err="1">
                <a:latin typeface="Calibri" pitchFamily="34" charset="0"/>
                <a:ea typeface="+mj-ea"/>
                <a:cs typeface="Calibri" pitchFamily="34" charset="0"/>
              </a:rPr>
              <a:t>Fany</a:t>
            </a:r>
            <a:r>
              <a:rPr lang="en-US" sz="3000" b="1" dirty="0">
                <a:latin typeface="Calibri" pitchFamily="34" charset="0"/>
                <a:ea typeface="+mj-ea"/>
                <a:cs typeface="Calibri" pitchFamily="34" charset="0"/>
              </a:rPr>
              <a:t> and </a:t>
            </a:r>
            <a:r>
              <a:rPr lang="en-US" sz="3000" b="1" dirty="0" err="1">
                <a:latin typeface="Calibri" pitchFamily="34" charset="0"/>
                <a:ea typeface="+mj-ea"/>
                <a:cs typeface="Calibri" pitchFamily="34" charset="0"/>
              </a:rPr>
              <a:t>Hina</a:t>
            </a:r>
            <a:r>
              <a:rPr lang="en-US" sz="3000" b="1" dirty="0">
                <a:latin typeface="Calibri" pitchFamily="34" charset="0"/>
                <a:ea typeface="+mj-ea"/>
                <a:cs typeface="Calibri" pitchFamily="34" charset="0"/>
              </a:rPr>
              <a:t>.</a:t>
            </a:r>
            <a:endParaRPr kumimoji="0" lang="en-US" sz="3000" b="1" i="0" u="none" strike="noStrike" kern="1200" cap="none" spc="0" normalizeH="0" baseline="0" noProof="0" dirty="0">
              <a:ln>
                <a:noFill/>
              </a:ln>
              <a:effectLst/>
              <a:uLnTx/>
              <a:uFillTx/>
              <a:latin typeface="Calibri" pitchFamily="34" charset="0"/>
              <a:ea typeface="+mj-ea"/>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1676400" cy="369332"/>
          </a:xfrm>
          <a:prstGeom prst="rect">
            <a:avLst/>
          </a:prstGeom>
        </p:spPr>
        <p:txBody>
          <a:bodyPr wrap="square">
            <a:spAutoFit/>
          </a:bodyPr>
          <a:lstStyle/>
          <a:p>
            <a:pPr algn="just"/>
            <a:r>
              <a:rPr lang="en-US" b="1" dirty="0">
                <a:solidFill>
                  <a:srgbClr val="004C22"/>
                </a:solidFill>
                <a:effectLst>
                  <a:outerShdw blurRad="38100" dist="38100" dir="2700000" algn="tl">
                    <a:srgbClr val="000000">
                      <a:alpha val="43137"/>
                    </a:srgbClr>
                  </a:outerShdw>
                </a:effectLst>
                <a:latin typeface="Work Sans Medium" pitchFamily="2" charset="0"/>
              </a:rPr>
              <a:t>Answer – 4</a:t>
            </a:r>
          </a:p>
        </p:txBody>
      </p:sp>
      <p:pic>
        <p:nvPicPr>
          <p:cNvPr id="4098" name="Picture 2"/>
          <p:cNvPicPr>
            <a:picLocks noChangeAspect="1" noChangeArrowheads="1"/>
          </p:cNvPicPr>
          <p:nvPr/>
        </p:nvPicPr>
        <p:blipFill>
          <a:blip r:embed="rId2"/>
          <a:srcRect/>
          <a:stretch>
            <a:fillRect/>
          </a:stretch>
        </p:blipFill>
        <p:spPr bwMode="auto">
          <a:xfrm>
            <a:off x="566738" y="1085850"/>
            <a:ext cx="8010525" cy="46863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1275</TotalTime>
  <Words>2517</Words>
  <Application>Microsoft Office PowerPoint</Application>
  <PresentationFormat>On-screen Show (4:3)</PresentationFormat>
  <Paragraphs>138</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LOGICAL REASONING WORKSHOP - IV No. of Questions – 20 Time – 30 minutes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TOL</dc:creator>
  <cp:lastModifiedBy>ARYAN MISHRA</cp:lastModifiedBy>
  <cp:revision>214</cp:revision>
  <dcterms:created xsi:type="dcterms:W3CDTF">2021-04-12T08:29:11Z</dcterms:created>
  <dcterms:modified xsi:type="dcterms:W3CDTF">2022-04-25T07:41:41Z</dcterms:modified>
</cp:coreProperties>
</file>