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ltOC3P+JYZo7a8CStS7flnQ9Q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4iLcTX5qOXusuBsCLw8_BNPg4ASDtI0W/edit?usp=sharing&amp;ouid=102287481594485412413&amp;rtpof=true&amp;sd=true" TargetMode="External"/><Relationship Id="rId4" Type="http://schemas.openxmlformats.org/officeDocument/2006/relationships/hyperlink" Target="https://docs.google.com/spreadsheets/d/1ytZJvIjgdkPi8b2l6hT1WpWfKbwC8luC/edit?usp=sharing&amp;ouid=102287481594485412413&amp;rtpof=true&amp;sd=tru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Hiring Process Analytics</a:t>
            </a:r>
            <a:br>
              <a:rPr b="1"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83673" y="5303983"/>
            <a:ext cx="9144000" cy="12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Name: Prince Kumar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 : </a:t>
            </a:r>
            <a:r>
              <a:rPr i="1" lang="en-US" u="sng"/>
              <a:t>prince22495@gmail.com</a:t>
            </a:r>
            <a:endParaRPr i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199" y="6299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15 rows were deleted from the dataset because of 15 blank cells in the “event_name” column.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76" y="2205618"/>
            <a:ext cx="9754445" cy="337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38200" y="1"/>
            <a:ext cx="10515600" cy="858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Hiring</a:t>
            </a:r>
            <a:endParaRPr b="1"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955964" y="858982"/>
            <a:ext cx="4668981" cy="5749635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en-US"/>
              <a:t>Process of in taking of people </a:t>
            </a:r>
            <a:r>
              <a:rPr lang="en-US" sz="2400"/>
              <a:t>into an organization for different kinds of positions.</a:t>
            </a:r>
            <a:br>
              <a:rPr lang="en-US" sz="2400"/>
            </a:b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Task:</a:t>
            </a:r>
            <a:r>
              <a:rPr lang="en-US" sz="2400"/>
              <a:t> How many males and females are Hired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Ans. </a:t>
            </a:r>
            <a:r>
              <a:rPr lang="en-US" sz="2400"/>
              <a:t>2561 males and 1854 females are hired.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Formula used to get the count of hired males and females: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=COUNTIFS(</a:t>
            </a:r>
            <a:r>
              <a:rPr b="0" i="0" lang="en-US" sz="2400">
                <a:solidFill>
                  <a:srgbClr val="F7981D"/>
                </a:solidFill>
                <a:latin typeface="Arial"/>
                <a:ea typeface="Arial"/>
                <a:cs typeface="Arial"/>
                <a:sym typeface="Arial"/>
              </a:rPr>
              <a:t>D2:D7149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>
                <a:solidFill>
                  <a:srgbClr val="7E3794"/>
                </a:solidFill>
                <a:latin typeface="Arial"/>
                <a:ea typeface="Arial"/>
                <a:cs typeface="Arial"/>
                <a:sym typeface="Arial"/>
              </a:rPr>
              <a:t>C2:C7149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"Hired"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=COUNTIFS(</a:t>
            </a:r>
            <a:r>
              <a:rPr b="0" i="0" lang="en-US" sz="2400">
                <a:solidFill>
                  <a:srgbClr val="F7981D"/>
                </a:solidFill>
                <a:latin typeface="Arial"/>
                <a:ea typeface="Arial"/>
                <a:cs typeface="Arial"/>
                <a:sym typeface="Arial"/>
              </a:rPr>
              <a:t>D2:D7149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>
                <a:solidFill>
                  <a:srgbClr val="7E3794"/>
                </a:solidFill>
                <a:latin typeface="Arial"/>
                <a:ea typeface="Arial"/>
                <a:cs typeface="Arial"/>
                <a:sym typeface="Arial"/>
              </a:rPr>
              <a:t>C2:C7149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"Hired"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Column chart is used for visualization.</a:t>
            </a:r>
            <a:endParaRPr sz="2400"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978" y="3318162"/>
            <a:ext cx="5308429" cy="329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456" y="1565564"/>
            <a:ext cx="5705472" cy="12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727364" y="1"/>
            <a:ext cx="10515600" cy="101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Average Salary: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727364" y="1011384"/>
            <a:ext cx="5493327" cy="516558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Task:</a:t>
            </a:r>
            <a:r>
              <a:rPr lang="en-US" sz="2000"/>
              <a:t> What is the average salary offered in this company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Ans. </a:t>
            </a:r>
            <a:r>
              <a:rPr lang="en-US" sz="2200">
                <a:solidFill>
                  <a:srgbClr val="000000"/>
                </a:solidFill>
              </a:rPr>
              <a:t>49881.14312</a:t>
            </a:r>
            <a:r>
              <a:rPr i="0" lang="en-US" sz="2000">
                <a:latin typeface="Calibri"/>
                <a:ea typeface="Calibri"/>
                <a:cs typeface="Calibri"/>
                <a:sym typeface="Calibri"/>
              </a:rPr>
              <a:t> is the average salary offered in the company.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Formula used for calculating average salary offered  in the company: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=AVERAGE(</a:t>
            </a:r>
            <a:r>
              <a:rPr b="0" i="0" lang="en-US" sz="2000">
                <a:solidFill>
                  <a:srgbClr val="F7981D"/>
                </a:solidFill>
                <a:latin typeface="Arial"/>
                <a:ea typeface="Arial"/>
                <a:cs typeface="Arial"/>
                <a:sym typeface="Arial"/>
              </a:rPr>
              <a:t>G2:G7149</a:t>
            </a: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**For calculating the average salary offered both hired and rejected employees are considered.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527" y="2539278"/>
            <a:ext cx="4414098" cy="133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727364" y="1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Intervals: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521401" y="1126989"/>
            <a:ext cx="4911300" cy="558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 Task: </a:t>
            </a:r>
            <a:r>
              <a:rPr lang="en-US"/>
              <a:t>Draw the class intervals for salary in the company 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Created a Pivot table with “</a:t>
            </a:r>
            <a:r>
              <a:rPr b="1" lang="en-US"/>
              <a:t>Offered Salary</a:t>
            </a:r>
            <a:r>
              <a:rPr lang="en-US"/>
              <a:t>” in </a:t>
            </a:r>
            <a:r>
              <a:rPr lang="en-US" u="sng"/>
              <a:t>Rows</a:t>
            </a:r>
            <a:r>
              <a:rPr lang="en-US"/>
              <a:t> and Grouped “Offered salary” (starting with 100, by 10000 as interval in each class).</a:t>
            </a:r>
            <a:br>
              <a:rPr lang="en-US"/>
            </a:br>
            <a:r>
              <a:rPr lang="en-US"/>
              <a:t>“</a:t>
            </a:r>
            <a:r>
              <a:rPr b="1" lang="en-US"/>
              <a:t>application_id</a:t>
            </a:r>
            <a:r>
              <a:rPr lang="en-US"/>
              <a:t>” in </a:t>
            </a:r>
            <a:r>
              <a:rPr lang="en-US" u="sng"/>
              <a:t>Values</a:t>
            </a:r>
            <a:r>
              <a:rPr lang="en-US"/>
              <a:t>, summarized by COUNT.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Created a column chart from pivot table to visualize class data.</a:t>
            </a:r>
            <a:br>
              <a:rPr lang="en-US"/>
            </a:b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182" y="108904"/>
            <a:ext cx="3719944" cy="286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182" y="2978725"/>
            <a:ext cx="6273768" cy="38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64128" y="4907"/>
            <a:ext cx="6754090" cy="1034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Proportion of people working in different Departments:</a:t>
            </a:r>
            <a:endParaRPr b="1"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353292" y="1427018"/>
            <a:ext cx="5034794" cy="51677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 Task: </a:t>
            </a:r>
            <a:r>
              <a:rPr lang="en-US" sz="2400"/>
              <a:t>Draw Pie Chart / Bar Graph ( or any other graph ) to show proportion of people working in different department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First, created a pivot table with “</a:t>
            </a:r>
            <a:r>
              <a:rPr b="1" lang="en-US" sz="2400"/>
              <a:t>Department</a:t>
            </a:r>
            <a:r>
              <a:rPr lang="en-US" sz="2400"/>
              <a:t>” in </a:t>
            </a:r>
            <a:r>
              <a:rPr lang="en-US" sz="2400" u="sng"/>
              <a:t>Rows</a:t>
            </a:r>
            <a:r>
              <a:rPr lang="en-US" sz="2400"/>
              <a:t> &amp; “</a:t>
            </a:r>
            <a:r>
              <a:rPr b="1" lang="en-US" sz="2400"/>
              <a:t>application_id</a:t>
            </a:r>
            <a:r>
              <a:rPr lang="en-US" sz="2400"/>
              <a:t>” in </a:t>
            </a:r>
            <a:r>
              <a:rPr lang="en-US" sz="2400" u="sng"/>
              <a:t>Values</a:t>
            </a:r>
            <a:r>
              <a:rPr lang="en-US" sz="2400"/>
              <a:t>. Also, “</a:t>
            </a:r>
            <a:r>
              <a:rPr b="1" lang="en-US" sz="2400"/>
              <a:t>status</a:t>
            </a:r>
            <a:r>
              <a:rPr lang="en-US" sz="2400"/>
              <a:t>” in </a:t>
            </a:r>
            <a:r>
              <a:rPr lang="en-US" sz="2400" u="sng"/>
              <a:t>Filters</a:t>
            </a:r>
            <a:r>
              <a:rPr lang="en-US" sz="2400"/>
              <a:t> with check-mark only on “hired”.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(*Only ‘hired’ people are consider here.)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Then, created a pie chart using pivot table to visualize the data.</a:t>
            </a:r>
            <a:endParaRPr sz="24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149" y="2951018"/>
            <a:ext cx="5879883" cy="364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7069" y="115743"/>
            <a:ext cx="4084494" cy="26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579" y="3731141"/>
            <a:ext cx="5282045" cy="292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>
            <p:ph type="title"/>
          </p:nvPr>
        </p:nvSpPr>
        <p:spPr>
          <a:xfrm>
            <a:off x="838201" y="-29390"/>
            <a:ext cx="10515600" cy="999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Post Tiers</a:t>
            </a:r>
            <a:endParaRPr b="1"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838201" y="1163782"/>
            <a:ext cx="4409210" cy="501318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Task: </a:t>
            </a:r>
            <a:r>
              <a:rPr lang="en-US"/>
              <a:t>Represent different post tiers using chart/graph?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First, create a pivot table with “Post name” in  Rows and COUNT of “application_id” in Values.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Then, created a column chart from the pivot table for visualizing post tiers and their respective Application counts.</a:t>
            </a: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8152" y="186765"/>
            <a:ext cx="2421303" cy="35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Summary of Results:</a:t>
            </a:r>
            <a:endParaRPr b="1"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838200" y="1825625"/>
            <a:ext cx="10411691" cy="420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2561 males and 1854 females are hired.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49881.14312 is the average salary offered in the company.</a:t>
            </a:r>
            <a:endParaRPr b="1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 Maximum </a:t>
            </a:r>
            <a:r>
              <a:rPr lang="en-US"/>
              <a:t>people i.e. 776 belong to the 40K - 50K offered salary range.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 Maximum employees work in the “Operation Department” followed by “Service Department”. Lowest number of employees are working in Human Resource Department.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Most of the employees are working in the c9 post tier.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1430825" y="153294"/>
            <a:ext cx="9144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File Links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1617200" y="2502513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Project link: </a:t>
            </a:r>
            <a:r>
              <a:rPr lang="en-US" sz="3400" u="sng">
                <a:solidFill>
                  <a:schemeClr val="hlink"/>
                </a:solidFill>
                <a:hlinkClick r:id="rId3"/>
              </a:rPr>
              <a:t>Click Here!</a:t>
            </a:r>
            <a:endParaRPr sz="3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Working</a:t>
            </a:r>
            <a:r>
              <a:rPr lang="en-US" sz="3400"/>
              <a:t> File link: </a:t>
            </a:r>
            <a:r>
              <a:rPr lang="en-US" sz="3400" u="sng">
                <a:solidFill>
                  <a:schemeClr val="hlink"/>
                </a:solidFill>
                <a:hlinkClick r:id="rId4"/>
              </a:rPr>
              <a:t>Click Here!</a:t>
            </a:r>
            <a:endParaRPr sz="3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br>
              <a:rPr lang="en-US"/>
            </a:br>
            <a:r>
              <a:rPr lang="en-US"/>
              <a:t>^_^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Content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Description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Tool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Structure of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Insights and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039091" y="1825625"/>
            <a:ext cx="10418618" cy="47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hiring process is a vital and critical function for companies.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Multinational corporations (MNCs) gather valuable insights about hiring trends during this process.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trends to analyze include the number of rejections, interviews, types of jobs, and vacancies.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Companies need to analyze these trends before hiring freshers or any other individuals.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analysis also creates an opportunity for a Data Analyst job.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671945" y="0"/>
            <a:ext cx="10515600" cy="983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Project Description</a:t>
            </a:r>
            <a:endParaRPr b="1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671945" y="1177637"/>
            <a:ext cx="10868891" cy="537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Objective: </a:t>
            </a:r>
            <a:r>
              <a:rPr lang="en-US" sz="2200"/>
              <a:t>Analyze hiring trends, draw insights, and provide a detailed report.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Responsibilities: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Review data records of previous hirings.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Apply statistical analysis and Excel formulas.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Compile a detailed report and answer specific questions.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Dataset</a:t>
            </a:r>
            <a:r>
              <a:rPr lang="en-US" sz="2200"/>
              <a:t>: Company-specific dataset on job hirings.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200"/>
              <a:t>Tasks: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Data Review: Thoroughly examine the records.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Statistical Analysis: Identify trends and calculate metrics.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Report Preparation: Summarize analysis, provide insights, and address questions.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2000">
                <a:solidFill>
                  <a:srgbClr val="000000"/>
                </a:solidFill>
              </a:rPr>
              <a:t>Questions to be answered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How many males and females are Hired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What is the average salary offered in this company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Draw the class intervals for salary in the company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Draw Pie Chart / Bar Graph ( or any other graph ) to show proportion of people working different department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solidFill>
                  <a:srgbClr val="000000"/>
                </a:solidFill>
              </a:rPr>
              <a:t>Represent different post tiers using chart/graph?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Approach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4"/>
            <a:ext cx="10515600" cy="468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data columns and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Checking for missing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Clubbing columns with multiple categories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Checking for outliers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Removing outliers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Drawing Data Summary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Firstly, I would clean the dataset to prepare it for analysis. This involves eliminating the outliers and rows having empty or blank cells. Then, I would proceed towards analyzing and answering questions with visualizations wherever possible.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Tech-Stack Used</a:t>
            </a:r>
            <a:endParaRPr b="1"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713509" y="2850862"/>
            <a:ext cx="5647707" cy="145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Microsoft Excel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analyzing and visualizing data.</a:t>
            </a:r>
            <a:endParaRPr/>
          </a:p>
        </p:txBody>
      </p:sp>
      <p:pic>
        <p:nvPicPr>
          <p:cNvPr descr="&lt;strong&gt;Microsoft Excel&lt;/strong&gt; Uygulamasına Yeni Özellik Geldi - TeknoDiot.com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179" y="2319915"/>
            <a:ext cx="4559629" cy="251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Structure of Dataset</a:t>
            </a:r>
            <a:endParaRPr b="1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519545" y="1825625"/>
            <a:ext cx="10949419" cy="352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Hiring dataset consists of following Columns: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application_id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Interview Taken 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Status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event_name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Department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Post name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Offered Salary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080" y="3699165"/>
            <a:ext cx="8649250" cy="223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Cleaning the dataset</a:t>
            </a:r>
            <a:endParaRPr b="1"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Outliers from “Offered Salary” column were removed.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520" y="2646218"/>
            <a:ext cx="6840305" cy="301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7606145" y="2646218"/>
            <a:ext cx="1579419" cy="10252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556693" y="523298"/>
            <a:ext cx="10896600" cy="568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row was deleted because of 1 blank cell was found in the “Post name” column.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row was deleted from the dataset because of 1 blank cell in the “Offered Salary” column.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153" y="1521204"/>
            <a:ext cx="7603691" cy="54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693" y="4012960"/>
            <a:ext cx="11078613" cy="38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2023-06-25T19:05:29Z</dcterms:created>
  <dc:creator>PRINCE</dc:creator>
</cp:coreProperties>
</file>