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12fdbeec4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312fdbeec4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12fdbeec4_2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312fdbeec4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12fdbeec4_2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312fdbeec4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12fdbeec4_2_1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312fdbeec4_2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2fdbeec4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312fdbeec4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12fdbeec4_2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312fdbeec4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12fdbeec4_2_1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312fdbeec4_2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12fdbeec4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312fdbeec4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12fdbeec4_2_1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312fdbeec4_2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12fdbeec4_2_1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312fdbeec4_2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12fdbeec4_2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312fdbeec4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12fdbeec4_2_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312fdbeec4_2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12fdbeec4_2_1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312fdbeec4_2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12fdbeec4_2_2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312fdbeec4_2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12fdbeec4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312fdbeec4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12fdbeec4_2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312fdbeec4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12fdbeec4_2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312fdbeec4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12fdbeec4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312fdbeec4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12fdbeec4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312fdbeec4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12fdbeec4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312fdbeec4_2_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312fdbeec4_2_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12fdbeec4_2_1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312fdbeec4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docs.google.com/presentation/d/1nIGnJp2XYlzQwtSfyjCCB6JLa92ovrYM4u-qn1DlQG4/edit?usp=sharing" TargetMode="External"/><Relationship Id="rId4" Type="http://schemas.openxmlformats.org/officeDocument/2006/relationships/hyperlink" Target="https://docs.google.com/spreadsheets/d/1rS7O212hwewYrSW7u3M_J1xxSu6b4iU9iEQmWAJ0tdU/edit?usp=sharing" TargetMode="External"/><Relationship Id="rId5" Type="http://schemas.openxmlformats.org/officeDocument/2006/relationships/hyperlink" Target="https://drive.google.com/file/d/1pBwW19KJaqEWTSmjGBaUwZYHA1hh6Odo/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933350" y="307499"/>
            <a:ext cx="6858000" cy="1021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IMDB Movie Analysis</a:t>
            </a:r>
            <a:endParaRPr/>
          </a:p>
        </p:txBody>
      </p:sp>
      <p:pic>
        <p:nvPicPr>
          <p:cNvPr id="130" name="Google Shape;130;p25"/>
          <p:cNvPicPr preferRelativeResize="0"/>
          <p:nvPr/>
        </p:nvPicPr>
        <p:blipFill>
          <a:blip r:embed="rId3">
            <a:alphaModFix/>
          </a:blip>
          <a:stretch>
            <a:fillRect/>
          </a:stretch>
        </p:blipFill>
        <p:spPr>
          <a:xfrm>
            <a:off x="5744500" y="1523450"/>
            <a:ext cx="3162099" cy="1581050"/>
          </a:xfrm>
          <a:prstGeom prst="rect">
            <a:avLst/>
          </a:prstGeom>
          <a:noFill/>
          <a:ln>
            <a:noFill/>
          </a:ln>
        </p:spPr>
      </p:pic>
      <p:sp>
        <p:nvSpPr>
          <p:cNvPr id="131" name="Google Shape;131;p25"/>
          <p:cNvSpPr txBox="1"/>
          <p:nvPr/>
        </p:nvSpPr>
        <p:spPr>
          <a:xfrm>
            <a:off x="933350" y="3997425"/>
            <a:ext cx="5870400" cy="7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Calibri"/>
                <a:ea typeface="Calibri"/>
                <a:cs typeface="Calibri"/>
                <a:sym typeface="Calibri"/>
              </a:rPr>
              <a:t>Name: Prince Kumar</a:t>
            </a:r>
            <a:br>
              <a:rPr b="1" lang="en" sz="1700">
                <a:latin typeface="Calibri"/>
                <a:ea typeface="Calibri"/>
                <a:cs typeface="Calibri"/>
                <a:sym typeface="Calibri"/>
              </a:rPr>
            </a:br>
            <a:r>
              <a:rPr b="1" lang="en" sz="1700">
                <a:latin typeface="Calibri"/>
                <a:ea typeface="Calibri"/>
                <a:cs typeface="Calibri"/>
                <a:sym typeface="Calibri"/>
              </a:rPr>
              <a:t>Email: </a:t>
            </a:r>
            <a:r>
              <a:rPr b="1" i="1" lang="en" sz="1700" u="sng">
                <a:latin typeface="Calibri"/>
                <a:ea typeface="Calibri"/>
                <a:cs typeface="Calibri"/>
                <a:sym typeface="Calibri"/>
              </a:rPr>
              <a:t>prince22495@gmail.com</a:t>
            </a:r>
            <a:endParaRPr b="1" i="1" sz="1700" u="sng">
              <a:latin typeface="Calibri"/>
              <a:ea typeface="Calibri"/>
              <a:cs typeface="Calibri"/>
              <a:sym typeface="Calibri"/>
            </a:endParaRPr>
          </a:p>
        </p:txBody>
      </p:sp>
      <p:sp>
        <p:nvSpPr>
          <p:cNvPr id="132" name="Google Shape;132;p25"/>
          <p:cNvSpPr txBox="1"/>
          <p:nvPr/>
        </p:nvSpPr>
        <p:spPr>
          <a:xfrm>
            <a:off x="1817000" y="111825"/>
            <a:ext cx="50457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Calibri"/>
                <a:ea typeface="Calibri"/>
                <a:cs typeface="Calibri"/>
                <a:sym typeface="Calibri"/>
              </a:rPr>
              <a:t>A Data Analysis Project</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628650"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Top IMDB Foreign Language Movies:</a:t>
            </a:r>
            <a:endParaRPr/>
          </a:p>
        </p:txBody>
      </p:sp>
      <p:sp>
        <p:nvSpPr>
          <p:cNvPr id="197" name="Google Shape;197;p34"/>
          <p:cNvSpPr txBox="1"/>
          <p:nvPr>
            <p:ph idx="1" type="body"/>
          </p:nvPr>
        </p:nvSpPr>
        <p:spPr>
          <a:xfrm>
            <a:off x="628650" y="994172"/>
            <a:ext cx="3683577" cy="115577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en" sz="1500"/>
              <a:t>Task: </a:t>
            </a:r>
            <a:r>
              <a:rPr lang="en" sz="1500"/>
              <a:t>Extract all the movies in the IMDb_Top_250 column which are not in the English language and store them in a new column named Top_Foreign_Lang_Film. You can use your own imagination also!</a:t>
            </a:r>
            <a:endParaRPr sz="1500"/>
          </a:p>
        </p:txBody>
      </p:sp>
      <p:pic>
        <p:nvPicPr>
          <p:cNvPr id="198" name="Google Shape;198;p34"/>
          <p:cNvPicPr preferRelativeResize="0"/>
          <p:nvPr/>
        </p:nvPicPr>
        <p:blipFill rotWithShape="1">
          <a:blip r:embed="rId3">
            <a:alphaModFix/>
          </a:blip>
          <a:srcRect b="0" l="0" r="0" t="0"/>
          <a:stretch/>
        </p:blipFill>
        <p:spPr>
          <a:xfrm>
            <a:off x="4826755" y="994172"/>
            <a:ext cx="4150020" cy="3949790"/>
          </a:xfrm>
          <a:prstGeom prst="rect">
            <a:avLst/>
          </a:prstGeom>
          <a:noFill/>
          <a:ln>
            <a:noFill/>
          </a:ln>
        </p:spPr>
      </p:pic>
      <p:pic>
        <p:nvPicPr>
          <p:cNvPr id="199" name="Google Shape;199;p34"/>
          <p:cNvPicPr preferRelativeResize="0"/>
          <p:nvPr/>
        </p:nvPicPr>
        <p:blipFill rotWithShape="1">
          <a:blip r:embed="rId4">
            <a:alphaModFix/>
          </a:blip>
          <a:srcRect b="0" l="0" r="0" t="0"/>
          <a:stretch/>
        </p:blipFill>
        <p:spPr>
          <a:xfrm>
            <a:off x="114122" y="2646462"/>
            <a:ext cx="4712633" cy="645210"/>
          </a:xfrm>
          <a:prstGeom prst="rect">
            <a:avLst/>
          </a:prstGeom>
          <a:noFill/>
          <a:ln>
            <a:noFill/>
          </a:ln>
        </p:spPr>
      </p:pic>
      <p:sp>
        <p:nvSpPr>
          <p:cNvPr id="200" name="Google Shape;200;p34"/>
          <p:cNvSpPr txBox="1"/>
          <p:nvPr/>
        </p:nvSpPr>
        <p:spPr>
          <a:xfrm>
            <a:off x="353291" y="3543300"/>
            <a:ext cx="430183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Top foreign Language Movie came out to be “The Good, the Bad and the Ugly”.</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28650" y="1"/>
            <a:ext cx="7886700" cy="831273"/>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D. </a:t>
            </a:r>
            <a:r>
              <a:rPr lang="en">
                <a:latin typeface="Arial"/>
                <a:ea typeface="Arial"/>
                <a:cs typeface="Arial"/>
                <a:sym typeface="Arial"/>
              </a:rPr>
              <a:t>Who are the best directors?</a:t>
            </a:r>
            <a:endParaRPr/>
          </a:p>
        </p:txBody>
      </p:sp>
      <p:sp>
        <p:nvSpPr>
          <p:cNvPr id="206" name="Google Shape;206;p35"/>
          <p:cNvSpPr txBox="1"/>
          <p:nvPr>
            <p:ph idx="1" type="body"/>
          </p:nvPr>
        </p:nvSpPr>
        <p:spPr>
          <a:xfrm>
            <a:off x="628650" y="729961"/>
            <a:ext cx="7886700" cy="1192357"/>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2100"/>
              <a:buNone/>
            </a:pPr>
            <a:r>
              <a:rPr lang="en"/>
              <a:t>Find out the top 10 directors for whom the mean of imdb_score is the highest and store them in a new column top10director. In case of a tie in IMDb score between two directors, sort them alphabetically.</a:t>
            </a:r>
            <a:br>
              <a:rPr lang="en"/>
            </a:br>
            <a:r>
              <a:rPr b="1" lang="en"/>
              <a:t>Task: </a:t>
            </a:r>
            <a:r>
              <a:rPr lang="en"/>
              <a:t>Find the best directors</a:t>
            </a:r>
            <a:endParaRPr/>
          </a:p>
        </p:txBody>
      </p:sp>
      <p:pic>
        <p:nvPicPr>
          <p:cNvPr id="207" name="Google Shape;207;p35"/>
          <p:cNvPicPr preferRelativeResize="0"/>
          <p:nvPr/>
        </p:nvPicPr>
        <p:blipFill rotWithShape="1">
          <a:blip r:embed="rId3">
            <a:alphaModFix/>
          </a:blip>
          <a:srcRect b="0" l="0" r="0" t="0"/>
          <a:stretch/>
        </p:blipFill>
        <p:spPr>
          <a:xfrm>
            <a:off x="393881" y="1922318"/>
            <a:ext cx="4905038" cy="1348220"/>
          </a:xfrm>
          <a:prstGeom prst="rect">
            <a:avLst/>
          </a:prstGeom>
          <a:noFill/>
          <a:ln>
            <a:noFill/>
          </a:ln>
        </p:spPr>
      </p:pic>
      <p:pic>
        <p:nvPicPr>
          <p:cNvPr id="208" name="Google Shape;208;p35"/>
          <p:cNvPicPr preferRelativeResize="0"/>
          <p:nvPr/>
        </p:nvPicPr>
        <p:blipFill rotWithShape="1">
          <a:blip r:embed="rId4">
            <a:alphaModFix/>
          </a:blip>
          <a:srcRect b="0" l="0" r="0" t="0"/>
          <a:stretch/>
        </p:blipFill>
        <p:spPr>
          <a:xfrm>
            <a:off x="4498819" y="2596428"/>
            <a:ext cx="4291316" cy="2384064"/>
          </a:xfrm>
          <a:prstGeom prst="rect">
            <a:avLst/>
          </a:prstGeom>
          <a:noFill/>
          <a:ln>
            <a:noFill/>
          </a:ln>
        </p:spPr>
      </p:pic>
      <p:sp>
        <p:nvSpPr>
          <p:cNvPr id="209" name="Google Shape;209;p35"/>
          <p:cNvSpPr txBox="1"/>
          <p:nvPr/>
        </p:nvSpPr>
        <p:spPr>
          <a:xfrm>
            <a:off x="628651" y="3678382"/>
            <a:ext cx="3558887"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The best director is Akira Kurosawa with the mean IMDB score of 8.7.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628650" y="0"/>
            <a:ext cx="7886700" cy="86244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E. </a:t>
            </a:r>
            <a:r>
              <a:rPr lang="en">
                <a:latin typeface="Arial"/>
                <a:ea typeface="Arial"/>
                <a:cs typeface="Arial"/>
                <a:sym typeface="Arial"/>
              </a:rPr>
              <a:t>What are the most popular genres?</a:t>
            </a:r>
            <a:endParaRPr/>
          </a:p>
        </p:txBody>
      </p:sp>
      <p:sp>
        <p:nvSpPr>
          <p:cNvPr id="215" name="Google Shape;215;p36"/>
          <p:cNvSpPr txBox="1"/>
          <p:nvPr>
            <p:ph idx="1" type="body"/>
          </p:nvPr>
        </p:nvSpPr>
        <p:spPr>
          <a:xfrm>
            <a:off x="701386" y="862445"/>
            <a:ext cx="7886700" cy="883228"/>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2100"/>
              <a:buNone/>
            </a:pPr>
            <a:r>
              <a:rPr lang="en"/>
              <a:t>Perform this step using the knowledge gained while performing previous steps.</a:t>
            </a:r>
            <a:br>
              <a:rPr lang="en"/>
            </a:br>
            <a:r>
              <a:rPr b="1" lang="en"/>
              <a:t>Task: </a:t>
            </a:r>
            <a:r>
              <a:rPr lang="en"/>
              <a:t>Find popular genres</a:t>
            </a:r>
            <a:endParaRPr/>
          </a:p>
        </p:txBody>
      </p:sp>
      <p:pic>
        <p:nvPicPr>
          <p:cNvPr id="216" name="Google Shape;216;p36"/>
          <p:cNvPicPr preferRelativeResize="0"/>
          <p:nvPr/>
        </p:nvPicPr>
        <p:blipFill rotWithShape="1">
          <a:blip r:embed="rId3">
            <a:alphaModFix/>
          </a:blip>
          <a:srcRect b="0" l="0" r="0" t="0"/>
          <a:stretch/>
        </p:blipFill>
        <p:spPr>
          <a:xfrm>
            <a:off x="351496" y="1844982"/>
            <a:ext cx="4602402" cy="1236843"/>
          </a:xfrm>
          <a:prstGeom prst="rect">
            <a:avLst/>
          </a:prstGeom>
          <a:noFill/>
          <a:ln>
            <a:noFill/>
          </a:ln>
        </p:spPr>
      </p:pic>
      <p:pic>
        <p:nvPicPr>
          <p:cNvPr id="217" name="Google Shape;217;p36"/>
          <p:cNvPicPr preferRelativeResize="0"/>
          <p:nvPr/>
        </p:nvPicPr>
        <p:blipFill rotWithShape="1">
          <a:blip r:embed="rId4">
            <a:alphaModFix/>
          </a:blip>
          <a:srcRect b="0" l="0" r="0" t="0"/>
          <a:stretch/>
        </p:blipFill>
        <p:spPr>
          <a:xfrm>
            <a:off x="3528731" y="2660073"/>
            <a:ext cx="5059356" cy="2172999"/>
          </a:xfrm>
          <a:prstGeom prst="rect">
            <a:avLst/>
          </a:prstGeom>
          <a:noFill/>
          <a:ln>
            <a:noFill/>
          </a:ln>
        </p:spPr>
      </p:pic>
      <p:sp>
        <p:nvSpPr>
          <p:cNvPr id="218" name="Google Shape;218;p36"/>
          <p:cNvSpPr txBox="1"/>
          <p:nvPr/>
        </p:nvSpPr>
        <p:spPr>
          <a:xfrm>
            <a:off x="5241352" y="1844975"/>
            <a:ext cx="36234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Action|Adventure|Drama|Fantasy came out to be the most popular genre with the highest mean IMDB score of 8.8.</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503175" y="0"/>
            <a:ext cx="80121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F. </a:t>
            </a:r>
            <a:r>
              <a:rPr b="1" lang="en"/>
              <a:t>Charts</a:t>
            </a:r>
            <a:endParaRPr/>
          </a:p>
        </p:txBody>
      </p:sp>
      <p:sp>
        <p:nvSpPr>
          <p:cNvPr id="224" name="Google Shape;224;p37"/>
          <p:cNvSpPr txBox="1"/>
          <p:nvPr>
            <p:ph idx="1" type="body"/>
          </p:nvPr>
        </p:nvSpPr>
        <p:spPr>
          <a:xfrm>
            <a:off x="436418" y="914400"/>
            <a:ext cx="8323118" cy="380144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500"/>
              <a:buNone/>
            </a:pPr>
            <a:r>
              <a:rPr b="1" lang="en" sz="1500"/>
              <a:t>Task: </a:t>
            </a:r>
            <a:r>
              <a:rPr lang="en" sz="1500"/>
              <a:t>Find the critic-favorite and audience-favorite actors</a:t>
            </a:r>
            <a:endParaRPr/>
          </a:p>
          <a:p>
            <a:pPr indent="0" lvl="0" marL="0" rtl="0" algn="l">
              <a:lnSpc>
                <a:spcPct val="90000"/>
              </a:lnSpc>
              <a:spcBef>
                <a:spcPts val="800"/>
              </a:spcBef>
              <a:spcAft>
                <a:spcPts val="0"/>
              </a:spcAft>
              <a:buClr>
                <a:schemeClr val="dk1"/>
              </a:buClr>
              <a:buSzPts val="1500"/>
              <a:buNone/>
            </a:pPr>
            <a:r>
              <a:rPr lang="en" sz="1500"/>
              <a:t>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a:t>
            </a:r>
            <a:br>
              <a:rPr lang="en" sz="1500"/>
            </a:br>
            <a:br>
              <a:rPr lang="en" sz="1500"/>
            </a:br>
            <a:r>
              <a:rPr lang="en" sz="1500"/>
              <a:t>Append the rows of all these columns and store them in a new column named Combined.</a:t>
            </a:r>
            <a:br>
              <a:rPr lang="en" sz="1500"/>
            </a:br>
            <a:br>
              <a:rPr lang="en" sz="1500"/>
            </a:br>
            <a:r>
              <a:rPr lang="en" sz="1500"/>
              <a:t>Group the combined column using the actor_1_name column.</a:t>
            </a:r>
            <a:br>
              <a:rPr lang="en" sz="1500"/>
            </a:br>
            <a:br>
              <a:rPr lang="en" sz="1500"/>
            </a:br>
            <a:r>
              <a:rPr lang="en" sz="1500"/>
              <a:t>Find the mean of the num_critic_for_reviews and num_users_for_review and identify the actors which have the highest mean.</a:t>
            </a:r>
            <a:br>
              <a:rPr lang="en" sz="1500"/>
            </a:br>
            <a:br>
              <a:rPr lang="en" sz="1500"/>
            </a:br>
            <a:r>
              <a:rPr lang="en" sz="1500"/>
              <a:t>Observe the change in number of voted users over decades using a bar chart. Create a column called decade which represents the decade to which every movie belongs to. For example, the title_year year 1923, 1925 should be stored as 1920s. Sort the column based on the column decade, group it by decade and find the sum of users voted in each decade. Store this in a new data frame called df_by_decade.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Leonardo DiCaprio Movies List</a:t>
            </a:r>
            <a:endParaRPr/>
          </a:p>
        </p:txBody>
      </p:sp>
      <p:pic>
        <p:nvPicPr>
          <p:cNvPr id="230" name="Google Shape;230;p38"/>
          <p:cNvPicPr preferRelativeResize="0"/>
          <p:nvPr>
            <p:ph idx="1" type="body"/>
          </p:nvPr>
        </p:nvPicPr>
        <p:blipFill rotWithShape="1">
          <a:blip r:embed="rId3">
            <a:alphaModFix/>
          </a:blip>
          <a:srcRect b="0" l="0" r="0" t="0"/>
          <a:stretch/>
        </p:blipFill>
        <p:spPr>
          <a:xfrm>
            <a:off x="5643372" y="1445016"/>
            <a:ext cx="2452200" cy="3698400"/>
          </a:xfrm>
          <a:prstGeom prst="rect">
            <a:avLst/>
          </a:prstGeom>
          <a:noFill/>
          <a:ln>
            <a:noFill/>
          </a:ln>
        </p:spPr>
      </p:pic>
      <p:pic>
        <p:nvPicPr>
          <p:cNvPr id="231" name="Google Shape;231;p38"/>
          <p:cNvPicPr preferRelativeResize="0"/>
          <p:nvPr/>
        </p:nvPicPr>
        <p:blipFill rotWithShape="1">
          <a:blip r:embed="rId4">
            <a:alphaModFix/>
          </a:blip>
          <a:srcRect b="0" l="0" r="0" t="0"/>
          <a:stretch/>
        </p:blipFill>
        <p:spPr>
          <a:xfrm>
            <a:off x="530825" y="2908873"/>
            <a:ext cx="4782318" cy="9968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Meryl Streep Movies List</a:t>
            </a:r>
            <a:endParaRPr/>
          </a:p>
        </p:txBody>
      </p:sp>
      <p:pic>
        <p:nvPicPr>
          <p:cNvPr id="237" name="Google Shape;237;p39"/>
          <p:cNvPicPr preferRelativeResize="0"/>
          <p:nvPr>
            <p:ph idx="1" type="body"/>
          </p:nvPr>
        </p:nvPicPr>
        <p:blipFill rotWithShape="1">
          <a:blip r:embed="rId3">
            <a:alphaModFix/>
          </a:blip>
          <a:srcRect b="0" l="0" r="0" t="0"/>
          <a:stretch/>
        </p:blipFill>
        <p:spPr>
          <a:xfrm>
            <a:off x="5722113" y="1780228"/>
            <a:ext cx="2483585" cy="2840344"/>
          </a:xfrm>
          <a:prstGeom prst="rect">
            <a:avLst/>
          </a:prstGeom>
          <a:noFill/>
          <a:ln>
            <a:noFill/>
          </a:ln>
        </p:spPr>
      </p:pic>
      <p:pic>
        <p:nvPicPr>
          <p:cNvPr id="238" name="Google Shape;238;p39"/>
          <p:cNvPicPr preferRelativeResize="0"/>
          <p:nvPr/>
        </p:nvPicPr>
        <p:blipFill rotWithShape="1">
          <a:blip r:embed="rId4">
            <a:alphaModFix/>
          </a:blip>
          <a:srcRect b="0" l="0" r="0" t="0"/>
          <a:stretch/>
        </p:blipFill>
        <p:spPr>
          <a:xfrm>
            <a:off x="1030434" y="2843643"/>
            <a:ext cx="4165524" cy="11674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Brad Pitt Movies List</a:t>
            </a:r>
            <a:endParaRPr/>
          </a:p>
        </p:txBody>
      </p:sp>
      <p:pic>
        <p:nvPicPr>
          <p:cNvPr id="244" name="Google Shape;244;p40"/>
          <p:cNvPicPr preferRelativeResize="0"/>
          <p:nvPr>
            <p:ph idx="1" type="body"/>
          </p:nvPr>
        </p:nvPicPr>
        <p:blipFill rotWithShape="1">
          <a:blip r:embed="rId3">
            <a:alphaModFix/>
          </a:blip>
          <a:srcRect b="0" l="0" r="0" t="0"/>
          <a:stretch/>
        </p:blipFill>
        <p:spPr>
          <a:xfrm>
            <a:off x="727639" y="2852942"/>
            <a:ext cx="3694500" cy="972900"/>
          </a:xfrm>
          <a:prstGeom prst="rect">
            <a:avLst/>
          </a:prstGeom>
          <a:noFill/>
          <a:ln>
            <a:noFill/>
          </a:ln>
        </p:spPr>
      </p:pic>
      <p:pic>
        <p:nvPicPr>
          <p:cNvPr id="245" name="Google Shape;245;p40"/>
          <p:cNvPicPr preferRelativeResize="0"/>
          <p:nvPr/>
        </p:nvPicPr>
        <p:blipFill rotWithShape="1">
          <a:blip r:embed="rId4">
            <a:alphaModFix/>
          </a:blip>
          <a:srcRect b="0" l="0" r="0" t="0"/>
          <a:stretch/>
        </p:blipFill>
        <p:spPr>
          <a:xfrm>
            <a:off x="4572000" y="1832642"/>
            <a:ext cx="3830092" cy="25256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598383" y="8822"/>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Critic-favourite and audience-favourite actors</a:t>
            </a:r>
            <a:endParaRPr/>
          </a:p>
        </p:txBody>
      </p:sp>
      <p:pic>
        <p:nvPicPr>
          <p:cNvPr id="251" name="Google Shape;251;p41"/>
          <p:cNvPicPr preferRelativeResize="0"/>
          <p:nvPr>
            <p:ph idx="1" type="body"/>
          </p:nvPr>
        </p:nvPicPr>
        <p:blipFill rotWithShape="1">
          <a:blip r:embed="rId3">
            <a:alphaModFix/>
          </a:blip>
          <a:srcRect b="0" l="0" r="0" t="0"/>
          <a:stretch/>
        </p:blipFill>
        <p:spPr>
          <a:xfrm>
            <a:off x="628650" y="1140196"/>
            <a:ext cx="7184400" cy="935100"/>
          </a:xfrm>
          <a:prstGeom prst="rect">
            <a:avLst/>
          </a:prstGeom>
          <a:noFill/>
          <a:ln>
            <a:noFill/>
          </a:ln>
        </p:spPr>
      </p:pic>
      <p:pic>
        <p:nvPicPr>
          <p:cNvPr id="252" name="Google Shape;252;p41"/>
          <p:cNvPicPr preferRelativeResize="0"/>
          <p:nvPr/>
        </p:nvPicPr>
        <p:blipFill rotWithShape="1">
          <a:blip r:embed="rId4">
            <a:alphaModFix/>
          </a:blip>
          <a:srcRect b="0" l="0" r="0" t="0"/>
          <a:stretch/>
        </p:blipFill>
        <p:spPr>
          <a:xfrm>
            <a:off x="628650" y="2603109"/>
            <a:ext cx="4189348" cy="1025453"/>
          </a:xfrm>
          <a:prstGeom prst="rect">
            <a:avLst/>
          </a:prstGeom>
          <a:noFill/>
          <a:ln>
            <a:noFill/>
          </a:ln>
        </p:spPr>
      </p:pic>
      <p:sp>
        <p:nvSpPr>
          <p:cNvPr id="253" name="Google Shape;253;p41"/>
          <p:cNvSpPr txBox="1"/>
          <p:nvPr/>
        </p:nvSpPr>
        <p:spPr>
          <a:xfrm>
            <a:off x="628650" y="4156361"/>
            <a:ext cx="7528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rPr>
              <a:t>Leonardo DiCaprio is the critics favourite as well as audience favourite actor, having the most number of reviews in from both critics and audience.</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535131" y="0"/>
            <a:ext cx="819323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Change in number of voted users over decades</a:t>
            </a:r>
            <a:endParaRPr/>
          </a:p>
        </p:txBody>
      </p:sp>
      <p:pic>
        <p:nvPicPr>
          <p:cNvPr id="259" name="Google Shape;259;p42"/>
          <p:cNvPicPr preferRelativeResize="0"/>
          <p:nvPr>
            <p:ph idx="1" type="body"/>
          </p:nvPr>
        </p:nvPicPr>
        <p:blipFill rotWithShape="1">
          <a:blip r:embed="rId3">
            <a:alphaModFix/>
          </a:blip>
          <a:srcRect b="0" l="0" r="0" t="0"/>
          <a:stretch/>
        </p:blipFill>
        <p:spPr>
          <a:xfrm>
            <a:off x="475525" y="994176"/>
            <a:ext cx="3131700" cy="1088400"/>
          </a:xfrm>
          <a:prstGeom prst="rect">
            <a:avLst/>
          </a:prstGeom>
          <a:noFill/>
          <a:ln>
            <a:noFill/>
          </a:ln>
        </p:spPr>
      </p:pic>
      <p:pic>
        <p:nvPicPr>
          <p:cNvPr id="260" name="Google Shape;260;p42"/>
          <p:cNvPicPr preferRelativeResize="0"/>
          <p:nvPr/>
        </p:nvPicPr>
        <p:blipFill rotWithShape="1">
          <a:blip r:embed="rId4">
            <a:alphaModFix/>
          </a:blip>
          <a:srcRect b="0" l="0" r="0" t="0"/>
          <a:stretch/>
        </p:blipFill>
        <p:spPr>
          <a:xfrm>
            <a:off x="644973" y="2571748"/>
            <a:ext cx="1924127" cy="2134414"/>
          </a:xfrm>
          <a:prstGeom prst="rect">
            <a:avLst/>
          </a:prstGeom>
          <a:noFill/>
          <a:ln>
            <a:noFill/>
          </a:ln>
        </p:spPr>
      </p:pic>
      <p:pic>
        <p:nvPicPr>
          <p:cNvPr id="261" name="Google Shape;261;p42"/>
          <p:cNvPicPr preferRelativeResize="0"/>
          <p:nvPr/>
        </p:nvPicPr>
        <p:blipFill rotWithShape="1">
          <a:blip r:embed="rId5">
            <a:alphaModFix/>
          </a:blip>
          <a:srcRect b="0" l="0" r="0" t="0"/>
          <a:stretch/>
        </p:blipFill>
        <p:spPr>
          <a:xfrm>
            <a:off x="3875809" y="1263740"/>
            <a:ext cx="4540827" cy="2612069"/>
          </a:xfrm>
          <a:prstGeom prst="rect">
            <a:avLst/>
          </a:prstGeom>
          <a:noFill/>
          <a:ln>
            <a:noFill/>
          </a:ln>
        </p:spPr>
      </p:pic>
      <p:sp>
        <p:nvSpPr>
          <p:cNvPr id="262" name="Google Shape;262;p42"/>
          <p:cNvSpPr txBox="1"/>
          <p:nvPr/>
        </p:nvSpPr>
        <p:spPr>
          <a:xfrm>
            <a:off x="4447299" y="4006875"/>
            <a:ext cx="3969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Number of voted users are the most in 2000s.</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628650"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268" name="Google Shape;268;p43"/>
          <p:cNvSpPr txBox="1"/>
          <p:nvPr>
            <p:ph idx="1" type="body"/>
          </p:nvPr>
        </p:nvSpPr>
        <p:spPr>
          <a:xfrm>
            <a:off x="628650" y="1111827"/>
            <a:ext cx="7886700" cy="3719945"/>
          </a:xfrm>
          <a:prstGeom prst="rect">
            <a:avLst/>
          </a:prstGeom>
          <a:noFill/>
          <a:ln>
            <a:noFill/>
          </a:ln>
        </p:spPr>
        <p:txBody>
          <a:bodyPr anchorCtr="0" anchor="t" bIns="34275" lIns="68575" spcFirstLastPara="1" rIns="68575" wrap="square" tIns="34275">
            <a:normAutofit fontScale="85000" lnSpcReduction="10000"/>
          </a:bodyPr>
          <a:lstStyle/>
          <a:p>
            <a:pPr indent="-176847" lvl="0" marL="177800" rtl="0" algn="l">
              <a:lnSpc>
                <a:spcPct val="90000"/>
              </a:lnSpc>
              <a:spcBef>
                <a:spcPts val="0"/>
              </a:spcBef>
              <a:spcAft>
                <a:spcPts val="0"/>
              </a:spcAft>
              <a:buClr>
                <a:srgbClr val="1F1F1F"/>
              </a:buClr>
              <a:buSzPct val="100000"/>
              <a:buChar char="•"/>
            </a:pPr>
            <a:r>
              <a:rPr lang="en">
                <a:solidFill>
                  <a:srgbClr val="1F1F1F"/>
                </a:solidFill>
                <a:latin typeface="Arial"/>
                <a:ea typeface="Arial"/>
                <a:cs typeface="Arial"/>
                <a:sym typeface="Arial"/>
              </a:rPr>
              <a:t>After cleaning the dataset, I was left with 14 columns and 3724 rows. The dataset was now clean and ready to be imported into MySQL for further analysis.</a:t>
            </a:r>
            <a:endParaRPr>
              <a:solidFill>
                <a:srgbClr val="1F1F1F"/>
              </a:solidFill>
              <a:latin typeface="Arial"/>
              <a:ea typeface="Arial"/>
              <a:cs typeface="Arial"/>
              <a:sym typeface="Arial"/>
            </a:endParaRPr>
          </a:p>
          <a:p>
            <a:pPr indent="-176847" lvl="0" marL="177800" rtl="0" algn="l">
              <a:lnSpc>
                <a:spcPct val="90000"/>
              </a:lnSpc>
              <a:spcBef>
                <a:spcPts val="800"/>
              </a:spcBef>
              <a:spcAft>
                <a:spcPts val="0"/>
              </a:spcAft>
              <a:buClr>
                <a:schemeClr val="dk1"/>
              </a:buClr>
              <a:buSzPct val="100000"/>
              <a:buChar char="•"/>
            </a:pPr>
            <a:r>
              <a:rPr lang="en"/>
              <a:t>Movie Avatar has made the highest profit.</a:t>
            </a:r>
            <a:endParaRPr/>
          </a:p>
          <a:p>
            <a:pPr indent="-176847" lvl="0" marL="177800" rtl="0" algn="l">
              <a:lnSpc>
                <a:spcPct val="90000"/>
              </a:lnSpc>
              <a:spcBef>
                <a:spcPts val="800"/>
              </a:spcBef>
              <a:spcAft>
                <a:spcPts val="0"/>
              </a:spcAft>
              <a:buClr>
                <a:schemeClr val="dk1"/>
              </a:buClr>
              <a:buSzPct val="100000"/>
              <a:buChar char="•"/>
            </a:pPr>
            <a:r>
              <a:rPr lang="en"/>
              <a:t>First movie is “The Shawshank Redemption” with a 9.3 IMDB score, among the top 250 IMDB movies list.</a:t>
            </a:r>
            <a:endParaRPr/>
          </a:p>
          <a:p>
            <a:pPr indent="-176847" lvl="0" marL="177800" rtl="0" algn="l">
              <a:lnSpc>
                <a:spcPct val="90000"/>
              </a:lnSpc>
              <a:spcBef>
                <a:spcPts val="800"/>
              </a:spcBef>
              <a:spcAft>
                <a:spcPts val="0"/>
              </a:spcAft>
              <a:buClr>
                <a:schemeClr val="dk1"/>
              </a:buClr>
              <a:buSzPct val="100000"/>
              <a:buChar char="•"/>
            </a:pPr>
            <a:r>
              <a:rPr lang="en"/>
              <a:t>Top foreign Language Movie came out to be “The Good, the Bad and the Ugly”.</a:t>
            </a:r>
            <a:endParaRPr/>
          </a:p>
          <a:p>
            <a:pPr indent="-176847" lvl="0" marL="177800" rtl="0" algn="l">
              <a:lnSpc>
                <a:spcPct val="90000"/>
              </a:lnSpc>
              <a:spcBef>
                <a:spcPts val="800"/>
              </a:spcBef>
              <a:spcAft>
                <a:spcPts val="0"/>
              </a:spcAft>
              <a:buClr>
                <a:schemeClr val="dk1"/>
              </a:buClr>
              <a:buSzPct val="100000"/>
              <a:buChar char="•"/>
            </a:pPr>
            <a:r>
              <a:rPr lang="en"/>
              <a:t>The best director is Akira Kurosawa with the mean IMDB score of 8.7.</a:t>
            </a:r>
            <a:endParaRPr/>
          </a:p>
          <a:p>
            <a:pPr indent="-176847" lvl="0" marL="177800" rtl="0" algn="l">
              <a:lnSpc>
                <a:spcPct val="90000"/>
              </a:lnSpc>
              <a:spcBef>
                <a:spcPts val="800"/>
              </a:spcBef>
              <a:spcAft>
                <a:spcPts val="0"/>
              </a:spcAft>
              <a:buClr>
                <a:schemeClr val="dk1"/>
              </a:buClr>
              <a:buSzPct val="100000"/>
              <a:buChar char="•"/>
            </a:pPr>
            <a:r>
              <a:rPr lang="en"/>
              <a:t>Action|Adventure|Drama|Fantasy came out to be the most popular genre with the highest mean IMDB score of 8.8.</a:t>
            </a:r>
            <a:endParaRPr/>
          </a:p>
          <a:p>
            <a:pPr indent="-176847" lvl="0" marL="177800" rtl="0" algn="l">
              <a:lnSpc>
                <a:spcPct val="90000"/>
              </a:lnSpc>
              <a:spcBef>
                <a:spcPts val="800"/>
              </a:spcBef>
              <a:spcAft>
                <a:spcPts val="0"/>
              </a:spcAft>
              <a:buClr>
                <a:schemeClr val="dk1"/>
              </a:buClr>
              <a:buSzPct val="100000"/>
              <a:buChar char="•"/>
            </a:pPr>
            <a:r>
              <a:rPr lang="en"/>
              <a:t> Leonardo DiCaprio is the critics favourite as well as audience favourite actor, having the most number of reviews in from both critics and audience.</a:t>
            </a:r>
            <a:endParaRPr/>
          </a:p>
          <a:p>
            <a:pPr indent="-176847" lvl="0" marL="177800" rtl="0" algn="l">
              <a:lnSpc>
                <a:spcPct val="90000"/>
              </a:lnSpc>
              <a:spcBef>
                <a:spcPts val="800"/>
              </a:spcBef>
              <a:spcAft>
                <a:spcPts val="0"/>
              </a:spcAft>
              <a:buClr>
                <a:schemeClr val="dk1"/>
              </a:buClr>
              <a:buSzPct val="100000"/>
              <a:buChar char="•"/>
            </a:pPr>
            <a:r>
              <a:rPr lang="en"/>
              <a:t>Number of voted users are the most in 2000s.</a:t>
            </a:r>
            <a:endParaRPr/>
          </a:p>
          <a:p>
            <a:pPr indent="0" lvl="0" marL="0" rtl="0" algn="l">
              <a:lnSpc>
                <a:spcPct val="90000"/>
              </a:lnSpc>
              <a:spcBef>
                <a:spcPts val="800"/>
              </a:spcBef>
              <a:spcAft>
                <a:spcPts val="0"/>
              </a:spcAft>
              <a:buClr>
                <a:schemeClr val="dk1"/>
              </a:buClr>
              <a:buSzPct val="100000"/>
              <a:buNone/>
            </a:pPr>
            <a:r>
              <a:t/>
            </a:r>
            <a:endParaRPr/>
          </a:p>
          <a:p>
            <a:pPr indent="-63500" lvl="0" marL="177800" rtl="0" algn="l">
              <a:lnSpc>
                <a:spcPct val="90000"/>
              </a:lnSpc>
              <a:spcBef>
                <a:spcPts val="800"/>
              </a:spcBef>
              <a:spcAft>
                <a:spcPts val="0"/>
              </a:spcAft>
              <a:buClr>
                <a:schemeClr val="dk1"/>
              </a:buClr>
              <a:buSzPct val="100000"/>
              <a:buNone/>
            </a:pPr>
            <a:r>
              <a:t/>
            </a:r>
            <a:endParaRPr/>
          </a:p>
          <a:p>
            <a:pPr indent="-63500" lvl="0" marL="177800" rtl="0" algn="l">
              <a:lnSpc>
                <a:spcPct val="90000"/>
              </a:lnSpc>
              <a:spcBef>
                <a:spcPts val="800"/>
              </a:spcBef>
              <a:spcAft>
                <a:spcPts val="0"/>
              </a:spcAft>
              <a:buClr>
                <a:schemeClr val="dk1"/>
              </a:buClr>
              <a:buSzPct val="100000"/>
              <a:buNone/>
            </a:pPr>
            <a:r>
              <a:t/>
            </a:r>
            <a:endParaRPr/>
          </a:p>
          <a:p>
            <a:pPr indent="-63500" lvl="0" marL="177800" rtl="0" algn="l">
              <a:lnSpc>
                <a:spcPct val="90000"/>
              </a:lnSpc>
              <a:spcBef>
                <a:spcPts val="800"/>
              </a:spcBef>
              <a:spcAft>
                <a:spcPts val="0"/>
              </a:spcAft>
              <a:buClr>
                <a:schemeClr val="dk1"/>
              </a:buClr>
              <a:buSzPct val="100000"/>
              <a:buNone/>
            </a:pPr>
            <a:r>
              <a:t/>
            </a:r>
            <a:endParaRPr/>
          </a:p>
          <a:p>
            <a:pPr indent="-63500" lvl="0" marL="1778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05295" y="201107"/>
            <a:ext cx="700866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Content</a:t>
            </a:r>
            <a:endParaRPr>
              <a:latin typeface="Arial"/>
              <a:ea typeface="Arial"/>
              <a:cs typeface="Arial"/>
              <a:sym typeface="Arial"/>
            </a:endParaRPr>
          </a:p>
        </p:txBody>
      </p:sp>
      <p:sp>
        <p:nvSpPr>
          <p:cNvPr id="138" name="Google Shape;138;p26"/>
          <p:cNvSpPr txBox="1"/>
          <p:nvPr>
            <p:ph idx="1" type="body"/>
          </p:nvPr>
        </p:nvSpPr>
        <p:spPr>
          <a:xfrm>
            <a:off x="4227084" y="1505555"/>
            <a:ext cx="3792600" cy="2132400"/>
          </a:xfrm>
          <a:prstGeom prst="rect">
            <a:avLst/>
          </a:prstGeom>
          <a:noFill/>
          <a:ln>
            <a:noFill/>
          </a:ln>
        </p:spPr>
        <p:txBody>
          <a:bodyPr anchorCtr="0" anchor="t" bIns="34275" lIns="68575" spcFirstLastPara="1" rIns="68575" wrap="square" tIns="34275">
            <a:normAutofit/>
          </a:bodyPr>
          <a:lstStyle/>
          <a:p>
            <a:pPr indent="-374650" lvl="0" marL="381000" rtl="0" algn="l">
              <a:lnSpc>
                <a:spcPct val="90000"/>
              </a:lnSpc>
              <a:spcBef>
                <a:spcPts val="0"/>
              </a:spcBef>
              <a:spcAft>
                <a:spcPts val="0"/>
              </a:spcAft>
              <a:buClr>
                <a:schemeClr val="dk1"/>
              </a:buClr>
              <a:buSzPts val="2100"/>
              <a:buFont typeface="Calibri"/>
              <a:buAutoNum type="arabicPeriod"/>
            </a:pPr>
            <a:r>
              <a:rPr lang="en">
                <a:latin typeface="Arial"/>
                <a:ea typeface="Arial"/>
                <a:cs typeface="Arial"/>
                <a:sym typeface="Arial"/>
              </a:rPr>
              <a:t>Project Description</a:t>
            </a:r>
            <a:endParaRPr>
              <a:latin typeface="Arial"/>
              <a:ea typeface="Arial"/>
              <a:cs typeface="Arial"/>
              <a:sym typeface="Arial"/>
            </a:endParaRPr>
          </a:p>
          <a:p>
            <a:pPr indent="-374650" lvl="0" marL="381000" rtl="0" algn="l">
              <a:lnSpc>
                <a:spcPct val="90000"/>
              </a:lnSpc>
              <a:spcBef>
                <a:spcPts val="800"/>
              </a:spcBef>
              <a:spcAft>
                <a:spcPts val="0"/>
              </a:spcAft>
              <a:buClr>
                <a:schemeClr val="dk1"/>
              </a:buClr>
              <a:buSzPts val="2100"/>
              <a:buFont typeface="Calibri"/>
              <a:buAutoNum type="arabicPeriod"/>
            </a:pPr>
            <a:r>
              <a:rPr lang="en">
                <a:latin typeface="Arial"/>
                <a:ea typeface="Arial"/>
                <a:cs typeface="Arial"/>
                <a:sym typeface="Arial"/>
              </a:rPr>
              <a:t>Approach</a:t>
            </a:r>
            <a:endParaRPr>
              <a:latin typeface="Arial"/>
              <a:ea typeface="Arial"/>
              <a:cs typeface="Arial"/>
              <a:sym typeface="Arial"/>
            </a:endParaRPr>
          </a:p>
          <a:p>
            <a:pPr indent="-374650" lvl="0" marL="381000" rtl="0" algn="l">
              <a:lnSpc>
                <a:spcPct val="90000"/>
              </a:lnSpc>
              <a:spcBef>
                <a:spcPts val="800"/>
              </a:spcBef>
              <a:spcAft>
                <a:spcPts val="0"/>
              </a:spcAft>
              <a:buClr>
                <a:schemeClr val="dk1"/>
              </a:buClr>
              <a:buSzPts val="2100"/>
              <a:buFont typeface="Calibri"/>
              <a:buAutoNum type="arabicPeriod"/>
            </a:pPr>
            <a:r>
              <a:rPr lang="en">
                <a:latin typeface="Arial"/>
                <a:ea typeface="Arial"/>
                <a:cs typeface="Arial"/>
                <a:sym typeface="Arial"/>
              </a:rPr>
              <a:t>Tech-Stack Used</a:t>
            </a:r>
            <a:endParaRPr>
              <a:latin typeface="Arial"/>
              <a:ea typeface="Arial"/>
              <a:cs typeface="Arial"/>
              <a:sym typeface="Arial"/>
            </a:endParaRPr>
          </a:p>
          <a:p>
            <a:pPr indent="-374650" lvl="0" marL="381000" rtl="0" algn="l">
              <a:lnSpc>
                <a:spcPct val="90000"/>
              </a:lnSpc>
              <a:spcBef>
                <a:spcPts val="800"/>
              </a:spcBef>
              <a:spcAft>
                <a:spcPts val="0"/>
              </a:spcAft>
              <a:buClr>
                <a:schemeClr val="dk1"/>
              </a:buClr>
              <a:buSzPts val="2100"/>
              <a:buFont typeface="Calibri"/>
              <a:buAutoNum type="arabicPeriod"/>
            </a:pPr>
            <a:r>
              <a:rPr lang="en">
                <a:latin typeface="Arial"/>
                <a:ea typeface="Arial"/>
                <a:cs typeface="Arial"/>
                <a:sym typeface="Arial"/>
              </a:rPr>
              <a:t>Analysis and Insights</a:t>
            </a:r>
            <a:endParaRPr>
              <a:latin typeface="Arial"/>
              <a:ea typeface="Arial"/>
              <a:cs typeface="Arial"/>
              <a:sym typeface="Arial"/>
            </a:endParaRPr>
          </a:p>
          <a:p>
            <a:pPr indent="-374650" lvl="0" marL="381000" rtl="0" algn="l">
              <a:lnSpc>
                <a:spcPct val="90000"/>
              </a:lnSpc>
              <a:spcBef>
                <a:spcPts val="800"/>
              </a:spcBef>
              <a:spcAft>
                <a:spcPts val="0"/>
              </a:spcAft>
              <a:buClr>
                <a:schemeClr val="dk1"/>
              </a:buClr>
              <a:buSzPts val="2100"/>
              <a:buFont typeface="Calibri"/>
              <a:buAutoNum type="arabicPeriod"/>
            </a:pPr>
            <a:r>
              <a:rPr lang="en">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File Links</a:t>
            </a:r>
            <a:endParaRPr/>
          </a:p>
        </p:txBody>
      </p:sp>
      <p:sp>
        <p:nvSpPr>
          <p:cNvPr id="274" name="Google Shape;274;p44"/>
          <p:cNvSpPr txBox="1"/>
          <p:nvPr>
            <p:ph idx="1" type="body"/>
          </p:nvPr>
        </p:nvSpPr>
        <p:spPr>
          <a:xfrm>
            <a:off x="628650" y="2808822"/>
            <a:ext cx="7886700" cy="1440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None/>
            </a:pPr>
            <a:r>
              <a:rPr lang="en"/>
              <a:t>Project Link: </a:t>
            </a:r>
            <a:r>
              <a:rPr lang="en" u="sng">
                <a:solidFill>
                  <a:schemeClr val="hlink"/>
                </a:solidFill>
                <a:hlinkClick r:id="rId3"/>
              </a:rPr>
              <a:t>Click Here!</a:t>
            </a:r>
            <a:endParaRPr/>
          </a:p>
          <a:p>
            <a:pPr indent="0" lvl="0" marL="0" rtl="0" algn="ctr">
              <a:lnSpc>
                <a:spcPct val="90000"/>
              </a:lnSpc>
              <a:spcBef>
                <a:spcPts val="800"/>
              </a:spcBef>
              <a:spcAft>
                <a:spcPts val="0"/>
              </a:spcAft>
              <a:buClr>
                <a:schemeClr val="dk1"/>
              </a:buClr>
              <a:buSzPts val="2100"/>
              <a:buNone/>
            </a:pPr>
            <a:r>
              <a:rPr lang="en"/>
              <a:t>Working File Link: </a:t>
            </a:r>
            <a:r>
              <a:rPr lang="en" u="sng">
                <a:solidFill>
                  <a:schemeClr val="hlink"/>
                </a:solidFill>
                <a:hlinkClick r:id="rId4"/>
              </a:rPr>
              <a:t>csv file</a:t>
            </a:r>
            <a:r>
              <a:rPr lang="en"/>
              <a:t> </a:t>
            </a:r>
            <a:r>
              <a:rPr lang="en" u="sng">
                <a:solidFill>
                  <a:schemeClr val="hlink"/>
                </a:solidFill>
                <a:hlinkClick r:id="rId5"/>
              </a:rPr>
              <a:t>SQL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2168" y="1894825"/>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t>Thank You!</a:t>
            </a:r>
            <a:br>
              <a:rPr lang="en"/>
            </a:br>
            <a:r>
              <a:rPr lang="en"/>
              <a:t>^_^</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555914"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Project Description:</a:t>
            </a:r>
            <a:endParaRPr>
              <a:latin typeface="Arial"/>
              <a:ea typeface="Arial"/>
              <a:cs typeface="Arial"/>
              <a:sym typeface="Arial"/>
            </a:endParaRPr>
          </a:p>
        </p:txBody>
      </p:sp>
      <p:sp>
        <p:nvSpPr>
          <p:cNvPr id="144" name="Google Shape;144;p27"/>
          <p:cNvSpPr txBox="1"/>
          <p:nvPr>
            <p:ph idx="1" type="body"/>
          </p:nvPr>
        </p:nvSpPr>
        <p:spPr>
          <a:xfrm>
            <a:off x="426027" y="1184563"/>
            <a:ext cx="8375073" cy="3834245"/>
          </a:xfrm>
          <a:prstGeom prst="rect">
            <a:avLst/>
          </a:prstGeom>
          <a:noFill/>
          <a:ln>
            <a:noFill/>
          </a:ln>
        </p:spPr>
        <p:txBody>
          <a:bodyPr anchorCtr="0" anchor="t" bIns="34275" lIns="68575" spcFirstLastPara="1" rIns="68575" wrap="square" tIns="34275">
            <a:normAutofit fontScale="92500" lnSpcReduction="10000"/>
          </a:bodyPr>
          <a:lstStyle/>
          <a:p>
            <a:pPr indent="0" lvl="0" marL="101600" rtl="0" algn="l">
              <a:lnSpc>
                <a:spcPct val="90000"/>
              </a:lnSpc>
              <a:spcBef>
                <a:spcPts val="0"/>
              </a:spcBef>
              <a:spcAft>
                <a:spcPts val="0"/>
              </a:spcAft>
              <a:buClr>
                <a:schemeClr val="dk1"/>
              </a:buClr>
              <a:buSzPct val="100000"/>
              <a:buNone/>
            </a:pPr>
            <a:r>
              <a:rPr b="1" lang="en">
                <a:latin typeface="Arial"/>
                <a:ea typeface="Arial"/>
                <a:cs typeface="Arial"/>
                <a:sym typeface="Arial"/>
              </a:rPr>
              <a:t>Project Title: IMDB Movie Analysis</a:t>
            </a:r>
            <a:endParaRPr/>
          </a:p>
          <a:p>
            <a:pPr indent="0" lvl="0" marL="101600" rtl="0" algn="l">
              <a:lnSpc>
                <a:spcPct val="90000"/>
              </a:lnSpc>
              <a:spcBef>
                <a:spcPts val="800"/>
              </a:spcBef>
              <a:spcAft>
                <a:spcPts val="0"/>
              </a:spcAft>
              <a:buClr>
                <a:schemeClr val="dk1"/>
              </a:buClr>
              <a:buSzPct val="100000"/>
              <a:buNone/>
            </a:pPr>
            <a:r>
              <a:rPr b="1" lang="en">
                <a:latin typeface="Arial"/>
                <a:ea typeface="Arial"/>
                <a:cs typeface="Arial"/>
                <a:sym typeface="Arial"/>
              </a:rPr>
              <a:t>Problem Statement:</a:t>
            </a:r>
            <a:endParaRPr/>
          </a:p>
          <a:p>
            <a:pPr indent="0" lvl="0" marL="101600" rtl="0" algn="l">
              <a:lnSpc>
                <a:spcPct val="90000"/>
              </a:lnSpc>
              <a:spcBef>
                <a:spcPts val="800"/>
              </a:spcBef>
              <a:spcAft>
                <a:spcPts val="0"/>
              </a:spcAft>
              <a:buClr>
                <a:schemeClr val="dk1"/>
              </a:buClr>
              <a:buSzPct val="100000"/>
              <a:buNone/>
            </a:pPr>
            <a:r>
              <a:rPr lang="en">
                <a:latin typeface="Arial"/>
                <a:ea typeface="Arial"/>
                <a:cs typeface="Arial"/>
                <a:sym typeface="Arial"/>
              </a:rPr>
              <a:t>The IMDB movie dataset is a large and complex dataset. It contains a variety of information about movies, including the director, title, year, actor, language, number of votes, IMDb score and various other columns. This dataset can be used to answer a variety of questions about movies, such as:</a:t>
            </a:r>
            <a:endParaRPr/>
          </a:p>
          <a:p>
            <a:pPr indent="-212248" lvl="0" marL="317500" rtl="0" algn="l">
              <a:lnSpc>
                <a:spcPct val="90000"/>
              </a:lnSpc>
              <a:spcBef>
                <a:spcPts val="800"/>
              </a:spcBef>
              <a:spcAft>
                <a:spcPts val="0"/>
              </a:spcAft>
              <a:buClr>
                <a:schemeClr val="dk1"/>
              </a:buClr>
              <a:buSzPct val="100000"/>
              <a:buChar char="•"/>
            </a:pPr>
            <a:r>
              <a:rPr lang="en">
                <a:latin typeface="Arial"/>
                <a:ea typeface="Arial"/>
                <a:cs typeface="Arial"/>
                <a:sym typeface="Arial"/>
              </a:rPr>
              <a:t>Which movies have the highest profit?</a:t>
            </a:r>
            <a:endParaRPr/>
          </a:p>
          <a:p>
            <a:pPr indent="-212248" lvl="0" marL="317500" rtl="0" algn="l">
              <a:lnSpc>
                <a:spcPct val="90000"/>
              </a:lnSpc>
              <a:spcBef>
                <a:spcPts val="800"/>
              </a:spcBef>
              <a:spcAft>
                <a:spcPts val="0"/>
              </a:spcAft>
              <a:buClr>
                <a:schemeClr val="dk1"/>
              </a:buClr>
              <a:buSzPct val="100000"/>
              <a:buChar char="•"/>
            </a:pPr>
            <a:r>
              <a:rPr lang="en">
                <a:latin typeface="Arial"/>
                <a:ea typeface="Arial"/>
                <a:cs typeface="Arial"/>
                <a:sym typeface="Arial"/>
              </a:rPr>
              <a:t>What are the top 250 movies?</a:t>
            </a:r>
            <a:endParaRPr/>
          </a:p>
          <a:p>
            <a:pPr indent="-212248" lvl="0" marL="317500" rtl="0" algn="l">
              <a:lnSpc>
                <a:spcPct val="90000"/>
              </a:lnSpc>
              <a:spcBef>
                <a:spcPts val="800"/>
              </a:spcBef>
              <a:spcAft>
                <a:spcPts val="0"/>
              </a:spcAft>
              <a:buClr>
                <a:schemeClr val="dk1"/>
              </a:buClr>
              <a:buSzPct val="100000"/>
              <a:buChar char="•"/>
            </a:pPr>
            <a:r>
              <a:rPr lang="en">
                <a:latin typeface="Arial"/>
                <a:ea typeface="Arial"/>
                <a:cs typeface="Arial"/>
                <a:sym typeface="Arial"/>
              </a:rPr>
              <a:t>What are the top movies in foreign language?</a:t>
            </a:r>
            <a:endParaRPr/>
          </a:p>
          <a:p>
            <a:pPr indent="-212248" lvl="0" marL="317500" rtl="0" algn="l">
              <a:lnSpc>
                <a:spcPct val="90000"/>
              </a:lnSpc>
              <a:spcBef>
                <a:spcPts val="800"/>
              </a:spcBef>
              <a:spcAft>
                <a:spcPts val="0"/>
              </a:spcAft>
              <a:buClr>
                <a:schemeClr val="dk1"/>
              </a:buClr>
              <a:buSzPct val="100000"/>
              <a:buChar char="•"/>
            </a:pPr>
            <a:r>
              <a:rPr lang="en">
                <a:latin typeface="Arial"/>
                <a:ea typeface="Arial"/>
                <a:cs typeface="Arial"/>
                <a:sym typeface="Arial"/>
              </a:rPr>
              <a:t>Who are the best directors?</a:t>
            </a:r>
            <a:endParaRPr/>
          </a:p>
          <a:p>
            <a:pPr indent="-212248" lvl="0" marL="317500" rtl="0" algn="l">
              <a:lnSpc>
                <a:spcPct val="90000"/>
              </a:lnSpc>
              <a:spcBef>
                <a:spcPts val="800"/>
              </a:spcBef>
              <a:spcAft>
                <a:spcPts val="0"/>
              </a:spcAft>
              <a:buClr>
                <a:schemeClr val="dk1"/>
              </a:buClr>
              <a:buSzPct val="100000"/>
              <a:buChar char="•"/>
            </a:pPr>
            <a:r>
              <a:rPr lang="en">
                <a:latin typeface="Arial"/>
                <a:ea typeface="Arial"/>
                <a:cs typeface="Arial"/>
                <a:sym typeface="Arial"/>
              </a:rPr>
              <a:t>What are the most popular genres?</a:t>
            </a:r>
            <a:endParaRPr/>
          </a:p>
          <a:p>
            <a:pPr indent="0" lvl="0" marL="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125800" y="601000"/>
            <a:ext cx="8820900" cy="44073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chemeClr val="dk1"/>
              </a:buClr>
              <a:buSzPts val="1200"/>
              <a:buNone/>
            </a:pPr>
            <a:r>
              <a:rPr b="1" lang="en" sz="1300">
                <a:latin typeface="Arial"/>
                <a:ea typeface="Arial"/>
                <a:cs typeface="Arial"/>
                <a:sym typeface="Arial"/>
              </a:rPr>
              <a:t>The project will be divided into three phases:</a:t>
            </a:r>
            <a:endParaRPr b="1" sz="22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1. Data cleaning</a:t>
            </a:r>
            <a:endParaRPr b="1" sz="22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The first phase of the project will involve cleaning the dataset. This will include removing errors and missing values, and formatting the data so that it is consistent.</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Tools: Excel formulas, SQL queries</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Tasks: Identify and remove errors, identify and fill in missing values, format data</a:t>
            </a:r>
            <a:endParaRPr b="1" sz="13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2. Data analysis</a:t>
            </a:r>
            <a:endParaRPr b="1" sz="22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The second phase of the project will involve analyzing the dataset. This will include answering questions about movies, such as which movies have the highest profit, what are the top 250 movies, and who are the best directors.</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Tools: Excel formulas, SQL queries, data visualization tools</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Tasks: Ask and answer questions about movies, create visualizations of the data</a:t>
            </a:r>
            <a:endParaRPr b="1" sz="13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3. Data visualization</a:t>
            </a:r>
            <a:endParaRPr b="1" sz="2200">
              <a:latin typeface="Arial"/>
              <a:ea typeface="Arial"/>
              <a:cs typeface="Arial"/>
              <a:sym typeface="Arial"/>
            </a:endParaRPr>
          </a:p>
          <a:p>
            <a:pPr indent="0" lvl="0" marL="0" rtl="0" algn="l">
              <a:lnSpc>
                <a:spcPct val="120000"/>
              </a:lnSpc>
              <a:spcBef>
                <a:spcPts val="800"/>
              </a:spcBef>
              <a:spcAft>
                <a:spcPts val="0"/>
              </a:spcAft>
              <a:buClr>
                <a:schemeClr val="dk1"/>
              </a:buClr>
              <a:buSzPts val="1200"/>
              <a:buNone/>
            </a:pPr>
            <a:r>
              <a:rPr b="1" lang="en" sz="1300">
                <a:latin typeface="Arial"/>
                <a:ea typeface="Arial"/>
                <a:cs typeface="Arial"/>
                <a:sym typeface="Arial"/>
              </a:rPr>
              <a:t>The third phase of the project will involve creating visualizations of the data. This will help to communicate the results of the analysis and make it easier to understand.</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Tools: MS Excel for charts.</a:t>
            </a:r>
            <a:endParaRPr b="1" sz="2200">
              <a:latin typeface="Arial"/>
              <a:ea typeface="Arial"/>
              <a:cs typeface="Arial"/>
              <a:sym typeface="Arial"/>
            </a:endParaRPr>
          </a:p>
          <a:p>
            <a:pPr indent="-184150" lvl="0" marL="177800" rtl="0" algn="l">
              <a:lnSpc>
                <a:spcPct val="50000"/>
              </a:lnSpc>
              <a:spcBef>
                <a:spcPts val="800"/>
              </a:spcBef>
              <a:spcAft>
                <a:spcPts val="0"/>
              </a:spcAft>
              <a:buClr>
                <a:schemeClr val="dk1"/>
              </a:buClr>
              <a:buSzPts val="1300"/>
              <a:buChar char="•"/>
            </a:pPr>
            <a:r>
              <a:rPr b="1" lang="en" sz="1300">
                <a:latin typeface="Arial"/>
                <a:ea typeface="Arial"/>
                <a:cs typeface="Arial"/>
                <a:sym typeface="Arial"/>
              </a:rPr>
              <a:t>Tasks: Create visualizations of the data, communicate the results of the analysis</a:t>
            </a:r>
            <a:endParaRPr b="1" sz="1300">
              <a:latin typeface="Arial"/>
              <a:ea typeface="Arial"/>
              <a:cs typeface="Arial"/>
              <a:sym typeface="Arial"/>
            </a:endParaRPr>
          </a:p>
        </p:txBody>
      </p:sp>
      <p:sp>
        <p:nvSpPr>
          <p:cNvPr id="150" name="Google Shape;150;p28"/>
          <p:cNvSpPr txBox="1"/>
          <p:nvPr>
            <p:ph type="title"/>
          </p:nvPr>
        </p:nvSpPr>
        <p:spPr>
          <a:xfrm>
            <a:off x="358486" y="0"/>
            <a:ext cx="2852306" cy="69619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Approach</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Tech-Stack Used</a:t>
            </a:r>
            <a:endParaRPr/>
          </a:p>
        </p:txBody>
      </p:sp>
      <p:sp>
        <p:nvSpPr>
          <p:cNvPr id="156" name="Google Shape;156;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MS Excel</a:t>
            </a:r>
            <a:endParaRPr/>
          </a:p>
          <a:p>
            <a:pPr indent="-171450" lvl="0" marL="177800" rtl="0" algn="l">
              <a:lnSpc>
                <a:spcPct val="90000"/>
              </a:lnSpc>
              <a:spcBef>
                <a:spcPts val="800"/>
              </a:spcBef>
              <a:spcAft>
                <a:spcPts val="0"/>
              </a:spcAft>
              <a:buClr>
                <a:schemeClr val="dk1"/>
              </a:buClr>
              <a:buSzPts val="2100"/>
              <a:buChar char="•"/>
            </a:pPr>
            <a:r>
              <a:rPr lang="en"/>
              <a:t>MYSQL</a:t>
            </a:r>
            <a:endParaRPr/>
          </a:p>
        </p:txBody>
      </p:sp>
      <p:pic>
        <p:nvPicPr>
          <p:cNvPr id="157" name="Google Shape;157;p29"/>
          <p:cNvPicPr preferRelativeResize="0"/>
          <p:nvPr/>
        </p:nvPicPr>
        <p:blipFill>
          <a:blip r:embed="rId3">
            <a:alphaModFix/>
          </a:blip>
          <a:stretch>
            <a:fillRect/>
          </a:stretch>
        </p:blipFill>
        <p:spPr>
          <a:xfrm>
            <a:off x="5439450" y="856125"/>
            <a:ext cx="2332374" cy="2542976"/>
          </a:xfrm>
          <a:prstGeom prst="rect">
            <a:avLst/>
          </a:prstGeom>
          <a:noFill/>
          <a:ln>
            <a:noFill/>
          </a:ln>
        </p:spPr>
      </p:pic>
      <p:pic>
        <p:nvPicPr>
          <p:cNvPr id="158" name="Google Shape;158;p29"/>
          <p:cNvPicPr preferRelativeResize="0"/>
          <p:nvPr/>
        </p:nvPicPr>
        <p:blipFill>
          <a:blip r:embed="rId4">
            <a:alphaModFix/>
          </a:blip>
          <a:stretch>
            <a:fillRect/>
          </a:stretch>
        </p:blipFill>
        <p:spPr>
          <a:xfrm>
            <a:off x="4430676" y="3601526"/>
            <a:ext cx="4349926" cy="128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1143000" y="545104"/>
            <a:ext cx="6858000" cy="11694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Analysis &amp; Insights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0"/>
            <a:ext cx="7886700" cy="76557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A. </a:t>
            </a:r>
            <a:r>
              <a:rPr b="1" lang="en"/>
              <a:t>Cleaning the data</a:t>
            </a:r>
            <a:endParaRPr/>
          </a:p>
        </p:txBody>
      </p:sp>
      <p:pic>
        <p:nvPicPr>
          <p:cNvPr id="169" name="Google Shape;169;p31"/>
          <p:cNvPicPr preferRelativeResize="0"/>
          <p:nvPr>
            <p:ph idx="1" type="body"/>
          </p:nvPr>
        </p:nvPicPr>
        <p:blipFill rotWithShape="1">
          <a:blip r:embed="rId3">
            <a:alphaModFix/>
          </a:blip>
          <a:srcRect b="0" l="0" r="0" t="0"/>
          <a:stretch/>
        </p:blipFill>
        <p:spPr>
          <a:xfrm>
            <a:off x="866250" y="637974"/>
            <a:ext cx="7240500" cy="2717100"/>
          </a:xfrm>
          <a:prstGeom prst="rect">
            <a:avLst/>
          </a:prstGeom>
          <a:noFill/>
          <a:ln>
            <a:noFill/>
          </a:ln>
        </p:spPr>
      </p:pic>
      <p:sp>
        <p:nvSpPr>
          <p:cNvPr id="170" name="Google Shape;170;p31"/>
          <p:cNvSpPr txBox="1"/>
          <p:nvPr/>
        </p:nvSpPr>
        <p:spPr>
          <a:xfrm>
            <a:off x="628651" y="3355082"/>
            <a:ext cx="7886700" cy="167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300" u="none" cap="none" strike="noStrike">
                <a:solidFill>
                  <a:srgbClr val="1F1F1F"/>
                </a:solidFill>
                <a:latin typeface="Arial"/>
                <a:ea typeface="Arial"/>
                <a:cs typeface="Arial"/>
                <a:sym typeface="Arial"/>
              </a:rPr>
              <a:t>I cleaned the dataset using the following steps:</a:t>
            </a:r>
            <a:endParaRPr sz="1200"/>
          </a:p>
          <a:p>
            <a:pPr indent="-82550" lvl="0" marL="0" marR="0" rtl="0" algn="l">
              <a:spcBef>
                <a:spcPts val="0"/>
              </a:spcBef>
              <a:spcAft>
                <a:spcPts val="0"/>
              </a:spcAft>
              <a:buClr>
                <a:srgbClr val="1F1F1F"/>
              </a:buClr>
              <a:buSzPts val="1300"/>
              <a:buFont typeface="Calibri"/>
              <a:buAutoNum type="arabicPeriod"/>
            </a:pPr>
            <a:r>
              <a:rPr lang="en" sz="1300">
                <a:solidFill>
                  <a:srgbClr val="1F1F1F"/>
                </a:solidFill>
                <a:latin typeface="Arial"/>
                <a:ea typeface="Arial"/>
                <a:cs typeface="Arial"/>
                <a:sym typeface="Arial"/>
              </a:rPr>
              <a:t>I used the filter function in Excel to filter out all the blank cells in each column.</a:t>
            </a:r>
            <a:endParaRPr sz="1200"/>
          </a:p>
          <a:p>
            <a:pPr indent="-82550" lvl="0" marL="0" marR="0" rtl="0" algn="l">
              <a:spcBef>
                <a:spcPts val="0"/>
              </a:spcBef>
              <a:spcAft>
                <a:spcPts val="0"/>
              </a:spcAft>
              <a:buClr>
                <a:srgbClr val="1F1F1F"/>
              </a:buClr>
              <a:buSzPts val="1300"/>
              <a:buFont typeface="Calibri"/>
              <a:buAutoNum type="arabicPeriod"/>
            </a:pPr>
            <a:r>
              <a:rPr lang="en" sz="1300">
                <a:solidFill>
                  <a:srgbClr val="1F1F1F"/>
                </a:solidFill>
                <a:latin typeface="Arial"/>
                <a:ea typeface="Arial"/>
                <a:cs typeface="Arial"/>
                <a:sym typeface="Arial"/>
              </a:rPr>
              <a:t>I deleted all the blank cells from each column.</a:t>
            </a:r>
            <a:endParaRPr sz="1200"/>
          </a:p>
          <a:p>
            <a:pPr indent="-82550" lvl="0" marL="0" marR="0" rtl="0" algn="l">
              <a:spcBef>
                <a:spcPts val="0"/>
              </a:spcBef>
              <a:spcAft>
                <a:spcPts val="0"/>
              </a:spcAft>
              <a:buClr>
                <a:srgbClr val="1F1F1F"/>
              </a:buClr>
              <a:buSzPts val="1300"/>
              <a:buFont typeface="Calibri"/>
              <a:buAutoNum type="arabicPeriod"/>
            </a:pPr>
            <a:r>
              <a:rPr lang="en" sz="1300">
                <a:solidFill>
                  <a:srgbClr val="1F1F1F"/>
                </a:solidFill>
                <a:latin typeface="Arial"/>
                <a:ea typeface="Arial"/>
                <a:cs typeface="Arial"/>
                <a:sym typeface="Arial"/>
              </a:rPr>
              <a:t>I deleted a few columns that were not required for my analysis.</a:t>
            </a:r>
            <a:endParaRPr sz="1200"/>
          </a:p>
          <a:p>
            <a:pPr indent="-82550" lvl="0" marL="0" marR="0" rtl="0" algn="l">
              <a:spcBef>
                <a:spcPts val="0"/>
              </a:spcBef>
              <a:spcAft>
                <a:spcPts val="0"/>
              </a:spcAft>
              <a:buClr>
                <a:srgbClr val="1F1F1F"/>
              </a:buClr>
              <a:buSzPts val="1300"/>
              <a:buFont typeface="Calibri"/>
              <a:buAutoNum type="arabicPeriod"/>
            </a:pPr>
            <a:r>
              <a:rPr lang="en" sz="1300">
                <a:solidFill>
                  <a:srgbClr val="1F1F1F"/>
                </a:solidFill>
                <a:latin typeface="Arial"/>
                <a:ea typeface="Arial"/>
                <a:cs typeface="Arial"/>
                <a:sym typeface="Arial"/>
              </a:rPr>
              <a:t>I removed duplicates from the dataset.</a:t>
            </a:r>
            <a:endParaRPr sz="1200"/>
          </a:p>
          <a:p>
            <a:pPr indent="0" lvl="0" marL="0" marR="0" rtl="0" algn="l">
              <a:spcBef>
                <a:spcPts val="0"/>
              </a:spcBef>
              <a:spcAft>
                <a:spcPts val="0"/>
              </a:spcAft>
              <a:buNone/>
            </a:pPr>
            <a:r>
              <a:t/>
            </a:r>
            <a:endParaRPr sz="1300">
              <a:solidFill>
                <a:srgbClr val="1F1F1F"/>
              </a:solidFill>
              <a:latin typeface="Arial"/>
              <a:ea typeface="Arial"/>
              <a:cs typeface="Arial"/>
              <a:sym typeface="Arial"/>
            </a:endParaRPr>
          </a:p>
          <a:p>
            <a:pPr indent="0" lvl="0" marL="0" marR="0" rtl="0" algn="l">
              <a:spcBef>
                <a:spcPts val="0"/>
              </a:spcBef>
              <a:spcAft>
                <a:spcPts val="0"/>
              </a:spcAft>
              <a:buNone/>
            </a:pPr>
            <a:r>
              <a:rPr lang="en" sz="1300">
                <a:solidFill>
                  <a:srgbClr val="1F1F1F"/>
                </a:solidFill>
                <a:latin typeface="Arial"/>
                <a:ea typeface="Arial"/>
                <a:cs typeface="Arial"/>
                <a:sym typeface="Arial"/>
              </a:rPr>
              <a:t>After completing these steps, I was left with 14 columns and 3724 rows. The dataset was now clean and ready to be imported into MySQL for further analysis.</a:t>
            </a:r>
            <a:endParaRPr b="0" i="0" sz="1300">
              <a:solidFill>
                <a:srgbClr val="1F1F1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613064" y="0"/>
            <a:ext cx="7886700" cy="716973"/>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B. </a:t>
            </a:r>
            <a:r>
              <a:rPr lang="en">
                <a:latin typeface="Arial"/>
                <a:ea typeface="Arial"/>
                <a:cs typeface="Arial"/>
                <a:sym typeface="Arial"/>
              </a:rPr>
              <a:t>Movies with highest profit</a:t>
            </a:r>
            <a:endParaRPr>
              <a:latin typeface="Arial"/>
              <a:ea typeface="Arial"/>
              <a:cs typeface="Arial"/>
              <a:sym typeface="Arial"/>
            </a:endParaRPr>
          </a:p>
        </p:txBody>
      </p:sp>
      <p:sp>
        <p:nvSpPr>
          <p:cNvPr id="177" name="Google Shape;177;p32"/>
          <p:cNvSpPr txBox="1"/>
          <p:nvPr>
            <p:ph idx="1" type="body"/>
          </p:nvPr>
        </p:nvSpPr>
        <p:spPr>
          <a:xfrm>
            <a:off x="613063" y="675648"/>
            <a:ext cx="5704610" cy="52993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b="1" lang="en"/>
              <a:t>Task:</a:t>
            </a:r>
            <a:r>
              <a:rPr lang="en"/>
              <a:t> Find the movies with the highest profit</a:t>
            </a:r>
            <a:r>
              <a:rPr lang="en"/>
              <a:t>?</a:t>
            </a:r>
            <a:endParaRPr/>
          </a:p>
          <a:p>
            <a:pPr indent="0" lvl="0" marL="0" rtl="0" algn="l">
              <a:lnSpc>
                <a:spcPct val="90000"/>
              </a:lnSpc>
              <a:spcBef>
                <a:spcPts val="800"/>
              </a:spcBef>
              <a:spcAft>
                <a:spcPts val="0"/>
              </a:spcAft>
              <a:buClr>
                <a:schemeClr val="dk1"/>
              </a:buClr>
              <a:buSzPts val="2100"/>
              <a:buNone/>
            </a:pPr>
            <a:r>
              <a:t/>
            </a:r>
            <a:endParaRPr/>
          </a:p>
        </p:txBody>
      </p:sp>
      <p:pic>
        <p:nvPicPr>
          <p:cNvPr id="178" name="Google Shape;178;p32"/>
          <p:cNvPicPr preferRelativeResize="0"/>
          <p:nvPr/>
        </p:nvPicPr>
        <p:blipFill rotWithShape="1">
          <a:blip r:embed="rId3">
            <a:alphaModFix/>
          </a:blip>
          <a:srcRect b="0" l="0" r="0" t="0"/>
          <a:stretch/>
        </p:blipFill>
        <p:spPr>
          <a:xfrm>
            <a:off x="4333009" y="2182568"/>
            <a:ext cx="4656427" cy="2878130"/>
          </a:xfrm>
          <a:prstGeom prst="rect">
            <a:avLst/>
          </a:prstGeom>
          <a:noFill/>
          <a:ln>
            <a:noFill/>
          </a:ln>
        </p:spPr>
      </p:pic>
      <p:pic>
        <p:nvPicPr>
          <p:cNvPr id="179" name="Google Shape;179;p32"/>
          <p:cNvPicPr preferRelativeResize="0"/>
          <p:nvPr/>
        </p:nvPicPr>
        <p:blipFill rotWithShape="1">
          <a:blip r:embed="rId4">
            <a:alphaModFix/>
          </a:blip>
          <a:srcRect b="0" l="0" r="0" t="0"/>
          <a:stretch/>
        </p:blipFill>
        <p:spPr>
          <a:xfrm>
            <a:off x="139535" y="2566229"/>
            <a:ext cx="4027221" cy="2360365"/>
          </a:xfrm>
          <a:prstGeom prst="rect">
            <a:avLst/>
          </a:prstGeom>
          <a:noFill/>
          <a:ln>
            <a:noFill/>
          </a:ln>
        </p:spPr>
      </p:pic>
      <p:sp>
        <p:nvSpPr>
          <p:cNvPr id="180" name="Google Shape;180;p32"/>
          <p:cNvSpPr txBox="1"/>
          <p:nvPr/>
        </p:nvSpPr>
        <p:spPr>
          <a:xfrm>
            <a:off x="4707082" y="1652551"/>
            <a:ext cx="4177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In this scatter plot, we can see an outlier at around </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-1.25E+10 point.</a:t>
            </a:r>
            <a:endParaRPr sz="1400">
              <a:solidFill>
                <a:schemeClr val="dk1"/>
              </a:solidFill>
              <a:latin typeface="Calibri"/>
              <a:ea typeface="Calibri"/>
              <a:cs typeface="Calibri"/>
              <a:sym typeface="Calibri"/>
            </a:endParaRPr>
          </a:p>
        </p:txBody>
      </p:sp>
      <p:sp>
        <p:nvSpPr>
          <p:cNvPr id="181" name="Google Shape;181;p32"/>
          <p:cNvSpPr txBox="1"/>
          <p:nvPr/>
        </p:nvSpPr>
        <p:spPr>
          <a:xfrm>
            <a:off x="4707082" y="1286713"/>
            <a:ext cx="3439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Movie Avatar has made the highest profit.</a:t>
            </a:r>
            <a:endParaRPr sz="1400">
              <a:solidFill>
                <a:schemeClr val="dk1"/>
              </a:solidFill>
              <a:latin typeface="Calibri"/>
              <a:ea typeface="Calibri"/>
              <a:cs typeface="Calibri"/>
              <a:sym typeface="Calibri"/>
            </a:endParaRPr>
          </a:p>
        </p:txBody>
      </p:sp>
      <p:pic>
        <p:nvPicPr>
          <p:cNvPr id="182" name="Google Shape;182;p32"/>
          <p:cNvPicPr preferRelativeResize="0"/>
          <p:nvPr/>
        </p:nvPicPr>
        <p:blipFill>
          <a:blip r:embed="rId5">
            <a:alphaModFix/>
          </a:blip>
          <a:stretch>
            <a:fillRect/>
          </a:stretch>
        </p:blipFill>
        <p:spPr>
          <a:xfrm>
            <a:off x="284725" y="1205574"/>
            <a:ext cx="2390483" cy="113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524740" y="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latin typeface="Arial"/>
                <a:ea typeface="Arial"/>
                <a:cs typeface="Arial"/>
                <a:sym typeface="Arial"/>
              </a:rPr>
              <a:t>C. </a:t>
            </a:r>
            <a:r>
              <a:rPr lang="en">
                <a:latin typeface="Arial"/>
                <a:ea typeface="Arial"/>
                <a:cs typeface="Arial"/>
                <a:sym typeface="Arial"/>
              </a:rPr>
              <a:t>What are the top 250 IMDB movies?</a:t>
            </a:r>
            <a:endParaRPr/>
          </a:p>
        </p:txBody>
      </p:sp>
      <p:sp>
        <p:nvSpPr>
          <p:cNvPr id="188" name="Google Shape;188;p33"/>
          <p:cNvSpPr txBox="1"/>
          <p:nvPr>
            <p:ph idx="1" type="body"/>
          </p:nvPr>
        </p:nvSpPr>
        <p:spPr>
          <a:xfrm>
            <a:off x="524740" y="865897"/>
            <a:ext cx="4597979" cy="163175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en" sz="1500"/>
              <a:t>Task: Find IMDB Top 250</a:t>
            </a:r>
            <a:br>
              <a:rPr lang="en" sz="1500"/>
            </a:br>
            <a:r>
              <a:rPr lang="en" sz="1500"/>
              <a:t>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a:t>
            </a:r>
            <a:endParaRPr/>
          </a:p>
        </p:txBody>
      </p:sp>
      <p:pic>
        <p:nvPicPr>
          <p:cNvPr id="189" name="Google Shape;189;p33"/>
          <p:cNvPicPr preferRelativeResize="0"/>
          <p:nvPr/>
        </p:nvPicPr>
        <p:blipFill rotWithShape="1">
          <a:blip r:embed="rId3">
            <a:alphaModFix/>
          </a:blip>
          <a:srcRect b="0" l="0" r="0" t="0"/>
          <a:stretch/>
        </p:blipFill>
        <p:spPr>
          <a:xfrm>
            <a:off x="524740" y="2497649"/>
            <a:ext cx="3515144" cy="2456151"/>
          </a:xfrm>
          <a:prstGeom prst="rect">
            <a:avLst/>
          </a:prstGeom>
          <a:noFill/>
          <a:ln>
            <a:noFill/>
          </a:ln>
        </p:spPr>
      </p:pic>
      <p:pic>
        <p:nvPicPr>
          <p:cNvPr id="190" name="Google Shape;190;p33"/>
          <p:cNvPicPr preferRelativeResize="0"/>
          <p:nvPr/>
        </p:nvPicPr>
        <p:blipFill rotWithShape="1">
          <a:blip r:embed="rId4">
            <a:alphaModFix/>
          </a:blip>
          <a:srcRect b="0" l="0" r="0" t="0"/>
          <a:stretch/>
        </p:blipFill>
        <p:spPr>
          <a:xfrm>
            <a:off x="5268191" y="1453712"/>
            <a:ext cx="3732522" cy="3409233"/>
          </a:xfrm>
          <a:prstGeom prst="rect">
            <a:avLst/>
          </a:prstGeom>
          <a:noFill/>
          <a:ln>
            <a:noFill/>
          </a:ln>
        </p:spPr>
      </p:pic>
      <p:sp>
        <p:nvSpPr>
          <p:cNvPr id="191" name="Google Shape;191;p33"/>
          <p:cNvSpPr txBox="1"/>
          <p:nvPr/>
        </p:nvSpPr>
        <p:spPr>
          <a:xfrm>
            <a:off x="5268191" y="968964"/>
            <a:ext cx="3875810"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First movie is “The Shawshank Redemption” with a 9.3 IMDB score, among the top 250 IMDB movies list.</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