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4ac90bb9f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54ac90bb9f_2_1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4ac90bb9f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54ac90bb9f_2_1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4ac90bb9f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54ac90bb9f_2_1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4ac90bb9f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54ac90bb9f_2_2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4ac90bb9f_2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54ac90bb9f_2_2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4ac90bb9f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254ac90bb9f_2_2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4ac90bb9f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54ac90bb9f_2_2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4ac90bb9f_2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54ac90bb9f_2_2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4ac90bb9f_2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54ac90bb9f_2_2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4ac90bb9f_2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54ac90bb9f_2_2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4ac90bb9f_2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254ac90bb9f_2_2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4ac90bb9f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54ac90bb9f_2_1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4ac90bb9f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254ac90bb9f_2_2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4ac90bb9f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54ac90bb9f_2_1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4ac90bb9f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54ac90bb9f_2_1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4ac90bb9f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54ac90bb9f_2_1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4ac90bb9f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54ac90bb9f_2_1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4ac90bb9f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54ac90bb9f_2_1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4ac90bb9f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54ac90bb9f_2_1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4ac90bb9f_2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54ac90bb9f_2_1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57" name="Google Shape;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ctrTitle"/>
          </p:nvPr>
        </p:nvSpPr>
        <p:spPr>
          <a:xfrm>
            <a:off x="2971799" y="1473200"/>
            <a:ext cx="5398295" cy="181609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971799" y="3289299"/>
            <a:ext cx="5398295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800"/>
              </a:spcBef>
              <a:spcAft>
                <a:spcPts val="80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699419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2971799" y="4402931"/>
            <a:ext cx="3670468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956719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514351" y="1606550"/>
            <a:ext cx="7598569" cy="273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1" name="Google Shape;7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type="title"/>
          </p:nvPr>
        </p:nvSpPr>
        <p:spPr>
          <a:xfrm>
            <a:off x="514350" y="2481436"/>
            <a:ext cx="759857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514349" y="3583036"/>
            <a:ext cx="759857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8" name="Google Shape;7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514351" y="1606550"/>
            <a:ext cx="3746500" cy="2736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366421" y="1606550"/>
            <a:ext cx="3746499" cy="273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730253" y="1663700"/>
            <a:ext cx="353179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sz="2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514351" y="2152651"/>
            <a:ext cx="3747692" cy="2190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3" type="body"/>
          </p:nvPr>
        </p:nvSpPr>
        <p:spPr>
          <a:xfrm>
            <a:off x="4572002" y="1670051"/>
            <a:ext cx="354211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sz="2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8"/>
          <p:cNvSpPr txBox="1"/>
          <p:nvPr>
            <p:ph idx="4" type="body"/>
          </p:nvPr>
        </p:nvSpPr>
        <p:spPr>
          <a:xfrm>
            <a:off x="4367612" y="2152651"/>
            <a:ext cx="3746501" cy="2190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5" name="Google Shape;9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1" name="Google Shape;10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6" name="Google Shape;10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>
            <p:ph type="title"/>
          </p:nvPr>
        </p:nvSpPr>
        <p:spPr>
          <a:xfrm>
            <a:off x="514350" y="1555750"/>
            <a:ext cx="2760664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486151" y="457201"/>
            <a:ext cx="462677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514350" y="2584450"/>
            <a:ext cx="276066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0" name="Google Shape;110;p21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4" name="Google Shape;11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>
            <p:ph type="title"/>
          </p:nvPr>
        </p:nvSpPr>
        <p:spPr>
          <a:xfrm>
            <a:off x="514350" y="1200150"/>
            <a:ext cx="462349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None/>
              <a:defRPr b="0"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2"/>
          <p:cNvSpPr/>
          <p:nvPr>
            <p:ph idx="2" type="pic"/>
          </p:nvPr>
        </p:nvSpPr>
        <p:spPr>
          <a:xfrm>
            <a:off x="5652190" y="685800"/>
            <a:ext cx="2460731" cy="3429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514350" y="2228850"/>
            <a:ext cx="462349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8" name="Google Shape;118;p22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2" name="Google Shape;12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>
            <p:ph type="title"/>
          </p:nvPr>
        </p:nvSpPr>
        <p:spPr>
          <a:xfrm>
            <a:off x="514350" y="3549649"/>
            <a:ext cx="759857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3"/>
          <p:cNvSpPr/>
          <p:nvPr>
            <p:ph idx="2" type="pic"/>
          </p:nvPr>
        </p:nvSpPr>
        <p:spPr>
          <a:xfrm>
            <a:off x="1028700" y="699084"/>
            <a:ext cx="6569870" cy="2373732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514350" y="3974702"/>
            <a:ext cx="759857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26" name="Google Shape;126;p23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0" name="Google Shape;13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>
            <p:ph type="title"/>
          </p:nvPr>
        </p:nvSpPr>
        <p:spPr>
          <a:xfrm>
            <a:off x="514351" y="457201"/>
            <a:ext cx="7598570" cy="2343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514350" y="3257550"/>
            <a:ext cx="7598571" cy="108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7" name="Google Shape;13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lang="en"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00"/>
          </a:p>
        </p:txBody>
      </p:sp>
      <p:sp>
        <p:nvSpPr>
          <p:cNvPr id="139" name="Google Shape;139;p25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lang="en"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100"/>
          </a:p>
        </p:txBody>
      </p:sp>
      <p:sp>
        <p:nvSpPr>
          <p:cNvPr id="140" name="Google Shape;140;p25"/>
          <p:cNvSpPr txBox="1"/>
          <p:nvPr>
            <p:ph type="title"/>
          </p:nvPr>
        </p:nvSpPr>
        <p:spPr>
          <a:xfrm>
            <a:off x="744200" y="457201"/>
            <a:ext cx="7162799" cy="20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823406" y="2514600"/>
            <a:ext cx="7004388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alibri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alibri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alibri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alibri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515599" y="3257550"/>
            <a:ext cx="7614275" cy="108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47" name="Google Shape;14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>
            <p:ph type="title"/>
          </p:nvPr>
        </p:nvSpPr>
        <p:spPr>
          <a:xfrm>
            <a:off x="514351" y="2481436"/>
            <a:ext cx="7598569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514351" y="3583036"/>
            <a:ext cx="7598569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26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54" name="Google Shape;15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lang="en"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00"/>
          </a:p>
        </p:txBody>
      </p:sp>
      <p:sp>
        <p:nvSpPr>
          <p:cNvPr id="156" name="Google Shape;156;p27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lang="en"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100"/>
          </a:p>
        </p:txBody>
      </p:sp>
      <p:sp>
        <p:nvSpPr>
          <p:cNvPr id="157" name="Google Shape;157;p27"/>
          <p:cNvSpPr txBox="1"/>
          <p:nvPr>
            <p:ph type="title"/>
          </p:nvPr>
        </p:nvSpPr>
        <p:spPr>
          <a:xfrm>
            <a:off x="744200" y="457201"/>
            <a:ext cx="7162799" cy="20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514350" y="2914650"/>
            <a:ext cx="7601577" cy="6667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2" type="body"/>
          </p:nvPr>
        </p:nvSpPr>
        <p:spPr>
          <a:xfrm>
            <a:off x="514349" y="3581400"/>
            <a:ext cx="7601577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Google Shape;160;p27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64" name="Google Shape;16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>
            <p:ph type="title"/>
          </p:nvPr>
        </p:nvSpPr>
        <p:spPr>
          <a:xfrm>
            <a:off x="514351" y="457201"/>
            <a:ext cx="7598570" cy="20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514351" y="2628900"/>
            <a:ext cx="7598571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sz="2100" cap="none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2" type="body"/>
          </p:nvPr>
        </p:nvSpPr>
        <p:spPr>
          <a:xfrm>
            <a:off x="514350" y="3257550"/>
            <a:ext cx="7598571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28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72" name="Google Shape;17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>
            <p:ph idx="1" type="body"/>
          </p:nvPr>
        </p:nvSpPr>
        <p:spPr>
          <a:xfrm rot="5400000">
            <a:off x="2945210" y="-824309"/>
            <a:ext cx="2736850" cy="75985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9"/>
          <p:cNvSpPr txBox="1"/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79" name="Google Shape;17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/>
          <p:nvPr>
            <p:ph type="title"/>
          </p:nvPr>
        </p:nvSpPr>
        <p:spPr>
          <a:xfrm rot="5400000">
            <a:off x="5360363" y="1590843"/>
            <a:ext cx="3886201" cy="1618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 rot="5400000">
            <a:off x="1508293" y="-536744"/>
            <a:ext cx="3886200" cy="58740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14351" y="1606550"/>
            <a:ext cx="7598569" cy="273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prince22495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presentation/d/1VNfRqQve8o8Lra8dqR2lHT8h0mt-Rrtc9wGWmjevTP4/edit?usp=sharing" TargetMode="External"/><Relationship Id="rId4" Type="http://schemas.openxmlformats.org/officeDocument/2006/relationships/hyperlink" Target="https://drive.google.com/file/d/1RhkXYcMyt82TGiW0gUsFNdHOF9myZVxm/view?usp=sharing" TargetMode="External"/><Relationship Id="rId5" Type="http://schemas.openxmlformats.org/officeDocument/2006/relationships/hyperlink" Target="https://drive.google.com/file/d/1DBmu8Eis2C-fFSE7_dEVPE8kBAnN6bn2/view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ctrTitle"/>
          </p:nvPr>
        </p:nvSpPr>
        <p:spPr>
          <a:xfrm>
            <a:off x="2182091" y="1179280"/>
            <a:ext cx="6618342" cy="175606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"/>
              <a:t>OPERATION ANALYTICS AND INVESTIGATING METRIC SPIKE</a:t>
            </a:r>
            <a:br>
              <a:rPr b="1" lang="en"/>
            </a:br>
            <a:endParaRPr/>
          </a:p>
        </p:txBody>
      </p:sp>
      <p:sp>
        <p:nvSpPr>
          <p:cNvPr id="190" name="Google Shape;190;p31"/>
          <p:cNvSpPr txBox="1"/>
          <p:nvPr>
            <p:ph idx="1" type="subTitle"/>
          </p:nvPr>
        </p:nvSpPr>
        <p:spPr>
          <a:xfrm>
            <a:off x="390200" y="3714650"/>
            <a:ext cx="6822000" cy="1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PRINCE KUMAR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EMAIL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1500" u="sng" cap="none">
                <a:hlinkClick r:id="rId3"/>
              </a:rPr>
              <a:t>prince22495@gmail.com</a:t>
            </a:r>
            <a:endParaRPr sz="1500" cap="none"/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483178" y="99869"/>
            <a:ext cx="6520295" cy="762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C. Percentage share of each language: </a:t>
            </a:r>
            <a:r>
              <a:rPr lang="en"/>
              <a:t>Share of each language for different contents.</a:t>
            </a:r>
            <a:br>
              <a:rPr lang="en"/>
            </a:br>
            <a:r>
              <a:rPr b="1" lang="en"/>
              <a:t>Your task:</a:t>
            </a:r>
            <a:r>
              <a:rPr lang="en"/>
              <a:t> Calculate the percentage share of each language in the last 30 days?</a:t>
            </a:r>
            <a:endParaRPr/>
          </a:p>
          <a:p>
            <a:pPr indent="-127000" lvl="0" marL="2159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215" y="1027076"/>
            <a:ext cx="4312607" cy="1705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4660" y="1027076"/>
            <a:ext cx="3373148" cy="171156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0"/>
          <p:cNvSpPr txBox="1"/>
          <p:nvPr/>
        </p:nvSpPr>
        <p:spPr>
          <a:xfrm>
            <a:off x="1174173" y="3667991"/>
            <a:ext cx="6826827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turns out to be that Persian language is the most common language among the given languages with a share of 37.5%.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545524" y="162215"/>
            <a:ext cx="8130885" cy="814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D. Duplicate rows: </a:t>
            </a:r>
            <a:r>
              <a:rPr lang="en"/>
              <a:t>Rows that have the same value present in them.</a:t>
            </a:r>
            <a:br>
              <a:rPr lang="en"/>
            </a:br>
            <a:r>
              <a:rPr b="1" lang="en"/>
              <a:t>Your task:</a:t>
            </a:r>
            <a:r>
              <a:rPr lang="en"/>
              <a:t> Let’s say you see some duplicate rows in the data. How will you display duplicates from the table?</a:t>
            </a:r>
            <a:endParaRPr/>
          </a:p>
          <a:p>
            <a:pPr indent="-127000" lvl="0" marL="2159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60" name="Google Shape;26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596" y="1108094"/>
            <a:ext cx="4966855" cy="9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0803" y="2337953"/>
            <a:ext cx="4932683" cy="477007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1"/>
          <p:cNvSpPr txBox="1"/>
          <p:nvPr/>
        </p:nvSpPr>
        <p:spPr>
          <a:xfrm>
            <a:off x="623455" y="3418609"/>
            <a:ext cx="7107382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the results table, it can be seen that there were no duplicates in the data. Thus all the records in the dataset were unique. 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389660" y="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b="1" lang="en"/>
              <a:t>CASE STUDY 2 (INVESTIGATING METRIC SPIKE)</a:t>
            </a:r>
            <a:endParaRPr/>
          </a:p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389660" y="941533"/>
            <a:ext cx="7598569" cy="689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A. User Engagement: </a:t>
            </a:r>
            <a:r>
              <a:rPr lang="en"/>
              <a:t>To measure the activeness of a user. Measuring if the user finds quality in a product/service.</a:t>
            </a:r>
            <a:br>
              <a:rPr lang="en"/>
            </a:br>
            <a:r>
              <a:rPr b="1" lang="en"/>
              <a:t>Your task:</a:t>
            </a:r>
            <a:r>
              <a:rPr lang="en"/>
              <a:t> Calculate the weekly user engagement?</a:t>
            </a:r>
            <a:endParaRPr/>
          </a:p>
        </p:txBody>
      </p:sp>
      <p:pic>
        <p:nvPicPr>
          <p:cNvPr id="269" name="Google Shape;26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660" y="1631374"/>
            <a:ext cx="5605470" cy="116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4434" y="1454909"/>
            <a:ext cx="1442063" cy="3579222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2"/>
          <p:cNvSpPr txBox="1"/>
          <p:nvPr/>
        </p:nvSpPr>
        <p:spPr>
          <a:xfrm>
            <a:off x="389660" y="3667991"/>
            <a:ext cx="5268191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aseline="30000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week saw the highest user engage of 1467, whereas 35</a:t>
            </a:r>
            <a:r>
              <a:rPr baseline="30000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week saw the lowest user engagement of just 104. 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idx="1" type="body"/>
          </p:nvPr>
        </p:nvSpPr>
        <p:spPr>
          <a:xfrm>
            <a:off x="462397" y="203779"/>
            <a:ext cx="4878530" cy="502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B. User Growth: </a:t>
            </a:r>
            <a:r>
              <a:rPr lang="en"/>
              <a:t>Amount of users growing over time for a product.</a:t>
            </a:r>
            <a:br>
              <a:rPr lang="en"/>
            </a:br>
            <a:r>
              <a:rPr b="1" lang="en"/>
              <a:t>Your task:</a:t>
            </a:r>
            <a:r>
              <a:rPr lang="en"/>
              <a:t> Calculate the user growth for product?</a:t>
            </a:r>
            <a:endParaRPr/>
          </a:p>
        </p:txBody>
      </p:sp>
      <p:pic>
        <p:nvPicPr>
          <p:cNvPr id="277" name="Google Shape;27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397" y="832571"/>
            <a:ext cx="4822031" cy="1850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9073" y="832571"/>
            <a:ext cx="2722318" cy="349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3"/>
          <p:cNvSpPr txBox="1"/>
          <p:nvPr/>
        </p:nvSpPr>
        <p:spPr>
          <a:xfrm>
            <a:off x="462397" y="3241964"/>
            <a:ext cx="3491345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33</a:t>
            </a:r>
            <a:r>
              <a:rPr baseline="30000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week of 2014 saw the highest number of active users, whereas 35</a:t>
            </a:r>
            <a:r>
              <a:rPr baseline="30000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week of 2014 saw the least number of active users engaging with the product/service.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3"/>
          <p:cNvSpPr txBox="1"/>
          <p:nvPr/>
        </p:nvSpPr>
        <p:spPr>
          <a:xfrm>
            <a:off x="6089073" y="4405745"/>
            <a:ext cx="27223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89 rows were returned.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idx="1" type="body"/>
          </p:nvPr>
        </p:nvSpPr>
        <p:spPr>
          <a:xfrm>
            <a:off x="711778" y="176645"/>
            <a:ext cx="7598569" cy="727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C. Weekly Retention: </a:t>
            </a:r>
            <a:r>
              <a:rPr lang="en"/>
              <a:t>Users getting retained weekly after signing-up for a product.</a:t>
            </a:r>
            <a:br>
              <a:rPr lang="en"/>
            </a:br>
            <a:r>
              <a:rPr b="1" lang="en"/>
              <a:t>Your task:</a:t>
            </a:r>
            <a:r>
              <a:rPr lang="en"/>
              <a:t> Calculate the weekly retention of users-sign up cohort?</a:t>
            </a:r>
            <a:endParaRPr/>
          </a:p>
          <a:p>
            <a:pPr indent="-127000" lvl="0" marL="2159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86" name="Google Shape;28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9777" y="837766"/>
            <a:ext cx="6597578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646" y="1444336"/>
            <a:ext cx="2019734" cy="359691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4"/>
          <p:cNvSpPr txBox="1"/>
          <p:nvPr/>
        </p:nvSpPr>
        <p:spPr>
          <a:xfrm>
            <a:off x="2369777" y="2965793"/>
            <a:ext cx="1828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 rows were returned.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4946073" y="3462771"/>
            <a:ext cx="3434194" cy="394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 week number 17, 206 users were retained.</a:t>
            </a:r>
            <a:endParaRPr/>
          </a:p>
        </p:txBody>
      </p:sp>
      <p:pic>
        <p:nvPicPr>
          <p:cNvPr id="294" name="Google Shape;29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836" y="1200150"/>
            <a:ext cx="4271963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6073" y="1200150"/>
            <a:ext cx="3674482" cy="81012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5"/>
          <p:cNvSpPr txBox="1"/>
          <p:nvPr/>
        </p:nvSpPr>
        <p:spPr>
          <a:xfrm>
            <a:off x="357825" y="293525"/>
            <a:ext cx="43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C. Weekly Retention (continued)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idx="1" type="body"/>
          </p:nvPr>
        </p:nvSpPr>
        <p:spPr>
          <a:xfrm>
            <a:off x="524741" y="99869"/>
            <a:ext cx="7598569" cy="1074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D. Weekly Engagement: </a:t>
            </a:r>
            <a:r>
              <a:rPr lang="en"/>
              <a:t>To measure the activeness of a user. Measuring if the user finds quality in a product/service weekly.</a:t>
            </a:r>
            <a:br>
              <a:rPr lang="en"/>
            </a:br>
            <a:r>
              <a:rPr b="1" lang="en"/>
              <a:t>Your task:</a:t>
            </a:r>
            <a:r>
              <a:rPr lang="en"/>
              <a:t> Calculate the weekly engagement per device?</a:t>
            </a:r>
            <a:endParaRPr/>
          </a:p>
        </p:txBody>
      </p:sp>
      <p:pic>
        <p:nvPicPr>
          <p:cNvPr id="302" name="Google Shape;30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960" y="1260872"/>
            <a:ext cx="7662704" cy="931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5756" y="2362957"/>
            <a:ext cx="2143125" cy="2578894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6"/>
          <p:cNvSpPr txBox="1"/>
          <p:nvPr/>
        </p:nvSpPr>
        <p:spPr>
          <a:xfrm>
            <a:off x="302960" y="3231573"/>
            <a:ext cx="4998027" cy="6924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the results table, it can be clearly seen that “MacBook pro” device saw the greatest user engagement and thus is the most used device by the users.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idx="1" type="body"/>
          </p:nvPr>
        </p:nvSpPr>
        <p:spPr>
          <a:xfrm>
            <a:off x="524743" y="228601"/>
            <a:ext cx="4608368" cy="820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E. Email Engagement: </a:t>
            </a:r>
            <a:r>
              <a:rPr lang="en"/>
              <a:t>Users engaging with the email service.</a:t>
            </a:r>
            <a:br>
              <a:rPr lang="en"/>
            </a:br>
            <a:r>
              <a:rPr b="1" lang="en"/>
              <a:t>Your task:</a:t>
            </a:r>
            <a:r>
              <a:rPr lang="en"/>
              <a:t> Calculate the email engagement metrics?</a:t>
            </a:r>
            <a:endParaRPr/>
          </a:p>
          <a:p>
            <a:pPr indent="-127000" lvl="0" marL="2159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10" name="Google Shape;31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1199" y="2098965"/>
            <a:ext cx="4890325" cy="2930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952" y="976746"/>
            <a:ext cx="6685653" cy="100791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7"/>
          <p:cNvSpPr txBox="1"/>
          <p:nvPr/>
        </p:nvSpPr>
        <p:spPr>
          <a:xfrm>
            <a:off x="118744" y="3667991"/>
            <a:ext cx="4052455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month of August saw the highest email engagements by the users.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18" name="Google Shape;318;p48"/>
          <p:cNvSpPr txBox="1"/>
          <p:nvPr>
            <p:ph idx="1" type="body"/>
          </p:nvPr>
        </p:nvSpPr>
        <p:spPr>
          <a:xfrm>
            <a:off x="514351" y="1606550"/>
            <a:ext cx="7808767" cy="3277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28600" lvl="0" marL="2159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The number of job reviewed per hour per day is very less i.e. 0.0083.</a:t>
            </a:r>
            <a:endParaRPr sz="1600"/>
          </a:p>
          <a:p>
            <a:pPr indent="-228600" lvl="0" marL="2159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Persian language came out to be the most common language among the given languages.</a:t>
            </a:r>
            <a:endParaRPr sz="1600"/>
          </a:p>
          <a:p>
            <a:pPr indent="-228600" lvl="0" marL="2159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The user engage grew continuously till 30</a:t>
            </a:r>
            <a:r>
              <a:rPr baseline="30000" lang="en" sz="1600"/>
              <a:t>th</a:t>
            </a:r>
            <a:r>
              <a:rPr lang="en" sz="1600"/>
              <a:t> week, the it started to fall down significantly.</a:t>
            </a:r>
            <a:endParaRPr sz="1600"/>
          </a:p>
          <a:p>
            <a:pPr indent="-228600" lvl="0" marL="2159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The 35</a:t>
            </a:r>
            <a:r>
              <a:rPr baseline="30000" lang="en" sz="1600"/>
              <a:t>th</a:t>
            </a:r>
            <a:r>
              <a:rPr lang="en" sz="1600"/>
              <a:t> week saw the least engagement by the active users, whereas 33</a:t>
            </a:r>
            <a:r>
              <a:rPr baseline="30000" lang="en" sz="1600"/>
              <a:t>rd</a:t>
            </a:r>
            <a:r>
              <a:rPr lang="en" sz="1600"/>
              <a:t> week saw the most engagement.</a:t>
            </a:r>
            <a:endParaRPr sz="1600"/>
          </a:p>
          <a:p>
            <a:pPr indent="-228600" lvl="0" marL="2159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The MacBook pro is the most frequently used device by the users.</a:t>
            </a:r>
            <a:endParaRPr sz="1600"/>
          </a:p>
          <a:p>
            <a:pPr indent="-228600" lvl="0" marL="2159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The month of August saw the highest email engagements by the users.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FILE LINKS</a:t>
            </a:r>
            <a:endParaRPr/>
          </a:p>
        </p:txBody>
      </p:sp>
      <p:sp>
        <p:nvSpPr>
          <p:cNvPr id="324" name="Google Shape;324;p49"/>
          <p:cNvSpPr txBox="1"/>
          <p:nvPr/>
        </p:nvSpPr>
        <p:spPr>
          <a:xfrm>
            <a:off x="1518000" y="2079150"/>
            <a:ext cx="6108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file link: </a:t>
            </a:r>
            <a:r>
              <a:rPr lang="en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Click Here!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Script file / Working file Link: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Study 1 file link: </a:t>
            </a:r>
            <a:r>
              <a:rPr lang="en" sz="2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Click Here!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Study 2 file link: </a:t>
            </a:r>
            <a:r>
              <a:rPr lang="en" sz="2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Click Here!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514351" y="1606550"/>
            <a:ext cx="7598569" cy="273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Project Description</a:t>
            </a:r>
            <a:endParaRPr/>
          </a:p>
          <a:p>
            <a:pPr indent="-254000" lvl="0" marL="254000" rtl="0" algn="l">
              <a:spcBef>
                <a:spcPts val="11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endParaRPr/>
          </a:p>
          <a:p>
            <a:pPr indent="-254000" lvl="0" marL="254000" rtl="0" algn="l">
              <a:spcBef>
                <a:spcPts val="11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Tech-Stack Used</a:t>
            </a:r>
            <a:endParaRPr/>
          </a:p>
          <a:p>
            <a:pPr indent="-254000" lvl="0" marL="254000" rtl="0" algn="l">
              <a:spcBef>
                <a:spcPts val="11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Operation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Insights</a:t>
            </a:r>
            <a:endParaRPr/>
          </a:p>
          <a:p>
            <a:pPr indent="-254000" lvl="0" marL="254000" rtl="0" algn="l">
              <a:spcBef>
                <a:spcPts val="11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  <a:p>
            <a:pPr indent="-165100" lvl="0" marL="2540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>
            <p:ph type="title"/>
          </p:nvPr>
        </p:nvSpPr>
        <p:spPr>
          <a:xfrm>
            <a:off x="0" y="1714501"/>
            <a:ext cx="9144000" cy="1092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514351" y="1606550"/>
            <a:ext cx="7598569" cy="3204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15900" lvl="0" marL="215900" rtl="0" algn="just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In this Operation Analytics project, I, as a Data Analyst Lead at a company like Microsoft, will conduct a thorough analysis of the company's end-to-end operations. By collaborating closely with teams such as operations, support, and marketing, I will leverage their collected data to identify areas for improvement and provide valuable insights.</a:t>
            </a:r>
            <a:endParaRPr/>
          </a:p>
          <a:p>
            <a:pPr indent="-215900" lvl="0" marL="215900" rtl="0" algn="just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This analysis is crucial for predicting the company's overall growth or decline, leading to better automation, improved collaboration among cross-functional teams, and more efficient workflows.</a:t>
            </a:r>
            <a:endParaRPr/>
          </a:p>
          <a:p>
            <a:pPr indent="-215900" lvl="0" marL="215900" rtl="0" algn="just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 key component of operation analytics is investigating metric spikes. As a Data Analyst, I will diligently examine fluctuations in daily engagement, sales performance, and other important metrics, answering questions that arise on a daily basis.</a:t>
            </a:r>
            <a:endParaRPr/>
          </a:p>
          <a:p>
            <a:pPr indent="-215900" lvl="0" marL="215900" rtl="0" algn="just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In my role, I will work with diverse data sets and tables to extract insights and provide clear answers to inquiries from different departments. Utilizing my SQL skills and expertise, I will contribute to evidence-based decision-making and foster a deeper understanding of operational performance, ultimately contributing to the company's success.</a:t>
            </a:r>
            <a:endParaRPr/>
          </a:p>
          <a:p>
            <a:pPr indent="-127000" lvl="0" marL="2159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514351" y="1606550"/>
            <a:ext cx="7598569" cy="273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Case Study 1: Job Data Analysis: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/>
              <a:t>In this case, I will analyze the job data related trends on a job data table which consists of columns like job IDs, actor IDs, event, language, time spent, organization along with dates. I will be analyzing this data to find answers to questions related to Number of jobs reviewed, Throughput, Percentage share of each language and Duplicate rows.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Case Study 2: Investigating metric spike: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In this case, I will be dealing with three tables named as users, events and email_events to drive insights related to User Engagement, User Growth, Weekly Retention, Weekly Engagement and Email Engagement.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493569" y="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528529" y="970684"/>
            <a:ext cx="7598569" cy="243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The database consists of four tables with three relational schemas as follows:</a:t>
            </a:r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 rotWithShape="1">
          <a:blip r:embed="rId3">
            <a:alphaModFix/>
          </a:blip>
          <a:srcRect b="13879" l="13688" r="13085" t="12933"/>
          <a:stretch/>
        </p:blipFill>
        <p:spPr>
          <a:xfrm>
            <a:off x="1465117" y="1247488"/>
            <a:ext cx="5725391" cy="315825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5"/>
          <p:cNvSpPr txBox="1"/>
          <p:nvPr/>
        </p:nvSpPr>
        <p:spPr>
          <a:xfrm>
            <a:off x="493569" y="4439517"/>
            <a:ext cx="7543800" cy="3344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 queries is used to analyze and derive insights from the data.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TECH-STACK USED: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514351" y="1606550"/>
            <a:ext cx="7598569" cy="27368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5715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MySQL 8.0 is used to extract specific data and manipulate the data by using queries to find insights from the dataset.</a:t>
            </a:r>
            <a:endParaRPr/>
          </a:p>
          <a:p>
            <a:pPr indent="-57150" lvl="0" marL="635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MySQL Workbench 8.0 CE – To run queries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9999" y="2899955"/>
            <a:ext cx="2602672" cy="1175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2989" y="2899955"/>
            <a:ext cx="3611871" cy="1175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0" y="1828800"/>
            <a:ext cx="9144000" cy="1092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OPERATION INSIGHTS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79269" y="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b="1" lang="en"/>
              <a:t>CASE STUDY 1 (JOB DATA)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79269" y="1092200"/>
            <a:ext cx="7598569" cy="762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A. Number of jobs reviewed: </a:t>
            </a:r>
            <a:r>
              <a:rPr lang="en"/>
              <a:t>Amount of jobs reviewed over time.</a:t>
            </a:r>
            <a:br>
              <a:rPr lang="en"/>
            </a:br>
            <a:r>
              <a:rPr b="1" lang="en"/>
              <a:t>Your task:</a:t>
            </a:r>
            <a:r>
              <a:rPr lang="en"/>
              <a:t> Calculate the number of jobs reviewed per hour per day for November 2020?</a:t>
            </a:r>
            <a:endParaRPr/>
          </a:p>
        </p:txBody>
      </p:sp>
      <p:pic>
        <p:nvPicPr>
          <p:cNvPr id="236" name="Google Shape;23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268" y="1958687"/>
            <a:ext cx="3964132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1611" y="1958687"/>
            <a:ext cx="3605971" cy="110403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8"/>
          <p:cNvSpPr txBox="1"/>
          <p:nvPr/>
        </p:nvSpPr>
        <p:spPr>
          <a:xfrm>
            <a:off x="1589809" y="3771900"/>
            <a:ext cx="5995555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shows that a very small amount of jobs were reviewed per day per hour, which is just 0.0083.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181841" y="193388"/>
            <a:ext cx="7598569" cy="772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B. Throughput: </a:t>
            </a:r>
            <a:r>
              <a:rPr lang="en"/>
              <a:t>It is the no. of events happening per second.</a:t>
            </a:r>
            <a:br>
              <a:rPr lang="en"/>
            </a:br>
            <a:r>
              <a:rPr b="1" lang="en"/>
              <a:t>Your task:</a:t>
            </a:r>
            <a:r>
              <a:rPr lang="en"/>
              <a:t> Let’s say the above metric is called throughput. Calculate 7 day rolling average of throughput? For throughput, do you prefer daily metric or 7-day rolling and why?</a:t>
            </a:r>
            <a:endParaRPr/>
          </a:p>
          <a:p>
            <a:pPr indent="-127000" lvl="0" marL="2159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44" name="Google Shape;24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80" y="1107931"/>
            <a:ext cx="5157788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7031" y="1107931"/>
            <a:ext cx="3723842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9"/>
          <p:cNvSpPr txBox="1"/>
          <p:nvPr/>
        </p:nvSpPr>
        <p:spPr>
          <a:xfrm>
            <a:off x="509154" y="3719945"/>
            <a:ext cx="7803572" cy="7065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7-day rolling average of the events provides an indication the average increased over the week from 1 to 1.33. This shows that there is growth over the week and thus provides a much clearer picture of the overall trend compared to daily metric.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