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337" r:id="rId3"/>
    <p:sldId id="257" r:id="rId4"/>
    <p:sldId id="267" r:id="rId5"/>
    <p:sldId id="270" r:id="rId6"/>
    <p:sldId id="271" r:id="rId7"/>
    <p:sldId id="328" r:id="rId8"/>
    <p:sldId id="272" r:id="rId9"/>
    <p:sldId id="259" r:id="rId10"/>
    <p:sldId id="276" r:id="rId11"/>
    <p:sldId id="312" r:id="rId12"/>
    <p:sldId id="278" r:id="rId13"/>
    <p:sldId id="279" r:id="rId14"/>
    <p:sldId id="281" r:id="rId15"/>
    <p:sldId id="282" r:id="rId16"/>
    <p:sldId id="311" r:id="rId17"/>
    <p:sldId id="284" r:id="rId18"/>
    <p:sldId id="286" r:id="rId19"/>
    <p:sldId id="285" r:id="rId20"/>
    <p:sldId id="287" r:id="rId21"/>
    <p:sldId id="288" r:id="rId22"/>
    <p:sldId id="289" r:id="rId23"/>
    <p:sldId id="330" r:id="rId24"/>
    <p:sldId id="331" r:id="rId25"/>
    <p:sldId id="332" r:id="rId26"/>
    <p:sldId id="333" r:id="rId27"/>
    <p:sldId id="313" r:id="rId28"/>
    <p:sldId id="290" r:id="rId29"/>
    <p:sldId id="339" r:id="rId30"/>
    <p:sldId id="340" r:id="rId31"/>
    <p:sldId id="341" r:id="rId32"/>
    <p:sldId id="269" r:id="rId33"/>
    <p:sldId id="34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7CDA9A-B3DF-574D-806B-02AFD78A13BB}">
          <p14:sldIdLst>
            <p14:sldId id="337"/>
            <p14:sldId id="257"/>
            <p14:sldId id="267"/>
            <p14:sldId id="270"/>
            <p14:sldId id="271"/>
            <p14:sldId id="328"/>
            <p14:sldId id="272"/>
            <p14:sldId id="259"/>
            <p14:sldId id="276"/>
            <p14:sldId id="312"/>
            <p14:sldId id="278"/>
            <p14:sldId id="279"/>
            <p14:sldId id="281"/>
            <p14:sldId id="282"/>
            <p14:sldId id="311"/>
            <p14:sldId id="284"/>
            <p14:sldId id="286"/>
            <p14:sldId id="285"/>
            <p14:sldId id="287"/>
            <p14:sldId id="288"/>
            <p14:sldId id="289"/>
            <p14:sldId id="330"/>
            <p14:sldId id="331"/>
            <p14:sldId id="332"/>
            <p14:sldId id="333"/>
            <p14:sldId id="313"/>
            <p14:sldId id="290"/>
            <p14:sldId id="339"/>
            <p14:sldId id="340"/>
            <p14:sldId id="341"/>
          </p14:sldIdLst>
        </p14:section>
        <p14:section name="Untitled Section" id="{4F3E8A86-7600-0243-B820-1FAE8595FA4B}">
          <p14:sldIdLst>
            <p14:sldId id="269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87846" autoAdjust="0"/>
  </p:normalViewPr>
  <p:slideViewPr>
    <p:cSldViewPr snapToGrid="0" snapToObjects="1">
      <p:cViewPr varScale="1">
        <p:scale>
          <a:sx n="75" d="100"/>
          <a:sy n="75" d="100"/>
        </p:scale>
        <p:origin x="168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3680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7B951-37BA-5A44-B9C0-F7341471BED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FD9A8-CF8D-2A4C-99B9-54BD37A3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49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255D0-AF87-FC40-8E1F-62751C36B7ED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EF8E3-AE7C-2543-A0B0-1CC8CC09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48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360570-2B09-DB43-BBE0-DA076DA911F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942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9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6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92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71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good practice to have  a block of comments in the beginning of your program, e.g. including a brief description, your name etc. They are often called the program header.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3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also declare two variables together in a statement, e.g. float radius, area;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1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char, </a:t>
            </a:r>
            <a:r>
              <a:rPr lang="en-US" dirty="0" err="1"/>
              <a:t>int</a:t>
            </a:r>
            <a:r>
              <a:rPr lang="en-US" dirty="0"/>
              <a:t> and float are commonly </a:t>
            </a:r>
            <a:r>
              <a:rPr lang="en-US"/>
              <a:t>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4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15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5/2 =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01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44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50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83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9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24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/>
              <a:t>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56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28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58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Create a subfolder, lecture1, in the POP folder and download all the program and input files into lecture1.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6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Computer science is the study of how to use computing devices as tools to do different tasks. In order for a computer to do a task, it needs to be given a set of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13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Symbols are used in a program in an assembly language to represent the corresponding machine code, which can be replaced by the machine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5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5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18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0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45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EF8E3-AE7C-2543-A0B0-1CC8CC09B7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8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77BC-FB1B-114F-B361-14674064CE8F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7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5321-E31A-F348-BA52-59EAD33285A0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4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9D41-21A8-4145-BAFD-F9666A96A8DF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45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77BC-FB1B-114F-B361-14674064CE8F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9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222E-B33D-5940-9A89-920AB4590494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74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96BC-544F-2049-9E3B-767A550C844F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93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45F-56A2-4641-AC66-4529374FC55E}" type="datetime1">
              <a:rPr lang="en-GB" smtClean="0"/>
              <a:t>07/10/2023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85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A782-A35A-0C4D-BD83-25F164410AA4}" type="datetime1">
              <a:rPr lang="en-GB" smtClean="0"/>
              <a:t>07/10/2023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62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C076-615C-0E48-8B54-1BC9A5E4EE87}" type="datetime1">
              <a:rPr lang="en-GB" smtClean="0"/>
              <a:t>07/10/2023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85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45F-A54C-5A4C-A49E-FD97E77E037C}" type="datetime1">
              <a:rPr lang="en-GB" smtClean="0"/>
              <a:t>07/10/2023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20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2339-748B-1C4E-9123-F6D786D9B798}" type="datetime1">
              <a:rPr lang="en-GB" smtClean="0"/>
              <a:t>07/10/2023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2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222E-B33D-5940-9A89-920AB4590494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41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2AE1-9E8C-6146-B7CD-BA3816641A30}" type="datetime1">
              <a:rPr lang="en-GB" smtClean="0"/>
              <a:t>07/10/2023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02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5321-E31A-F348-BA52-59EAD33285A0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27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9D41-21A8-4145-BAFD-F9666A96A8DF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14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presentation title slide">
    <p:bg>
      <p:bgPr>
        <a:solidFill>
          <a:srgbClr val="958C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775346" y="2157157"/>
            <a:ext cx="0" cy="36576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2181658" y="2054419"/>
            <a:ext cx="6062750" cy="37748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600"/>
              </a:lnSpc>
              <a:spcBef>
                <a:spcPts val="0"/>
              </a:spcBef>
              <a:buFontTx/>
              <a:buNone/>
              <a:defRPr sz="33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496863" y="2140824"/>
            <a:ext cx="1219139" cy="3587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975"/>
              </a:lnSpc>
              <a:spcBef>
                <a:spcPts val="0"/>
              </a:spcBef>
              <a:buFontTx/>
              <a:buNone/>
              <a:defRPr sz="825" b="0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496863" y="2500819"/>
            <a:ext cx="1219139" cy="53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975"/>
              </a:lnSpc>
              <a:spcBef>
                <a:spcPts val="0"/>
              </a:spcBef>
              <a:buFontTx/>
              <a:buNone/>
              <a:defRPr sz="825" b="1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496863" y="3044421"/>
            <a:ext cx="1219139" cy="695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975"/>
              </a:lnSpc>
              <a:spcBef>
                <a:spcPts val="0"/>
              </a:spcBef>
              <a:buFontTx/>
              <a:buNone/>
              <a:defRPr sz="825" b="1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90" y="1"/>
            <a:ext cx="2166937" cy="144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96863" y="5628514"/>
            <a:ext cx="1219139" cy="3063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975"/>
              </a:lnSpc>
              <a:spcBef>
                <a:spcPts val="0"/>
              </a:spcBef>
              <a:buFontTx/>
              <a:buNone/>
              <a:defRPr sz="825" b="0" i="0">
                <a:solidFill>
                  <a:schemeClr val="bg1"/>
                </a:solidFill>
                <a:latin typeface="Tahoma"/>
                <a:ea typeface="Tahoma"/>
                <a:cs typeface="Tahoma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467152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96BC-544F-2049-9E3B-767A550C844F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0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45F-56A2-4641-AC66-4529374FC55E}" type="datetime1">
              <a:rPr lang="en-GB" smtClean="0"/>
              <a:t>07/10/2023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7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A782-A35A-0C4D-BD83-25F164410AA4}" type="datetime1">
              <a:rPr lang="en-GB" smtClean="0"/>
              <a:t>07/10/2023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7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C076-615C-0E48-8B54-1BC9A5E4EE87}" type="datetime1">
              <a:rPr lang="en-GB" smtClean="0"/>
              <a:t>07/10/2023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45F-A54C-5A4C-A49E-FD97E77E037C}" type="datetime1">
              <a:rPr lang="en-GB" smtClean="0"/>
              <a:t>07/10/2023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4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2339-748B-1C4E-9123-F6D786D9B798}" type="datetime1">
              <a:rPr lang="en-GB" smtClean="0"/>
              <a:t>07/10/2023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4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2AE1-9E8C-6146-B7CD-BA3816641A30}" type="datetime1">
              <a:rPr lang="en-GB" smtClean="0"/>
              <a:t>07/10/2023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7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F2803-B7AC-F34B-800B-49B4ED78685D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F2803-B7AC-F34B-800B-49B4ED78685D}" type="datetime1">
              <a:rPr lang="en-GB" smtClean="0"/>
              <a:t>07/10/2023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ADD9-AF92-934B-9565-8A03080F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5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1"/>
          <p:cNvSpPr>
            <a:spLocks noGrp="1"/>
          </p:cNvSpPr>
          <p:nvPr>
            <p:ph type="body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dirty="0">
                <a:ea typeface="ＭＳ Ｐゴシック" charset="-128"/>
              </a:rPr>
              <a:t>Principles of Programming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800" dirty="0">
                <a:ea typeface="ＭＳ Ｐゴシック" charset="-128"/>
              </a:rPr>
              <a:t>Lecture – Week 1: Introduction</a:t>
            </a:r>
          </a:p>
        </p:txBody>
      </p:sp>
      <p:sp>
        <p:nvSpPr>
          <p:cNvPr id="13314" name="Text Placeholder 2"/>
          <p:cNvSpPr>
            <a:spLocks noGrp="1"/>
          </p:cNvSpPr>
          <p:nvPr>
            <p:ph type="body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 dirty="0">
                <a:ea typeface="ＭＳ Ｐゴシック" charset="-128"/>
              </a:rPr>
              <a:t>Lecture by</a:t>
            </a:r>
          </a:p>
        </p:txBody>
      </p:sp>
      <p:sp>
        <p:nvSpPr>
          <p:cNvPr id="13315" name="Text Placeholder 3"/>
          <p:cNvSpPr>
            <a:spLocks noGrp="1"/>
          </p:cNvSpPr>
          <p:nvPr>
            <p:ph type="body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ea typeface="ＭＳ Ｐゴシック" charset="-128"/>
              </a:rPr>
              <a:t>Dr Sarfraz Brohi</a:t>
            </a:r>
          </a:p>
        </p:txBody>
      </p:sp>
      <p:sp>
        <p:nvSpPr>
          <p:cNvPr id="13316" name="Text Placeholder 4"/>
          <p:cNvSpPr>
            <a:spLocks noGrp="1"/>
          </p:cNvSpPr>
          <p:nvPr>
            <p:ph type="body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ea typeface="ＭＳ Ｐゴシック" charset="-128"/>
              </a:rPr>
              <a:t>CSCT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496863" y="3504538"/>
            <a:ext cx="914354" cy="172331"/>
          </a:xfrm>
        </p:spPr>
        <p:txBody>
          <a:bodyPr/>
          <a:lstStyle/>
          <a:p>
            <a:r>
              <a:rPr lang="en-US" dirty="0"/>
              <a:t>October, 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38536-C63B-A04A-B9BC-B01376D8A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772" y="4612479"/>
            <a:ext cx="2052228" cy="1388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Functions in a C Program</a:t>
            </a:r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1" y="3259632"/>
            <a:ext cx="8229600" cy="3096718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program may call other predefined/built-in functions (e.g.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>
                <a:cs typeface="Courier New" panose="02070309020205020404" pitchFamily="49" charset="0"/>
              </a:rPr>
              <a:t>, i</a:t>
            </a:r>
            <a:r>
              <a:rPr lang="en-US" sz="2800" dirty="0"/>
              <a:t>n the program (or indeed other functions that are themselves defined in the program).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For now simply think that a program contains a collection of smaller programs (with one program to start with).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We’ll start programming with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800" dirty="0"/>
              <a:t> function only, which will already allow us to do a lot of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B9344-AC7B-7945-A4A6-D273D2AD407F}"/>
              </a:ext>
            </a:extLst>
          </p:cNvPr>
          <p:cNvSpPr/>
          <p:nvPr/>
        </p:nvSpPr>
        <p:spPr>
          <a:xfrm>
            <a:off x="457199" y="1228308"/>
            <a:ext cx="7787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//This program prints Welcome to C!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"Welcome to C!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83EBCA7-5417-0F4C-966B-AD15224F5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055" y="2597060"/>
            <a:ext cx="1053225" cy="3714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7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11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Statements</a:t>
            </a: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29641" y="2623585"/>
            <a:ext cx="3870960" cy="3714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2454" y="3259633"/>
            <a:ext cx="8305800" cy="309671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statement is an instruction that describes an action or a sequence of actions to be executed.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Every statement ends with a semicolon 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800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We’ll learn how to write different types of statements and how to structure them logically together in a program.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8D346-149F-DC4B-93AD-4D1C06F910C5}"/>
              </a:ext>
            </a:extLst>
          </p:cNvPr>
          <p:cNvSpPr/>
          <p:nvPr/>
        </p:nvSpPr>
        <p:spPr>
          <a:xfrm>
            <a:off x="457199" y="1228308"/>
            <a:ext cx="7787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//This program prints Welcome to C!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"Welcome to C!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9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12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Function Blocks</a:t>
            </a: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4284506"/>
            <a:ext cx="8305800" cy="20718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function has a function block enclosed in a pair of brackets, which can contain one or more statement.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code can be added when needed.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75152" y="3307080"/>
            <a:ext cx="5342768" cy="74676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A8EA34-542A-CD47-ACD4-D7B6C8E5C1CB}"/>
              </a:ext>
            </a:extLst>
          </p:cNvPr>
          <p:cNvSpPr/>
          <p:nvPr/>
        </p:nvSpPr>
        <p:spPr>
          <a:xfrm>
            <a:off x="457200" y="1422184"/>
            <a:ext cx="822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//This program prints Welcome to C!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code 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"Welcome to C!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"Learning C is exciting!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13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Reserved Words or Keywords</a:t>
            </a: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4598532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reserved word</a:t>
            </a:r>
            <a:r>
              <a:rPr lang="en-US" sz="2800" dirty="0">
                <a:solidFill>
                  <a:srgbClr val="800000"/>
                </a:solidFill>
              </a:rPr>
              <a:t> </a:t>
            </a:r>
            <a:r>
              <a:rPr lang="en-US" sz="2800" dirty="0"/>
              <a:t>or keyword, e.g. those highlighted, has a specific meaning to the compiler and cannot be used for other purposes in the program.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DBC3E-E6FC-4643-BCCE-F31F78285D5B}"/>
              </a:ext>
            </a:extLst>
          </p:cNvPr>
          <p:cNvSpPr/>
          <p:nvPr/>
        </p:nvSpPr>
        <p:spPr>
          <a:xfrm>
            <a:off x="457200" y="1417638"/>
            <a:ext cx="822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//This program prints Welcome to C!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code 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"Welcome to C!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"Learning C is exciting!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23BBCF2-5E38-8E47-828A-A42CECE36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1948051"/>
            <a:ext cx="1264921" cy="3714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9CFD6B3-D5DF-054A-AA38-E94F9AE5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2477324"/>
            <a:ext cx="1188722" cy="3714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31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14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Comments</a:t>
            </a: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4111349"/>
            <a:ext cx="8229600" cy="224500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line comment starts with double forward slashes 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800" dirty="0"/>
              <a:t>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Comments are for program readability and ignored by the compiler.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a pair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2800" dirty="0"/>
              <a:t> 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US" sz="2800" dirty="0"/>
              <a:t> for multiple lines of comments.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F31D1A-1F0A-FC4A-A522-5C4CD65D5ADC}"/>
              </a:ext>
            </a:extLst>
          </p:cNvPr>
          <p:cNvSpPr/>
          <p:nvPr/>
        </p:nvSpPr>
        <p:spPr>
          <a:xfrm>
            <a:off x="457200" y="1305343"/>
            <a:ext cx="8229600" cy="280600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This program prints Welcome to C!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auther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your name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/* code 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//Display messages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"Welcome to C!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"Learning C is exciting!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//main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74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D726D4-6ED6-0442-AD66-08FB7C93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15</a:t>
            </a:fld>
            <a:endParaRPr lang="en-US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9FD1C70-CF42-3D41-92A1-7F10E517E88F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3ED9FB39-B90D-134C-B3B2-ABE2EFE68B8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DAE7C36-8BB2-D34A-B831-E1289EA1C1CC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BC49564-27E9-794F-BB1E-BF3ACDF8F375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B7B9FAA-9E74-134B-9344-B40C5DC27B28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97EA96F2-0390-5041-BF66-BC46E56193B2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0FE04B41-0340-C047-BD07-6CED286BFC86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ABC583-9D5E-1040-9BB1-E39E3276F80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Program Outline/Pseudocode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4F3637F0-69BC-9749-92E5-51C26DFFEBB5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25F5563-C166-0046-902A-BD0057547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95696"/>
            <a:ext cx="6096000" cy="466339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normAutofit/>
          </a:bodyPr>
          <a:lstStyle/>
          <a:p>
            <a:r>
              <a:rPr lang="en-GB" sz="1600">
                <a:solidFill>
                  <a:srgbClr val="008000"/>
                </a:solidFill>
                <a:latin typeface="Menlo" panose="020B0609030804020204" pitchFamily="49" charset="0"/>
              </a:rPr>
              <a:t>/* Compute and print the area of a circle</a:t>
            </a:r>
            <a:endParaRPr lang="en-GB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>
                <a:solidFill>
                  <a:srgbClr val="008000"/>
                </a:solidFill>
                <a:latin typeface="Menlo" panose="020B0609030804020204" pitchFamily="49" charset="0"/>
              </a:rPr>
              <a:t>@author your name</a:t>
            </a:r>
            <a:endParaRPr lang="en-GB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>
                <a:solidFill>
                  <a:srgbClr val="008000"/>
                </a:solidFill>
                <a:latin typeface="Menlo" panose="020B0609030804020204" pitchFamily="49" charset="0"/>
              </a:rPr>
              <a:t>*/</a:t>
            </a:r>
            <a:endParaRPr lang="en-GB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sz="160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sz="160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sz="16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60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sz="160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sz="1600">
                <a:solidFill>
                  <a:srgbClr val="008000"/>
                </a:solidFill>
                <a:latin typeface="Menlo" panose="020B0609030804020204" pitchFamily="49" charset="0"/>
              </a:rPr>
              <a:t>	//declare variables for radius and area</a:t>
            </a:r>
            <a:endParaRPr lang="en-GB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sz="160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sz="160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sz="1600">
                <a:solidFill>
                  <a:srgbClr val="008000"/>
                </a:solidFill>
                <a:latin typeface="Menlo" panose="020B0609030804020204" pitchFamily="49" charset="0"/>
              </a:rPr>
              <a:t>//assign a value to radius</a:t>
            </a:r>
          </a:p>
          <a:p>
            <a:endParaRPr lang="en-GB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>
                <a:solidFill>
                  <a:srgbClr val="008000"/>
                </a:solidFill>
                <a:latin typeface="Menlo" panose="020B0609030804020204" pitchFamily="49" charset="0"/>
              </a:rPr>
              <a:t>	//Compute the area given a radius and </a:t>
            </a:r>
            <a:endParaRPr lang="en-GB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>
                <a:solidFill>
                  <a:srgbClr val="008000"/>
                </a:solidFill>
                <a:latin typeface="Menlo" panose="020B0609030804020204" pitchFamily="49" charset="0"/>
              </a:rPr>
              <a:t>	//assign the result to area</a:t>
            </a:r>
          </a:p>
          <a:p>
            <a:endParaRPr lang="en-GB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>
                <a:solidFill>
                  <a:srgbClr val="008000"/>
                </a:solidFill>
                <a:latin typeface="Menlo" panose="020B0609030804020204" pitchFamily="49" charset="0"/>
              </a:rPr>
              <a:t>	//Display result (i.e. the value of circle)</a:t>
            </a:r>
            <a:endParaRPr lang="en-GB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charset="0"/>
              <a:buNone/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6CDF1E-3C99-474D-8A3B-0D3E2AF7E413}"/>
              </a:ext>
            </a:extLst>
          </p:cNvPr>
          <p:cNvSpPr txBox="1"/>
          <p:nvPr/>
        </p:nvSpPr>
        <p:spPr>
          <a:xfrm>
            <a:off x="6537960" y="1417638"/>
            <a:ext cx="2133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start a program with a </a:t>
            </a:r>
            <a:r>
              <a:rPr lang="en-US" b="1" dirty="0"/>
              <a:t>program 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Important to have a program outline as part of program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outline can be refined step by step by adding more details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comments for program outline</a:t>
            </a:r>
          </a:p>
        </p:txBody>
      </p:sp>
    </p:spTree>
    <p:extLst>
      <p:ext uri="{BB962C8B-B14F-4D97-AF65-F5344CB8AC3E}">
        <p14:creationId xmlns:p14="http://schemas.microsoft.com/office/powerpoint/2010/main" val="3748370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16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Variables and Data Types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263640" y="1559100"/>
            <a:ext cx="2402316" cy="979596"/>
          </a:xfrm>
          <a:prstGeom prst="wedgeRoundRectCallout">
            <a:avLst>
              <a:gd name="adj1" fmla="val -200791"/>
              <a:gd name="adj2" fmla="val 173916"/>
              <a:gd name="adj3" fmla="val 16667"/>
            </a:avLst>
          </a:prstGeom>
          <a:solidFill>
            <a:srgbClr val="C6D9F1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 dirty="0"/>
              <a:t>radius and area are </a:t>
            </a:r>
            <a:r>
              <a:rPr lang="en-US" i="1" dirty="0"/>
              <a:t>variables</a:t>
            </a:r>
            <a:r>
              <a:rPr lang="en-US" dirty="0"/>
              <a:t> of double type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93213" y="3396560"/>
            <a:ext cx="1026187" cy="52012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49010" y="2703214"/>
            <a:ext cx="2516946" cy="348861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variable represents a value stored in the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variable needs to be declared with a variable type (e.g. float).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variable starts with a lowercase letter by convention.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810279-A223-4249-9679-41EC454754B4}"/>
              </a:ext>
            </a:extLst>
          </p:cNvPr>
          <p:cNvSpPr/>
          <p:nvPr/>
        </p:nvSpPr>
        <p:spPr>
          <a:xfrm>
            <a:off x="457200" y="1417638"/>
            <a:ext cx="8229600" cy="493871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/* Compute and print the area of a circle 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@</a:t>
            </a:r>
            <a:r>
              <a:rPr lang="en-GB" err="1">
                <a:solidFill>
                  <a:srgbClr val="008000"/>
                </a:solidFill>
                <a:latin typeface="Menlo" panose="020B0609030804020204" pitchFamily="49" charset="0"/>
              </a:rPr>
              <a:t>auther</a:t>
            </a:r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 your name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*/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	//declare variables for radius and area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>
                <a:solidFill>
                  <a:srgbClr val="0000FF"/>
                </a:solidFill>
                <a:latin typeface="Menlo" panose="020B0609030804020204" pitchFamily="49" charset="0"/>
              </a:rPr>
              <a:t>	float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radius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>
                <a:solidFill>
                  <a:srgbClr val="0000FF"/>
                </a:solidFill>
                <a:latin typeface="Menlo" panose="020B0609030804020204" pitchFamily="49" charset="0"/>
              </a:rPr>
              <a:t>	float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area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//assign a value to radius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//Compute the area given a radius and 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	//assign the result to area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//Display result (i.e. the value of </a:t>
            </a:r>
          </a:p>
          <a:p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	//circle)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81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Most Common Data Types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E8CE1E-B209-4747-B846-76BA12380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305425"/>
              </p:ext>
            </p:extLst>
          </p:nvPr>
        </p:nvGraphicFramePr>
        <p:xfrm>
          <a:off x="609600" y="1570038"/>
          <a:ext cx="8077200" cy="3714496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368757718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654130479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600211984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965107181"/>
                    </a:ext>
                  </a:extLst>
                </a:gridCol>
              </a:tblGrid>
              <a:tr h="622808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Storage size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Value range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Format specifier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776626"/>
                  </a:ext>
                </a:extLst>
              </a:tr>
              <a:tr h="6228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byte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-128 to 127 or 0 to 255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838178"/>
                  </a:ext>
                </a:extLst>
              </a:tr>
              <a:tr h="622808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or 4 bytes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-32,768 to 32,767 or </a:t>
                      </a:r>
                    </a:p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to 2,147,483,647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%</a:t>
                      </a:r>
                      <a:r>
                        <a:rPr lang="en-GB" dirty="0" err="1"/>
                        <a:t>i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 </a:t>
                      </a:r>
                      <a:r>
                        <a:rPr lang="en-GB" dirty="0"/>
                        <a:t>%d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1065"/>
                  </a:ext>
                </a:extLst>
              </a:tr>
              <a:tr h="622808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byte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1.2E-38 to 3.4E+38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%f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582480"/>
                  </a:ext>
                </a:extLst>
              </a:tr>
              <a:tr h="622808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byte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2.3E-308 to 1.7E+308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lf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177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97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18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Assignments and Expressions</a:t>
            </a:r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461688" y="2379013"/>
            <a:ext cx="2225112" cy="1077651"/>
          </a:xfrm>
          <a:prstGeom prst="wedgeRoundRectCallout">
            <a:avLst>
              <a:gd name="adj1" fmla="val -237390"/>
              <a:gd name="adj2" fmla="val 110453"/>
              <a:gd name="adj3" fmla="val 16667"/>
            </a:avLst>
          </a:prstGeom>
          <a:solidFill>
            <a:srgbClr val="C6D9F1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/>
              <a:t>An assignment statement assigns a value to a variable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48636" y="3886994"/>
            <a:ext cx="1539232" cy="30819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70176" y="5156021"/>
            <a:ext cx="2337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syntax for assignment statements is: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= expression;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6349332" y="3579342"/>
            <a:ext cx="2358312" cy="1576679"/>
          </a:xfrm>
          <a:prstGeom prst="wedgeRoundRectCallout">
            <a:avLst>
              <a:gd name="adj1" fmla="val -99118"/>
              <a:gd name="adj2" fmla="val 31545"/>
              <a:gd name="adj3" fmla="val 16667"/>
            </a:avLst>
          </a:prstGeom>
          <a:solidFill>
            <a:srgbClr val="C6D9F1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/>
              <a:t>An assignment statement assigns the value of an expression to a variable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948636" y="4670782"/>
            <a:ext cx="4232964" cy="31269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27A9E1-15E6-C64B-BA54-3EAB80299D7E}"/>
              </a:ext>
            </a:extLst>
          </p:cNvPr>
          <p:cNvSpPr/>
          <p:nvPr/>
        </p:nvSpPr>
        <p:spPr>
          <a:xfrm>
            <a:off x="457200" y="1417638"/>
            <a:ext cx="8229600" cy="493871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/* Compute and print the area of a circle 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@</a:t>
            </a:r>
            <a:r>
              <a:rPr lang="en-GB" err="1">
                <a:solidFill>
                  <a:srgbClr val="008000"/>
                </a:solidFill>
                <a:latin typeface="Menlo" panose="020B0609030804020204" pitchFamily="49" charset="0"/>
              </a:rPr>
              <a:t>auther</a:t>
            </a:r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 your name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*/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	//declare variables for radius and area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>
                <a:solidFill>
                  <a:srgbClr val="0000FF"/>
                </a:solidFill>
                <a:latin typeface="Menlo" panose="020B0609030804020204" pitchFamily="49" charset="0"/>
              </a:rPr>
              <a:t>	float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radius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>
                <a:solidFill>
                  <a:srgbClr val="0000FF"/>
                </a:solidFill>
                <a:latin typeface="Menlo" panose="020B0609030804020204" pitchFamily="49" charset="0"/>
              </a:rPr>
              <a:t>	float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area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//assign a value to radius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radius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//Compute the area given a radius and 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	//assign the result to area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area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radius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>
                <a:solidFill>
                  <a:srgbClr val="001080"/>
                </a:solidFill>
                <a:latin typeface="Menlo" panose="020B0609030804020204" pitchFamily="49" charset="0"/>
              </a:rPr>
              <a:t>radius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>
                <a:solidFill>
                  <a:srgbClr val="098658"/>
                </a:solidFill>
                <a:latin typeface="Menlo" panose="020B0609030804020204" pitchFamily="49" charset="0"/>
              </a:rPr>
              <a:t>3.1419</a:t>
            </a: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//Display result (i.e. the value of </a:t>
            </a:r>
          </a:p>
          <a:p>
            <a:r>
              <a:rPr lang="en-GB">
                <a:solidFill>
                  <a:srgbClr val="008000"/>
                </a:solidFill>
                <a:latin typeface="Menlo" panose="020B0609030804020204" pitchFamily="49" charset="0"/>
              </a:rPr>
              <a:t>	//circle)</a:t>
            </a:r>
            <a:endParaRPr lang="en-GB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414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19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Operators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175572"/>
              </p:ext>
            </p:extLst>
          </p:nvPr>
        </p:nvGraphicFramePr>
        <p:xfrm>
          <a:off x="349250" y="1651724"/>
          <a:ext cx="8443913" cy="37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3414166" imgH="1510814" progId="Word.Picture.8">
                  <p:embed/>
                </p:oleObj>
              </mc:Choice>
              <mc:Fallback>
                <p:oleObj name="Picture" r:id="rId3" imgW="3414166" imgH="1510814" progId="Word.Picture.8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1651724"/>
                        <a:ext cx="8443913" cy="374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04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of Lecture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77500" lnSpcReduction="20000"/>
          </a:bodyPr>
          <a:lstStyle/>
          <a:p>
            <a:r>
              <a:rPr lang="en-US" dirty="0"/>
              <a:t>Recap of module introduction</a:t>
            </a:r>
          </a:p>
          <a:p>
            <a:r>
              <a:rPr lang="en-US" dirty="0"/>
              <a:t>Brief introduction to programming languages</a:t>
            </a:r>
          </a:p>
          <a:p>
            <a:r>
              <a:rPr lang="en-US" dirty="0"/>
              <a:t>How to write a simple program</a:t>
            </a:r>
          </a:p>
          <a:p>
            <a:r>
              <a:rPr lang="en-US" dirty="0"/>
              <a:t>Variables and data types</a:t>
            </a:r>
          </a:p>
          <a:p>
            <a:r>
              <a:rPr lang="en-US" dirty="0"/>
              <a:t>Constants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Expressions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Input from keyboard and output to console</a:t>
            </a:r>
          </a:p>
          <a:p>
            <a:r>
              <a:rPr lang="en-US" dirty="0"/>
              <a:t>Expenses calculator</a:t>
            </a:r>
          </a:p>
          <a:p>
            <a:r>
              <a:rPr lang="en-US" dirty="0"/>
              <a:t>To do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49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20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Constants</a:t>
            </a:r>
          </a:p>
        </p:txBody>
      </p:sp>
      <p:sp>
        <p:nvSpPr>
          <p:cNvPr id="12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6349332" y="2501691"/>
            <a:ext cx="2316624" cy="1077651"/>
          </a:xfrm>
          <a:prstGeom prst="wedgeRoundRectCallout">
            <a:avLst>
              <a:gd name="adj1" fmla="val -155273"/>
              <a:gd name="adj2" fmla="val 38065"/>
              <a:gd name="adj3" fmla="val 16667"/>
            </a:avLst>
          </a:prstGeom>
          <a:solidFill>
            <a:srgbClr val="C6D9F1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 dirty="0"/>
              <a:t>A constant is declared to represent a fixed value.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6349332" y="3752537"/>
            <a:ext cx="2358312" cy="839656"/>
          </a:xfrm>
          <a:prstGeom prst="wedgeRoundRectCallout">
            <a:avLst>
              <a:gd name="adj1" fmla="val -153288"/>
              <a:gd name="adj2" fmla="val 78890"/>
              <a:gd name="adj3" fmla="val 16667"/>
            </a:avLst>
          </a:prstGeom>
          <a:solidFill>
            <a:srgbClr val="C6D9F1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/>
              <a:t>A constant is used in an expression. 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804476" y="4592193"/>
            <a:ext cx="346328" cy="30819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137661" y="3271145"/>
            <a:ext cx="2839979" cy="30819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28488" y="943431"/>
            <a:ext cx="2337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syntax for named constants is: </a:t>
            </a:r>
          </a:p>
          <a:p>
            <a:r>
              <a:rPr lang="en-US" err="1">
                <a:latin typeface="Courier New"/>
                <a:cs typeface="Courier New"/>
              </a:rPr>
              <a:t>const</a:t>
            </a:r>
            <a:r>
              <a:rPr lang="en-US">
                <a:latin typeface="Courier New"/>
                <a:cs typeface="Courier New"/>
              </a:rPr>
              <a:t> datatype CONSTANTNAME = value;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BBA822-608C-524C-A18A-A89F624DA197}"/>
              </a:ext>
            </a:extLst>
          </p:cNvPr>
          <p:cNvSpPr/>
          <p:nvPr/>
        </p:nvSpPr>
        <p:spPr>
          <a:xfrm>
            <a:off x="639714" y="1417638"/>
            <a:ext cx="6797405" cy="493871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Compute and print the area of a circle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auther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your name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//declare variables for radius and area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float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radius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area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//declare a constant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3.14159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//assign a value to radius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radius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//Compute the area given a radius and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//assign the result to area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area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radius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radius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//Display result (i.e. the value of circle)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"The area for the circle of radius %.f 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radius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"is %.2f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area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//main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0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21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Output to console – use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3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22495" y="1629561"/>
            <a:ext cx="2337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for displaying output in the console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530849-9229-0C4E-828D-F372A72C4A5F}"/>
              </a:ext>
            </a:extLst>
          </p:cNvPr>
          <p:cNvSpPr/>
          <p:nvPr/>
        </p:nvSpPr>
        <p:spPr>
          <a:xfrm>
            <a:off x="639714" y="1417638"/>
            <a:ext cx="6797405" cy="493871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Compute and print the area of a circle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auther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your name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//declare variables for radius and area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float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radius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area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GB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//declare a constant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3.14159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//assign a value to radius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radius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//Compute the area given a radius and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	//assign the result to area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	area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radius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radius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//Display result (i.e. the value of circle)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"The area for the circle of radius %.f 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	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radius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"is %.2f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area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//main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AutoShape 5">
            <a:extLst>
              <a:ext uri="{FF2B5EF4-FFF2-40B4-BE49-F238E27FC236}">
                <a16:creationId xmlns:a16="http://schemas.microsoft.com/office/drawing/2014/main" id="{153611B4-4D4E-0F4B-99DC-5B0131B82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916" y="2842997"/>
            <a:ext cx="2316624" cy="1284986"/>
          </a:xfrm>
          <a:prstGeom prst="wedgeRoundRectCallout">
            <a:avLst>
              <a:gd name="adj1" fmla="val -70410"/>
              <a:gd name="adj2" fmla="val 145543"/>
              <a:gd name="adj3" fmla="val 16667"/>
            </a:avLst>
          </a:prstGeom>
          <a:solidFill>
            <a:srgbClr val="C6D9F1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 dirty="0"/>
              <a:t>This displays: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area for the circle of radius 20</a:t>
            </a:r>
          </a:p>
        </p:txBody>
      </p:sp>
      <p:sp>
        <p:nvSpPr>
          <p:cNvPr id="27" name="AutoShape 5">
            <a:extLst>
              <a:ext uri="{FF2B5EF4-FFF2-40B4-BE49-F238E27FC236}">
                <a16:creationId xmlns:a16="http://schemas.microsoft.com/office/drawing/2014/main" id="{71F3F1FD-9965-6545-8565-963D1EC39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988594"/>
            <a:ext cx="2316624" cy="1077651"/>
          </a:xfrm>
          <a:prstGeom prst="wedgeRoundRectCallout">
            <a:avLst>
              <a:gd name="adj1" fmla="val -165141"/>
              <a:gd name="adj2" fmla="val 11195"/>
              <a:gd name="adj3" fmla="val 16667"/>
            </a:avLst>
          </a:prstGeom>
          <a:solidFill>
            <a:srgbClr val="C6D9F1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 dirty="0"/>
              <a:t>This displays:</a:t>
            </a:r>
          </a:p>
          <a:p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 1256.64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6C4E405C-329E-BA4D-BCA4-191FAB04D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64" y="5183490"/>
            <a:ext cx="5100116" cy="36387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1EA58B02-1670-874F-BBCA-526B36E8A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64" y="5527418"/>
            <a:ext cx="2936036" cy="218061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0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22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3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E10AE0-4D60-D94E-9ED9-C30C272B7428}"/>
              </a:ext>
            </a:extLst>
          </p:cNvPr>
          <p:cNvSpPr txBox="1"/>
          <p:nvPr/>
        </p:nvSpPr>
        <p:spPr>
          <a:xfrm>
            <a:off x="381000" y="1417638"/>
            <a:ext cx="8305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syntax: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variable|value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cs typeface="Courier New" panose="02070309020205020404" pitchFamily="49" charset="0"/>
              </a:rPr>
              <a:t> prints a string with its format specified by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controlString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A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controlString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cs typeface="Courier New" panose="02070309020205020404" pitchFamily="49" charset="0"/>
              </a:rPr>
              <a:t>consists of substrings, conversion characters and escape sequences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Each variable has a corresponding conversion character in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controlString</a:t>
            </a:r>
            <a:r>
              <a:rPr lang="en-US" sz="2800" dirty="0">
                <a:cs typeface="Courier New" panose="02070309020205020404" pitchFamily="49" charset="0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7333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23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- examples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E10AE0-4D60-D94E-9ED9-C30C272B7428}"/>
              </a:ext>
            </a:extLst>
          </p:cNvPr>
          <p:cNvSpPr txBox="1"/>
          <p:nvPr/>
        </p:nvSpPr>
        <p:spPr>
          <a:xfrm>
            <a:off x="381000" y="1417639"/>
            <a:ext cx="8305800" cy="4938712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GB" sz="1600" dirty="0">
                <a:solidFill>
                  <a:srgbClr val="008000"/>
                </a:solidFill>
                <a:latin typeface="Menlo" panose="020B0609030804020204" pitchFamily="49" charset="0"/>
              </a:rPr>
              <a:t>//Display result (i.e. the value of circle)</a:t>
            </a:r>
            <a:endParaRPr lang="en-GB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"The area for the circle of radius %.f "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sz="1600" dirty="0">
                <a:solidFill>
                  <a:srgbClr val="001080"/>
                </a:solidFill>
                <a:latin typeface="Menlo" panose="020B0609030804020204" pitchFamily="49" charset="0"/>
              </a:rPr>
              <a:t>radius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600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"is %.2f </a:t>
            </a:r>
            <a:r>
              <a:rPr lang="en-GB" sz="1600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sz="1600" dirty="0">
                <a:solidFill>
                  <a:srgbClr val="001080"/>
                </a:solidFill>
                <a:latin typeface="Menlo" panose="020B0609030804020204" pitchFamily="49" charset="0"/>
              </a:rPr>
              <a:t>area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sz="2800" dirty="0"/>
          </a:p>
          <a:p>
            <a:r>
              <a:rPr lang="en-US" sz="2800" dirty="0"/>
              <a:t>In the 1st statement, 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"The area for the circle of radius %.f" </a:t>
            </a:r>
            <a:r>
              <a:rPr lang="en-GB" sz="2800" dirty="0"/>
              <a:t>is</a:t>
            </a:r>
            <a:r>
              <a:rPr lang="en-GB" sz="2800" dirty="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en-US" sz="2800" dirty="0"/>
              <a:t>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controlString</a:t>
            </a:r>
            <a:r>
              <a:rPr lang="en-US" sz="2800" dirty="0">
                <a:cs typeface="Courier New" panose="02070309020205020404" pitchFamily="49" charset="0"/>
              </a:rPr>
              <a:t>, in which we have a substring 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"The area for the circle of radius"</a:t>
            </a:r>
            <a:r>
              <a:rPr lang="en-GB" sz="2800" dirty="0">
                <a:solidFill>
                  <a:srgbClr val="A31515"/>
                </a:solidFill>
              </a:rPr>
              <a:t> </a:t>
            </a:r>
            <a:r>
              <a:rPr lang="en-GB" sz="2800" dirty="0"/>
              <a:t>displayed first, followed by the value of variable </a:t>
            </a:r>
            <a:r>
              <a:rPr lang="en-GB" sz="1600" dirty="0">
                <a:solidFill>
                  <a:srgbClr val="001080"/>
                </a:solidFill>
                <a:latin typeface="Menlo" panose="020B0609030804020204" pitchFamily="49" charset="0"/>
              </a:rPr>
              <a:t>radius</a:t>
            </a:r>
            <a:r>
              <a:rPr lang="en-GB" sz="2800" dirty="0">
                <a:solidFill>
                  <a:srgbClr val="001080"/>
                </a:solidFill>
              </a:rPr>
              <a:t> </a:t>
            </a:r>
            <a:r>
              <a:rPr lang="en-GB" sz="2800" dirty="0"/>
              <a:t>with its format specified by the </a:t>
            </a:r>
            <a:r>
              <a:rPr lang="en-GB" sz="2800" i="1" dirty="0"/>
              <a:t>conversion character</a:t>
            </a:r>
            <a:r>
              <a:rPr lang="en-GB" sz="2800" i="1" dirty="0">
                <a:solidFill>
                  <a:srgbClr val="001080"/>
                </a:solidFill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"%.f"</a:t>
            </a:r>
            <a:r>
              <a:rPr lang="en-GB" sz="2800" dirty="0">
                <a:solidFill>
                  <a:srgbClr val="000000"/>
                </a:solidFill>
              </a:rPr>
              <a:t>. </a:t>
            </a:r>
          </a:p>
          <a:p>
            <a:endParaRPr lang="en-GB" sz="2800" dirty="0">
              <a:solidFill>
                <a:srgbClr val="000000"/>
              </a:solidFill>
            </a:endParaRPr>
          </a:p>
          <a:p>
            <a:r>
              <a:rPr lang="en-US" sz="2800" dirty="0"/>
              <a:t>In the 2nd statement, 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"is %.2f </a:t>
            </a:r>
            <a:r>
              <a:rPr lang="en-GB" sz="1600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sz="1600" dirty="0">
                <a:solidFill>
                  <a:srgbClr val="EE0000"/>
                </a:solidFill>
                <a:latin typeface="Menlo" panose="020B0609030804020204" pitchFamily="49" charset="0"/>
              </a:rPr>
              <a:t> </a:t>
            </a:r>
            <a:r>
              <a:rPr lang="en-GB" sz="2800" dirty="0"/>
              <a:t>is</a:t>
            </a:r>
            <a:r>
              <a:rPr lang="en-GB" sz="2800" dirty="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en-US" sz="2800" dirty="0"/>
              <a:t>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controlString</a:t>
            </a:r>
            <a:r>
              <a:rPr lang="en-US" sz="2800" dirty="0">
                <a:cs typeface="Courier New" panose="02070309020205020404" pitchFamily="49" charset="0"/>
              </a:rPr>
              <a:t>, in which we have a substring 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” is "</a:t>
            </a:r>
            <a:r>
              <a:rPr lang="en-GB" sz="2800" dirty="0">
                <a:solidFill>
                  <a:srgbClr val="A31515"/>
                </a:solidFill>
              </a:rPr>
              <a:t> </a:t>
            </a:r>
            <a:r>
              <a:rPr lang="en-GB" sz="2800" dirty="0"/>
              <a:t>displayed first, followed by the value of variable </a:t>
            </a:r>
            <a:r>
              <a:rPr lang="en-GB" sz="1600" dirty="0">
                <a:solidFill>
                  <a:srgbClr val="001080"/>
                </a:solidFill>
                <a:latin typeface="Menlo" panose="020B0609030804020204" pitchFamily="49" charset="0"/>
              </a:rPr>
              <a:t>area</a:t>
            </a:r>
            <a:r>
              <a:rPr lang="en-GB" sz="2800" dirty="0">
                <a:solidFill>
                  <a:srgbClr val="001080"/>
                </a:solidFill>
              </a:rPr>
              <a:t> </a:t>
            </a:r>
            <a:r>
              <a:rPr lang="en-GB" sz="2800" dirty="0"/>
              <a:t>with its format specified by the conversion character</a:t>
            </a:r>
            <a:r>
              <a:rPr lang="en-GB" sz="2800" dirty="0">
                <a:solidFill>
                  <a:srgbClr val="001080"/>
                </a:solidFill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"%.2f”</a:t>
            </a:r>
            <a:r>
              <a:rPr lang="en-GB" sz="2800" dirty="0">
                <a:solidFill>
                  <a:srgbClr val="000000"/>
                </a:solidFill>
              </a:rPr>
              <a:t>, followed by  a space and the </a:t>
            </a:r>
            <a:r>
              <a:rPr lang="en-GB" sz="2800" i="1" dirty="0">
                <a:solidFill>
                  <a:srgbClr val="000000"/>
                </a:solidFill>
              </a:rPr>
              <a:t>escape sequence 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 </a:t>
            </a:r>
            <a:r>
              <a:rPr lang="en-GB" sz="1600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sz="1600" dirty="0">
                <a:solidFill>
                  <a:srgbClr val="EE0000"/>
                </a:solidFill>
                <a:latin typeface="Menlo" panose="020B0609030804020204" pitchFamily="49" charset="0"/>
              </a:rPr>
              <a:t> </a:t>
            </a:r>
            <a:r>
              <a:rPr lang="en-GB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7935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24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  <a:cs typeface="Courier New" panose="02070309020205020404" pitchFamily="49" charset="0"/>
              </a:rPr>
              <a:t>Conversion characters</a:t>
            </a:r>
          </a:p>
        </p:txBody>
      </p:sp>
      <p:sp>
        <p:nvSpPr>
          <p:cNvPr id="13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FDD2F9B-92CE-2A47-9542-152F71F42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547038"/>
              </p:ext>
            </p:extLst>
          </p:nvPr>
        </p:nvGraphicFramePr>
        <p:xfrm>
          <a:off x="609600" y="1417638"/>
          <a:ext cx="7970520" cy="2160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85260">
                  <a:extLst>
                    <a:ext uri="{9D8B030D-6E8A-4147-A177-3AD203B41FA5}">
                      <a16:colId xmlns:a16="http://schemas.microsoft.com/office/drawing/2014/main" val="2965107181"/>
                    </a:ext>
                  </a:extLst>
                </a:gridCol>
                <a:gridCol w="3985260">
                  <a:extLst>
                    <a:ext uri="{9D8B030D-6E8A-4147-A177-3AD203B41FA5}">
                      <a16:colId xmlns:a16="http://schemas.microsoft.com/office/drawing/2014/main" val="2864257149"/>
                    </a:ext>
                  </a:extLst>
                </a:gridCol>
              </a:tblGrid>
              <a:tr h="441528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Conversion character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Variable 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776626"/>
                  </a:ext>
                </a:extLst>
              </a:tr>
              <a:tr h="429618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838178"/>
                  </a:ext>
                </a:extLst>
              </a:tr>
              <a:tr h="42961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%d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1065"/>
                  </a:ext>
                </a:extLst>
              </a:tr>
              <a:tr h="429618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%f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582480"/>
                  </a:ext>
                </a:extLst>
              </a:tr>
              <a:tr h="429618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lf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17764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89BF94C-66D9-BB49-9F2A-144ED3271752}"/>
              </a:ext>
            </a:extLst>
          </p:cNvPr>
          <p:cNvSpPr txBox="1"/>
          <p:nvPr/>
        </p:nvSpPr>
        <p:spPr>
          <a:xfrm>
            <a:off x="419100" y="3577638"/>
            <a:ext cx="8305800" cy="24726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800" dirty="0"/>
              <a:t>You can control over the precision of a floating-point value to be displayed by using the dot notation,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.number</a:t>
            </a:r>
            <a:r>
              <a:rPr lang="en-US" sz="2800" dirty="0"/>
              <a:t>, between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dirty="0"/>
              <a:t> 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/>
              <a:t>.  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16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25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  <a:cs typeface="Courier New" panose="02070309020205020404" pitchFamily="49" charset="0"/>
              </a:rPr>
              <a:t>Escape sequences</a:t>
            </a:r>
          </a:p>
        </p:txBody>
      </p:sp>
      <p:sp>
        <p:nvSpPr>
          <p:cNvPr id="13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E10AE0-4D60-D94E-9ED9-C30C272B7428}"/>
              </a:ext>
            </a:extLst>
          </p:cNvPr>
          <p:cNvSpPr txBox="1"/>
          <p:nvPr/>
        </p:nvSpPr>
        <p:spPr>
          <a:xfrm>
            <a:off x="381000" y="1417638"/>
            <a:ext cx="8305800" cy="99028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800" dirty="0"/>
              <a:t>A escape sequence stored as a single character in C produces the effect described in the following table:</a:t>
            </a:r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B0E7EB0-A544-4C42-970A-885AA2A5E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70908"/>
              </p:ext>
            </p:extLst>
          </p:nvPr>
        </p:nvGraphicFramePr>
        <p:xfrm>
          <a:off x="457200" y="2667318"/>
          <a:ext cx="7970520" cy="3448854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85260">
                  <a:extLst>
                    <a:ext uri="{9D8B030D-6E8A-4147-A177-3AD203B41FA5}">
                      <a16:colId xmlns:a16="http://schemas.microsoft.com/office/drawing/2014/main" val="2965107181"/>
                    </a:ext>
                  </a:extLst>
                </a:gridCol>
                <a:gridCol w="3985260">
                  <a:extLst>
                    <a:ext uri="{9D8B030D-6E8A-4147-A177-3AD203B41FA5}">
                      <a16:colId xmlns:a16="http://schemas.microsoft.com/office/drawing/2014/main" val="2864257149"/>
                    </a:ext>
                  </a:extLst>
                </a:gridCol>
              </a:tblGrid>
              <a:tr h="441528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776626"/>
                  </a:ext>
                </a:extLst>
              </a:tr>
              <a:tr h="429618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Newline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838178"/>
                  </a:ext>
                </a:extLst>
              </a:tr>
              <a:tr h="42961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\a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Alarm 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1065"/>
                  </a:ext>
                </a:extLst>
              </a:tr>
              <a:tr h="429618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\b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Backspace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582480"/>
                  </a:ext>
                </a:extLst>
              </a:tr>
              <a:tr h="429618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\t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177649"/>
                  </a:ext>
                </a:extLst>
              </a:tr>
              <a:tr h="429618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\\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Backslash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859846"/>
                  </a:ext>
                </a:extLst>
              </a:tr>
              <a:tr h="42961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quote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705858"/>
                  </a:ext>
                </a:extLst>
              </a:tr>
              <a:tr h="42961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 quote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07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21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26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Input from Keyboard – use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3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89C38C-9262-9744-868C-0C362111E58E}"/>
              </a:ext>
            </a:extLst>
          </p:cNvPr>
          <p:cNvSpPr/>
          <p:nvPr/>
        </p:nvSpPr>
        <p:spPr>
          <a:xfrm>
            <a:off x="457200" y="1417638"/>
            <a:ext cx="6705600" cy="493871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Read a radius from keyboard and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display the area in console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@</a:t>
            </a:r>
            <a:r>
              <a:rPr lang="en-GB" dirty="0" err="1">
                <a:solidFill>
                  <a:srgbClr val="008000"/>
                </a:solidFill>
                <a:latin typeface="Menlo" panose="020B0609030804020204" pitchFamily="49" charset="0"/>
              </a:rPr>
              <a:t>auther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 your name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//declare variables for radius and area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radius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area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98658"/>
                </a:solidFill>
                <a:latin typeface="Menlo" panose="020B0609030804020204" pitchFamily="49" charset="0"/>
              </a:rPr>
              <a:t>3.14159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//declare a constant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//Prompt the user to enter a radius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"Enter a number for radius: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//read a value into radius from keyboard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scanf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"%f"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radius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//Compute the area given a radius and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//assign the result to area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area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radius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radius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//Display result (i.e. the value of circle)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"The area for the circle of radius %.f 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radius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"is %.2f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area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//main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7933617D-CCC3-B24F-9356-2F6E642A7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75760"/>
            <a:ext cx="2682240" cy="28956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utoShape 5">
            <a:extLst>
              <a:ext uri="{FF2B5EF4-FFF2-40B4-BE49-F238E27FC236}">
                <a16:creationId xmlns:a16="http://schemas.microsoft.com/office/drawing/2014/main" id="{678A43AF-45C0-4542-84CD-DE958CF00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176" y="3498317"/>
            <a:ext cx="2316624" cy="1088923"/>
          </a:xfrm>
          <a:prstGeom prst="wedgeRoundRectCallout">
            <a:avLst>
              <a:gd name="adj1" fmla="val -191455"/>
              <a:gd name="adj2" fmla="val 25756"/>
              <a:gd name="adj3" fmla="val 16667"/>
            </a:avLst>
          </a:prstGeom>
          <a:solidFill>
            <a:srgbClr val="C6D9F1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 dirty="0"/>
              <a:t>Read a number into a variable of float type from keyboard.</a:t>
            </a:r>
          </a:p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7C13DE-31D4-6948-B0AE-F1DF4DB41A90}"/>
              </a:ext>
            </a:extLst>
          </p:cNvPr>
          <p:cNvSpPr txBox="1"/>
          <p:nvPr/>
        </p:nvSpPr>
        <p:spPr>
          <a:xfrm>
            <a:off x="6370032" y="1263644"/>
            <a:ext cx="2316624" cy="2273249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100" dirty="0"/>
              <a:t>is the counterpart of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100" dirty="0"/>
              <a:t>for input, with a similar format.</a:t>
            </a:r>
          </a:p>
          <a:p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100" dirty="0">
                <a:cs typeface="Courier New" panose="02070309020205020404" pitchFamily="49" charset="0"/>
              </a:rPr>
              <a:t> is often preceded with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100" dirty="0">
                <a:cs typeface="Courier New" panose="02070309020205020404" pitchFamily="49" charset="0"/>
              </a:rPr>
              <a:t>to prompt the user of the input. </a:t>
            </a:r>
            <a:endParaRPr lang="en-US" sz="2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F0733-BD27-0543-8FC0-B91FAFB72D29}"/>
              </a:ext>
            </a:extLst>
          </p:cNvPr>
          <p:cNvSpPr txBox="1"/>
          <p:nvPr/>
        </p:nvSpPr>
        <p:spPr>
          <a:xfrm>
            <a:off x="6370104" y="4587240"/>
            <a:ext cx="2316624" cy="176910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You need to put the ampersand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cs typeface="Courier New" panose="02070309020205020404" pitchFamily="49" charset="0"/>
              </a:rPr>
              <a:t>) before certain types of variables (for reason to be explained later in the module).</a:t>
            </a:r>
          </a:p>
        </p:txBody>
      </p:sp>
    </p:spTree>
    <p:extLst>
      <p:ext uri="{BB962C8B-B14F-4D97-AF65-F5344CB8AC3E}">
        <p14:creationId xmlns:p14="http://schemas.microsoft.com/office/powerpoint/2010/main" val="1049499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27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Expense calculator</a:t>
            </a:r>
          </a:p>
        </p:txBody>
      </p:sp>
      <p:sp>
        <p:nvSpPr>
          <p:cNvPr id="5" name="Vertical Tex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program to prompt the user to enter various expenses such as </a:t>
            </a:r>
            <a:r>
              <a:rPr lang="en-GB" dirty="0"/>
              <a:t>food, leisure, clothes and travel. Your program should display the total of all these expenses including the cost of accommodation which is a fixed amount of 500.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44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DC77A7-BF57-19F6-F80E-A2C64BD6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679C5-223C-1D74-E307-8FA16D87AC14}"/>
              </a:ext>
            </a:extLst>
          </p:cNvPr>
          <p:cNvSpPr txBox="1"/>
          <p:nvPr/>
        </p:nvSpPr>
        <p:spPr>
          <a:xfrm>
            <a:off x="457200" y="629284"/>
            <a:ext cx="83718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                   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code */</a:t>
            </a: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declare variables for various expenses only without assigning a value to them */</a:t>
            </a: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foodExpenses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leisureExpenses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clothesExpenses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travel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ACCOMMODATION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define as a constant</a:t>
            </a: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totalSpent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//variable for total expenses</a:t>
            </a: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Prompt the user to enter food expenses</a:t>
            </a: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Enter food expenses: "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Take input from the user for food expenses</a:t>
            </a: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foodExpenses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515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DC77A7-BF57-19F6-F80E-A2C64BD6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679C5-223C-1D74-E307-8FA16D87AC14}"/>
              </a:ext>
            </a:extLst>
          </p:cNvPr>
          <p:cNvSpPr txBox="1"/>
          <p:nvPr/>
        </p:nvSpPr>
        <p:spPr>
          <a:xfrm>
            <a:off x="457200" y="724039"/>
            <a:ext cx="8371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Prompt the user to enter leisure expenses</a:t>
            </a: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Enter leisure expenses: "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Take input from the user for leisure expenses</a:t>
            </a: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leisureExpenses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Prompt the user to enter clothes expenses</a:t>
            </a: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Enter clothes expenses: "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Take input from the user for clothes expenses</a:t>
            </a: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clothesExpenses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Prompt the user to enter travel expenses</a:t>
            </a: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Enter travel expenses: "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Take input from the user for travel expenses</a:t>
            </a: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travel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54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Programming Languages</a:t>
            </a:r>
          </a:p>
        </p:txBody>
      </p:sp>
      <p:sp>
        <p:nvSpPr>
          <p:cNvPr id="4" name="Vertical Text Placeholder 2"/>
          <p:cNvSpPr txBox="1">
            <a:spLocks/>
          </p:cNvSpPr>
          <p:nvPr/>
        </p:nvSpPr>
        <p:spPr>
          <a:xfrm>
            <a:off x="609600" y="1298714"/>
            <a:ext cx="8077200" cy="505763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program is a </a:t>
            </a:r>
            <a:r>
              <a:rPr lang="en-US" i="1" dirty="0"/>
              <a:t>set</a:t>
            </a:r>
            <a:r>
              <a:rPr lang="en-US" dirty="0"/>
              <a:t> of instructions written in a programming language for doing a  specific task on a computing device, e.g. a server, desktop, laptop, mobile, physical device</a:t>
            </a:r>
          </a:p>
          <a:p>
            <a:pPr lvl="1"/>
            <a:r>
              <a:rPr lang="en-US" dirty="0"/>
              <a:t>Need to be </a:t>
            </a:r>
            <a:r>
              <a:rPr lang="en-US" i="1" dirty="0"/>
              <a:t>translated</a:t>
            </a:r>
            <a:r>
              <a:rPr lang="en-US" dirty="0"/>
              <a:t> into a program in a machine language</a:t>
            </a:r>
          </a:p>
          <a:p>
            <a:r>
              <a:rPr lang="en-US" dirty="0"/>
              <a:t>Machine languages</a:t>
            </a:r>
          </a:p>
          <a:p>
            <a:pPr lvl="1"/>
            <a:r>
              <a:rPr lang="en-US" dirty="0"/>
              <a:t>A program can be written in a machine language, which can run on a computer directly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4244" y="5869037"/>
            <a:ext cx="3632324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800">
                <a:solidFill>
                  <a:schemeClr val="tx2"/>
                </a:solidFill>
                <a:latin typeface="Courier New" charset="0"/>
                <a:cs typeface="Times New Roman" charset="0"/>
              </a:rPr>
              <a:t>1101101010011010</a:t>
            </a:r>
            <a:endParaRPr lang="en-US" sz="2800">
              <a:solidFill>
                <a:schemeClr val="tx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667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DC77A7-BF57-19F6-F80E-A2C64BD6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679C5-223C-1D74-E307-8FA16D87AC14}"/>
              </a:ext>
            </a:extLst>
          </p:cNvPr>
          <p:cNvSpPr txBox="1"/>
          <p:nvPr/>
        </p:nvSpPr>
        <p:spPr>
          <a:xfrm>
            <a:off x="528320" y="680720"/>
            <a:ext cx="8158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totalSpent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foodExpenses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leisureExpenses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clothesExpenses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ACCOMMODATION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travel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total expenditure this month was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GB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totalSpent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981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To Do List Before Next Lecture</a:t>
            </a:r>
          </a:p>
        </p:txBody>
      </p:sp>
      <p:sp>
        <p:nvSpPr>
          <p:cNvPr id="4" name="Vertical Tex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Read Week 1 lecture slides.</a:t>
            </a:r>
          </a:p>
          <a:p>
            <a:r>
              <a:rPr lang="en-US" sz="3000" dirty="0"/>
              <a:t>Read and run Week 1 program examples.</a:t>
            </a:r>
          </a:p>
          <a:p>
            <a:r>
              <a:rPr lang="en-US" sz="3000" dirty="0"/>
              <a:t>Attend your practical session, completing exercises covering all the topics.</a:t>
            </a:r>
          </a:p>
          <a:p>
            <a:r>
              <a:rPr lang="en-US" sz="3000" dirty="0"/>
              <a:t>Read relevant materials that cover this week’s topics.</a:t>
            </a:r>
          </a:p>
          <a:p>
            <a:r>
              <a:rPr lang="en-US" sz="3000" dirty="0"/>
              <a:t>Glance through relevant materials that cover next week’s topics.</a:t>
            </a:r>
          </a:p>
        </p:txBody>
      </p:sp>
    </p:spTree>
    <p:extLst>
      <p:ext uri="{BB962C8B-B14F-4D97-AF65-F5344CB8AC3E}">
        <p14:creationId xmlns:p14="http://schemas.microsoft.com/office/powerpoint/2010/main" val="3798932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30A815-99AA-A874-0677-3D54199F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B01A-9D73-82BC-E038-6C74FA1ADC6F}"/>
              </a:ext>
            </a:extLst>
          </p:cNvPr>
          <p:cNvSpPr txBox="1"/>
          <p:nvPr/>
        </p:nvSpPr>
        <p:spPr>
          <a:xfrm>
            <a:off x="2407920" y="2690336"/>
            <a:ext cx="47244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600" b="1" i="0" dirty="0">
                <a:solidFill>
                  <a:srgbClr val="0070C0"/>
                </a:solidFill>
                <a:effectLst/>
                <a:latin typeface="Helvetica Neue"/>
              </a:rPr>
              <a:t>BE-DB-BU</a:t>
            </a:r>
            <a:endParaRPr lang="en-GB" sz="6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1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4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83191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Programming Languages</a:t>
            </a:r>
          </a:p>
        </p:txBody>
      </p:sp>
      <p:sp>
        <p:nvSpPr>
          <p:cNvPr id="5" name="Vertical Text Placeholder 2"/>
          <p:cNvSpPr txBox="1">
            <a:spLocks/>
          </p:cNvSpPr>
          <p:nvPr/>
        </p:nvSpPr>
        <p:spPr>
          <a:xfrm>
            <a:off x="609600" y="1258957"/>
            <a:ext cx="8077200" cy="5097393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Assembly languages</a:t>
            </a:r>
          </a:p>
          <a:p>
            <a:pPr lvl="1"/>
            <a:r>
              <a:rPr lang="en-US"/>
              <a:t>A program can be written in an assembly language, which can be translated by an special program, called </a:t>
            </a:r>
            <a:r>
              <a:rPr lang="en-US" i="1"/>
              <a:t>assembler</a:t>
            </a:r>
            <a:r>
              <a:rPr lang="en-US"/>
              <a:t>, into a program written in a machine language</a:t>
            </a:r>
          </a:p>
          <a:p>
            <a:pPr lvl="1"/>
            <a:r>
              <a:rPr lang="en-US"/>
              <a:t>Machine dependent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6175" y="4121114"/>
            <a:ext cx="1824049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>
                <a:solidFill>
                  <a:schemeClr val="tx2"/>
                </a:solidFill>
                <a:cs typeface="Times New Roman" charset="0"/>
              </a:rPr>
              <a:t>ADDF3 R1, R2, R3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4479925"/>
            <a:ext cx="76136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21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5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Programming Languages</a:t>
            </a:r>
          </a:p>
        </p:txBody>
      </p:sp>
      <p:sp>
        <p:nvSpPr>
          <p:cNvPr id="6" name="Vertical Text Placeholder 2"/>
          <p:cNvSpPr txBox="1">
            <a:spLocks/>
          </p:cNvSpPr>
          <p:nvPr/>
        </p:nvSpPr>
        <p:spPr>
          <a:xfrm>
            <a:off x="609600" y="1752600"/>
            <a:ext cx="8077200" cy="452596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High-level languages</a:t>
            </a:r>
          </a:p>
          <a:p>
            <a:pPr lvl="1"/>
            <a:r>
              <a:rPr lang="en-US" dirty="0"/>
              <a:t>A program can be written in an English-like high-level programming language. For example, we can write the following statement in a program: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cs typeface="Times New Roman" charset="0"/>
              </a:rPr>
              <a:t>				area = radius * radius * PI;</a:t>
            </a:r>
          </a:p>
          <a:p>
            <a:pPr lvl="1"/>
            <a:r>
              <a:rPr lang="en-US" dirty="0">
                <a:cs typeface="Times New Roman" charset="0"/>
              </a:rPr>
              <a:t>Machine independent</a:t>
            </a:r>
          </a:p>
          <a:p>
            <a:pPr lvl="1"/>
            <a:r>
              <a:rPr lang="en-US" dirty="0">
                <a:cs typeface="Times New Roman" charset="0"/>
              </a:rPr>
              <a:t>Such a program is called a </a:t>
            </a:r>
            <a:r>
              <a:rPr lang="en-US" i="1" dirty="0">
                <a:cs typeface="Times New Roman" charset="0"/>
              </a:rPr>
              <a:t>source program </a:t>
            </a:r>
            <a:r>
              <a:rPr lang="en-US" dirty="0">
                <a:cs typeface="Times New Roman" charset="0"/>
              </a:rPr>
              <a:t>or </a:t>
            </a:r>
            <a:r>
              <a:rPr lang="en-US" i="1" dirty="0">
                <a:cs typeface="Times New Roman" charset="0"/>
              </a:rPr>
              <a:t>source code </a:t>
            </a:r>
            <a:r>
              <a:rPr lang="en-US" dirty="0">
                <a:cs typeface="Times New Roman" charset="0"/>
              </a:rPr>
              <a:t>which needs to be </a:t>
            </a:r>
            <a:r>
              <a:rPr lang="en-US" i="1" dirty="0">
                <a:cs typeface="Times New Roman" charset="0"/>
              </a:rPr>
              <a:t>compiled</a:t>
            </a:r>
            <a:r>
              <a:rPr lang="en-US" dirty="0">
                <a:cs typeface="Times New Roman" charset="0"/>
              </a:rPr>
              <a:t> (e.g. C) or </a:t>
            </a:r>
            <a:r>
              <a:rPr lang="en-US" i="1" dirty="0">
                <a:cs typeface="Times New Roman" charset="0"/>
              </a:rPr>
              <a:t>interpreted</a:t>
            </a:r>
            <a:r>
              <a:rPr lang="en-US" dirty="0">
                <a:cs typeface="Times New Roman" charset="0"/>
              </a:rPr>
              <a:t> (e.g. Python) into machine code for execution.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3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Source Code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/>
              <a:t>A </a:t>
            </a:r>
            <a:r>
              <a:rPr lang="en-US" i="1"/>
              <a:t>compiler</a:t>
            </a:r>
            <a:r>
              <a:rPr lang="en-US"/>
              <a:t> translate the entire source code into machine code for execution (e.g.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Welcome.c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/>
              <a:t>to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Welcome)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3668713"/>
            <a:ext cx="89725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07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Interpreting Source Code</a:t>
            </a:r>
          </a:p>
        </p:txBody>
      </p:sp>
      <p:sp>
        <p:nvSpPr>
          <p:cNvPr id="7" name="Vertical Text Placeholder 2"/>
          <p:cNvSpPr txBox="1">
            <a:spLocks/>
          </p:cNvSpPr>
          <p:nvPr/>
        </p:nvSpPr>
        <p:spPr>
          <a:xfrm>
            <a:off x="609600" y="1752600"/>
            <a:ext cx="8077200" cy="4525963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An interpreter reads one statement from source code at a time and translates it into machine code for execution.</a:t>
            </a:r>
          </a:p>
          <a:p>
            <a:pPr marL="457200" lvl="1" indent="0">
              <a:buNone/>
            </a:pPr>
            <a:endParaRPr lang="en-US">
              <a:cs typeface="Times New Roman" charset="0"/>
            </a:endParaRP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41166"/>
            <a:ext cx="78676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56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C Program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/>
              <a:t>First C program that will evolve gradually into a number of more complicated programs that incorporate various new features of C as we learn them</a:t>
            </a:r>
          </a:p>
          <a:p>
            <a:r>
              <a:rPr lang="en-US">
                <a:cs typeface="Courier New" panose="02070309020205020404" pitchFamily="49" charset="0"/>
              </a:rPr>
              <a:t>Saved in a C program file,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Welcome.c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6CA9B2-7949-B042-A109-8FFB9EC2624F}"/>
              </a:ext>
            </a:extLst>
          </p:cNvPr>
          <p:cNvSpPr/>
          <p:nvPr/>
        </p:nvSpPr>
        <p:spPr>
          <a:xfrm>
            <a:off x="899160" y="4230588"/>
            <a:ext cx="7787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//This program prints Welcome to C!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"Welcome to C!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06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ADD9-AF92-934B-9565-8A03080F81E5}" type="slidenum">
              <a:rPr lang="en-US" smtClean="0"/>
              <a:t>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+mn-lt"/>
                <a:cs typeface="Courier New" panose="02070309020205020404" pitchFamily="49" charset="0"/>
              </a:rPr>
              <a:t>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/>
              <a:t> Function in a C Program</a:t>
            </a:r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41ADD9-AF92-934B-9565-8A03080F81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201" y="2439614"/>
            <a:ext cx="1798320" cy="425506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1" y="4204541"/>
            <a:ext cx="8305800" cy="215180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program must have a </a:t>
            </a:r>
            <a:r>
              <a:rPr lang="en-US" sz="2800" i="1" dirty="0"/>
              <a:t>main function </a:t>
            </a:r>
            <a:r>
              <a:rPr lang="en-US" sz="2800" dirty="0"/>
              <a:t>in order to run the program. The program is executed from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800" dirty="0"/>
              <a:t>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main function typically contains the highlighted parts with the </a:t>
            </a:r>
            <a:r>
              <a:rPr lang="en-US" sz="2800" i="1" dirty="0"/>
              <a:t>code</a:t>
            </a:r>
            <a:r>
              <a:rPr lang="en-US" sz="2800" dirty="0"/>
              <a:t> enclosed in the pair of braces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858F4F-6D90-8145-BE18-06F36FD05044}"/>
              </a:ext>
            </a:extLst>
          </p:cNvPr>
          <p:cNvSpPr/>
          <p:nvPr/>
        </p:nvSpPr>
        <p:spPr>
          <a:xfrm>
            <a:off x="457200" y="1422184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//This program prints Welcome to C! 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Menlo" panose="020B0609030804020204" pitchFamily="49" charset="0"/>
              </a:rPr>
              <a:t>/* code */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"Welcome to C! </a:t>
            </a:r>
            <a:r>
              <a:rPr lang="en-GB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AACBC14-E8F5-6640-B05D-CE81C666B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3636032"/>
            <a:ext cx="274321" cy="3714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2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20922</TotalTime>
  <Words>2896</Words>
  <Application>Microsoft Office PowerPoint</Application>
  <PresentationFormat>On-screen Show (4:3)</PresentationFormat>
  <Paragraphs>543</Paragraphs>
  <Slides>32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Georgia</vt:lpstr>
      <vt:lpstr>Helvetica Neue</vt:lpstr>
      <vt:lpstr>Menlo</vt:lpstr>
      <vt:lpstr>Monotype Sorts</vt:lpstr>
      <vt:lpstr>Tahoma</vt:lpstr>
      <vt:lpstr>Office Theme</vt:lpstr>
      <vt:lpstr>1_Office Theme</vt:lpstr>
      <vt:lpstr>Picture</vt:lpstr>
      <vt:lpstr>PowerPoint Presentation</vt:lpstr>
      <vt:lpstr>Outline of Lecture</vt:lpstr>
      <vt:lpstr>PowerPoint Presentation</vt:lpstr>
      <vt:lpstr>PowerPoint Presentation</vt:lpstr>
      <vt:lpstr>PowerPoint Presentation</vt:lpstr>
      <vt:lpstr>Compiling Source Code</vt:lpstr>
      <vt:lpstr>PowerPoint Presentation</vt:lpstr>
      <vt:lpstr>A Simple C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Jun Hong</dc:creator>
  <cp:lastModifiedBy>Sarfraz Brohi</cp:lastModifiedBy>
  <cp:revision>381</cp:revision>
  <dcterms:created xsi:type="dcterms:W3CDTF">2017-08-11T20:30:33Z</dcterms:created>
  <dcterms:modified xsi:type="dcterms:W3CDTF">2023-10-07T20:26:10Z</dcterms:modified>
</cp:coreProperties>
</file>