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2"/>
  </p:sldMasterIdLst>
  <p:notesMasterIdLst>
    <p:notesMasterId r:id="rId25"/>
  </p:notesMasterIdLst>
  <p:sldIdLst>
    <p:sldId id="256" r:id="rId3"/>
    <p:sldId id="257" r:id="rId4"/>
    <p:sldId id="295" r:id="rId5"/>
    <p:sldId id="296" r:id="rId6"/>
    <p:sldId id="297" r:id="rId7"/>
    <p:sldId id="298" r:id="rId8"/>
    <p:sldId id="300" r:id="rId9"/>
    <p:sldId id="299" r:id="rId10"/>
    <p:sldId id="301" r:id="rId11"/>
    <p:sldId id="314" r:id="rId12"/>
    <p:sldId id="302" r:id="rId13"/>
    <p:sldId id="303" r:id="rId14"/>
    <p:sldId id="306" r:id="rId15"/>
    <p:sldId id="318" r:id="rId16"/>
    <p:sldId id="307" r:id="rId17"/>
    <p:sldId id="309" r:id="rId18"/>
    <p:sldId id="311" r:id="rId19"/>
    <p:sldId id="312" r:id="rId20"/>
    <p:sldId id="313" r:id="rId21"/>
    <p:sldId id="315" r:id="rId22"/>
    <p:sldId id="316" r:id="rId23"/>
    <p:sldId id="317" r:id="rId24"/>
  </p:sldIdLst>
  <p:sldSz cx="9144000" cy="5143500" type="screen16x9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320" userDrawn="1">
          <p15:clr>
            <a:srgbClr val="A4A3A4"/>
          </p15:clr>
        </p15:guide>
        <p15:guide id="3" orient="horz" pos="737" userDrawn="1">
          <p15:clr>
            <a:srgbClr val="A4A3A4"/>
          </p15:clr>
        </p15:guide>
        <p15:guide id="4" orient="horz" pos="2879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62" userDrawn="1">
          <p15:clr>
            <a:srgbClr val="A4A3A4"/>
          </p15:clr>
        </p15:guide>
        <p15:guide id="7" pos="5103" userDrawn="1">
          <p15:clr>
            <a:srgbClr val="A4A3A4"/>
          </p15:clr>
        </p15:guide>
        <p15:guide id="8" pos="2562" userDrawn="1">
          <p15:clr>
            <a:srgbClr val="A4A3A4"/>
          </p15:clr>
        </p15:guide>
        <p15:guide id="9" pos="2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BD"/>
    <a:srgbClr val="7A7392"/>
    <a:srgbClr val="D4EFFD"/>
    <a:srgbClr val="27F009"/>
    <a:srgbClr val="958CB3"/>
    <a:srgbClr val="598752"/>
    <a:srgbClr val="16818D"/>
    <a:srgbClr val="6DA463"/>
    <a:srgbClr val="1A9DAC"/>
    <a:srgbClr val="A65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558" autoAdjust="0"/>
  </p:normalViewPr>
  <p:slideViewPr>
    <p:cSldViewPr showGuides="1">
      <p:cViewPr>
        <p:scale>
          <a:sx n="100" d="100"/>
          <a:sy n="100" d="100"/>
        </p:scale>
        <p:origin x="365" y="38"/>
      </p:cViewPr>
      <p:guideLst>
        <p:guide orient="horz" pos="1620"/>
        <p:guide orient="horz" pos="320"/>
        <p:guide orient="horz" pos="737"/>
        <p:guide orient="horz" pos="2879"/>
        <p:guide pos="2880"/>
        <p:guide pos="562"/>
        <p:guide pos="5103"/>
        <p:guide pos="2562"/>
        <p:guide pos="26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ailsford" userId="ed16cc61-646f-4891-ad86-e1d600ab0686" providerId="ADAL" clId="{B653F563-6137-F945-8092-ACC74CF7DEDD}"/>
    <pc:docChg chg="custSel addSld modSld">
      <pc:chgData name="Tim Brailsford" userId="ed16cc61-646f-4891-ad86-e1d600ab0686" providerId="ADAL" clId="{B653F563-6137-F945-8092-ACC74CF7DEDD}" dt="2020-11-22T18:18:05.193" v="263" actId="20577"/>
      <pc:docMkLst>
        <pc:docMk/>
      </pc:docMkLst>
      <pc:sldChg chg="delSp modSp mod">
        <pc:chgData name="Tim Brailsford" userId="ed16cc61-646f-4891-ad86-e1d600ab0686" providerId="ADAL" clId="{B653F563-6137-F945-8092-ACC74CF7DEDD}" dt="2020-11-22T17:40:24.928" v="240" actId="20577"/>
        <pc:sldMkLst>
          <pc:docMk/>
          <pc:sldMk cId="1726023057" sldId="306"/>
        </pc:sldMkLst>
        <pc:spChg chg="mod">
          <ac:chgData name="Tim Brailsford" userId="ed16cc61-646f-4891-ad86-e1d600ab0686" providerId="ADAL" clId="{B653F563-6137-F945-8092-ACC74CF7DEDD}" dt="2020-11-22T17:36:53.439" v="120" actId="20577"/>
          <ac:spMkLst>
            <pc:docMk/>
            <pc:sldMk cId="1726023057" sldId="306"/>
            <ac:spMk id="2" creationId="{5BEBB750-80A5-3543-9C2B-DF8010C1ED9B}"/>
          </ac:spMkLst>
        </pc:spChg>
        <pc:spChg chg="mod">
          <ac:chgData name="Tim Brailsford" userId="ed16cc61-646f-4891-ad86-e1d600ab0686" providerId="ADAL" clId="{B653F563-6137-F945-8092-ACC74CF7DEDD}" dt="2020-11-22T17:40:24.928" v="240" actId="20577"/>
          <ac:spMkLst>
            <pc:docMk/>
            <pc:sldMk cId="1726023057" sldId="306"/>
            <ac:spMk id="3" creationId="{CC93C3C4-99A6-3A40-8296-AD0F9DE16BBA}"/>
          </ac:spMkLst>
        </pc:spChg>
        <pc:spChg chg="del">
          <ac:chgData name="Tim Brailsford" userId="ed16cc61-646f-4891-ad86-e1d600ab0686" providerId="ADAL" clId="{B653F563-6137-F945-8092-ACC74CF7DEDD}" dt="2020-11-22T17:35:52.396" v="15" actId="478"/>
          <ac:spMkLst>
            <pc:docMk/>
            <pc:sldMk cId="1726023057" sldId="306"/>
            <ac:spMk id="4" creationId="{2A6911D5-61C6-554D-81B6-4568416A4E5F}"/>
          </ac:spMkLst>
        </pc:spChg>
      </pc:sldChg>
      <pc:sldChg chg="modSp mod">
        <pc:chgData name="Tim Brailsford" userId="ed16cc61-646f-4891-ad86-e1d600ab0686" providerId="ADAL" clId="{B653F563-6137-F945-8092-ACC74CF7DEDD}" dt="2020-11-22T18:18:05.193" v="263" actId="20577"/>
        <pc:sldMkLst>
          <pc:docMk/>
          <pc:sldMk cId="2912400596" sldId="313"/>
        </pc:sldMkLst>
        <pc:spChg chg="mod">
          <ac:chgData name="Tim Brailsford" userId="ed16cc61-646f-4891-ad86-e1d600ab0686" providerId="ADAL" clId="{B653F563-6137-F945-8092-ACC74CF7DEDD}" dt="2020-11-22T18:18:05.193" v="263" actId="20577"/>
          <ac:spMkLst>
            <pc:docMk/>
            <pc:sldMk cId="2912400596" sldId="313"/>
            <ac:spMk id="5" creationId="{B8FF553F-4F08-184A-8E46-580695A768B0}"/>
          </ac:spMkLst>
        </pc:spChg>
      </pc:sldChg>
      <pc:sldChg chg="add">
        <pc:chgData name="Tim Brailsford" userId="ed16cc61-646f-4891-ad86-e1d600ab0686" providerId="ADAL" clId="{B653F563-6137-F945-8092-ACC74CF7DEDD}" dt="2020-11-22T17:35:41.480" v="0" actId="2890"/>
        <pc:sldMkLst>
          <pc:docMk/>
          <pc:sldMk cId="371014463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360570-2B09-DB43-BBE0-DA076DA91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60570-2B09-DB43-BBE0-DA076DA911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94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resentation title slide">
    <p:bg>
      <p:bgPr>
        <a:solidFill>
          <a:srgbClr val="958C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775346" y="1617868"/>
            <a:ext cx="0" cy="27432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181658" y="1540814"/>
            <a:ext cx="6062750" cy="2831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6861" y="1605616"/>
            <a:ext cx="1219139" cy="26908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496861" y="1875614"/>
            <a:ext cx="1219139" cy="402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96861" y="2283314"/>
            <a:ext cx="1219139" cy="5214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0"/>
            <a:ext cx="2166937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96861" y="4221384"/>
            <a:ext cx="1219139" cy="2297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22685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0" y="771550"/>
            <a:ext cx="9144000" cy="43719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060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545" y="307250"/>
            <a:ext cx="6552727" cy="6083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3200" b="0" i="0" baseline="0">
                <a:solidFill>
                  <a:srgbClr val="7A7392"/>
                </a:solidFill>
                <a:latin typeface="Georgia"/>
                <a:ea typeface="Georgia"/>
                <a:cs typeface="Georgi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118225" y="1059582"/>
            <a:ext cx="3025775" cy="4083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1059582"/>
            <a:ext cx="3024188" cy="40839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059113" y="1059583"/>
            <a:ext cx="3020316" cy="197730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059113" y="3076575"/>
            <a:ext cx="3020316" cy="2066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7143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545" y="307250"/>
            <a:ext cx="6552727" cy="6083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3200" b="0" i="0" baseline="0">
                <a:solidFill>
                  <a:srgbClr val="7A7392"/>
                </a:solidFill>
                <a:latin typeface="Georgia"/>
                <a:ea typeface="Georgia"/>
                <a:cs typeface="Georgi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118225" y="1059582"/>
            <a:ext cx="3025775" cy="4083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059113" y="1059583"/>
            <a:ext cx="3020316" cy="197730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059113" y="3076575"/>
            <a:ext cx="3020316" cy="2066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8065" y="1059582"/>
            <a:ext cx="2385743" cy="3600400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85750" marR="0" indent="-28575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7A7392"/>
              </a:buClr>
              <a:buSzTx/>
              <a:buFont typeface="Arial" panose="020B0604020202020204" pitchFamily="34" charset="0"/>
              <a:buChar char="•"/>
              <a:tabLst/>
              <a:defRPr sz="1400" b="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7A7392"/>
              </a:buClr>
              <a:buFont typeface="Courier New" panose="02070309020205020404" pitchFamily="49" charset="0"/>
              <a:buChar char="o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177800">
              <a:buClr>
                <a:srgbClr val="7A7392"/>
              </a:buClr>
              <a:buFont typeface="Arial" panose="020B0604020202020204" pitchFamily="34" charset="0"/>
              <a:buChar char="̶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163638" indent="-301625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Bullet Point</a:t>
            </a:r>
          </a:p>
          <a:p>
            <a:pPr lvl="2"/>
            <a:r>
              <a:rPr lang="en-GB" dirty="0"/>
              <a:t>Third Bullet Point</a:t>
            </a:r>
          </a:p>
          <a:p>
            <a:pPr lvl="3"/>
            <a:endParaRPr lang="en-GB" dirty="0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104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042988" y="1131590"/>
            <a:ext cx="7058025" cy="288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buNone/>
              <a:defRPr sz="2800" b="0" i="1" baseline="0">
                <a:solidFill>
                  <a:srgbClr val="7A7392"/>
                </a:solidFill>
                <a:latin typeface="Tahoma" charset="0"/>
              </a:defRPr>
            </a:lvl1pPr>
            <a:lvl2pPr marL="609600" indent="0">
              <a:lnSpc>
                <a:spcPts val="3600"/>
              </a:lnSpc>
              <a:buNone/>
              <a:defRPr sz="2800" b="0" i="1" baseline="0">
                <a:solidFill>
                  <a:srgbClr val="7A7392"/>
                </a:solidFill>
                <a:latin typeface="Tahoma" charset="0"/>
              </a:defRPr>
            </a:lvl2pPr>
            <a:lvl3pPr marL="1219200" indent="0">
              <a:lnSpc>
                <a:spcPts val="3600"/>
              </a:lnSpc>
              <a:buNone/>
              <a:defRPr sz="2800" b="0" i="1" baseline="0">
                <a:solidFill>
                  <a:srgbClr val="7A7392"/>
                </a:solidFill>
                <a:latin typeface="Tahoma" charset="0"/>
              </a:defRPr>
            </a:lvl3pPr>
            <a:lvl4pPr marL="1828800" indent="0">
              <a:lnSpc>
                <a:spcPts val="3600"/>
              </a:lnSpc>
              <a:buNone/>
              <a:defRPr sz="2800" b="0" i="1" baseline="0">
                <a:solidFill>
                  <a:srgbClr val="7A7392"/>
                </a:solidFill>
                <a:latin typeface="Tahoma" charset="0"/>
              </a:defRPr>
            </a:lvl4pPr>
            <a:lvl5pPr marL="2438400" indent="0">
              <a:lnSpc>
                <a:spcPts val="3600"/>
              </a:lnSpc>
              <a:buNone/>
              <a:defRPr sz="2800" b="0" i="1" baseline="0">
                <a:solidFill>
                  <a:srgbClr val="7A7392"/>
                </a:solidFill>
                <a:latin typeface="Tahoma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042988" y="4327103"/>
            <a:ext cx="7058025" cy="620911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ts val="1800"/>
              </a:lnSpc>
              <a:buNone/>
              <a:defRPr sz="1200" baseline="0">
                <a:solidFill>
                  <a:schemeClr val="tx1"/>
                </a:solidFill>
                <a:latin typeface="Tahoma" charset="0"/>
              </a:defRPr>
            </a:lvl1pPr>
            <a:lvl2pPr marL="609600" indent="0" algn="r">
              <a:lnSpc>
                <a:spcPts val="1800"/>
              </a:lnSpc>
              <a:buNone/>
              <a:defRPr sz="1200" baseline="0">
                <a:solidFill>
                  <a:schemeClr val="tx1"/>
                </a:solidFill>
                <a:latin typeface="Tahoma" charset="0"/>
              </a:defRPr>
            </a:lvl2pPr>
            <a:lvl3pPr marL="1219200" indent="0" algn="r">
              <a:lnSpc>
                <a:spcPts val="1800"/>
              </a:lnSpc>
              <a:buNone/>
              <a:defRPr sz="1200" baseline="0">
                <a:solidFill>
                  <a:schemeClr val="tx1"/>
                </a:solidFill>
                <a:latin typeface="Tahoma" charset="0"/>
              </a:defRPr>
            </a:lvl3pPr>
            <a:lvl4pPr marL="1828800" indent="0" algn="r">
              <a:lnSpc>
                <a:spcPts val="1800"/>
              </a:lnSpc>
              <a:buNone/>
              <a:defRPr sz="1200" baseline="0">
                <a:solidFill>
                  <a:schemeClr val="tx1"/>
                </a:solidFill>
                <a:latin typeface="Tahoma" charset="0"/>
              </a:defRPr>
            </a:lvl4pPr>
            <a:lvl5pPr marL="2438400" indent="0" algn="r">
              <a:lnSpc>
                <a:spcPts val="1800"/>
              </a:lnSpc>
              <a:buNone/>
              <a:defRPr sz="1200" baseline="0">
                <a:solidFill>
                  <a:schemeClr val="tx1"/>
                </a:solidFill>
                <a:latin typeface="Tahoma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19483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5403" y="1995686"/>
            <a:ext cx="4283969" cy="187220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ts val="9600"/>
              </a:lnSpc>
              <a:buNone/>
              <a:defRPr sz="13000" b="0" i="0" baseline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09600" indent="0" algn="r">
              <a:lnSpc>
                <a:spcPts val="3600"/>
              </a:lnSpc>
              <a:buNone/>
              <a:defRPr sz="9600" b="0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219200" indent="0" algn="r">
              <a:lnSpc>
                <a:spcPts val="3600"/>
              </a:lnSpc>
              <a:buNone/>
              <a:defRPr sz="9600" b="0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828800" indent="0" algn="r">
              <a:lnSpc>
                <a:spcPts val="3600"/>
              </a:lnSpc>
              <a:buNone/>
              <a:defRPr sz="9600" b="0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2438400" indent="0" algn="r">
              <a:lnSpc>
                <a:spcPts val="3600"/>
              </a:lnSpc>
              <a:buNone/>
              <a:defRPr sz="9600" b="0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GB" dirty="0"/>
              <a:t>100%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715395" y="2012765"/>
            <a:ext cx="3601021" cy="185512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buNone/>
              <a:defRPr sz="1800" baseline="0">
                <a:solidFill>
                  <a:srgbClr val="7A7392"/>
                </a:solidFill>
                <a:latin typeface="Georgia" charset="0"/>
              </a:defRPr>
            </a:lvl1pPr>
            <a:lvl2pPr marL="609600" indent="0" algn="l">
              <a:lnSpc>
                <a:spcPts val="2200"/>
              </a:lnSpc>
              <a:buNone/>
              <a:defRPr sz="1800" baseline="0">
                <a:solidFill>
                  <a:srgbClr val="7A7392"/>
                </a:solidFill>
                <a:latin typeface="Georgia" charset="0"/>
              </a:defRPr>
            </a:lvl2pPr>
            <a:lvl3pPr marL="1219200" indent="0" algn="l">
              <a:lnSpc>
                <a:spcPts val="2200"/>
              </a:lnSpc>
              <a:buNone/>
              <a:defRPr sz="1800" baseline="0">
                <a:solidFill>
                  <a:srgbClr val="7A7392"/>
                </a:solidFill>
                <a:latin typeface="Georgia" charset="0"/>
              </a:defRPr>
            </a:lvl3pPr>
            <a:lvl4pPr marL="1828800" indent="0" algn="l">
              <a:lnSpc>
                <a:spcPts val="2200"/>
              </a:lnSpc>
              <a:buNone/>
              <a:defRPr sz="1800" baseline="0">
                <a:solidFill>
                  <a:srgbClr val="7A7392"/>
                </a:solidFill>
                <a:latin typeface="Georgia" charset="0"/>
              </a:defRPr>
            </a:lvl4pPr>
            <a:lvl5pPr marL="2438400" indent="0" algn="l">
              <a:lnSpc>
                <a:spcPts val="2200"/>
              </a:lnSpc>
              <a:buNone/>
              <a:defRPr sz="1800" baseline="0">
                <a:solidFill>
                  <a:srgbClr val="7A7392"/>
                </a:solidFill>
                <a:latin typeface="Georgia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0980" y="4155926"/>
            <a:ext cx="7129412" cy="64829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ts val="1400"/>
              </a:lnSpc>
              <a:buNone/>
              <a:defRPr sz="1000" baseline="0">
                <a:solidFill>
                  <a:schemeClr val="tx1"/>
                </a:solidFill>
                <a:latin typeface="Tahoma" charset="0"/>
              </a:defRPr>
            </a:lvl1pPr>
            <a:lvl2pPr marL="609600" indent="0" algn="r">
              <a:lnSpc>
                <a:spcPts val="1400"/>
              </a:lnSpc>
              <a:buNone/>
              <a:defRPr sz="1000" baseline="0">
                <a:solidFill>
                  <a:schemeClr val="tx1"/>
                </a:solidFill>
                <a:latin typeface="Tahoma" charset="0"/>
              </a:defRPr>
            </a:lvl2pPr>
            <a:lvl3pPr marL="1219200" indent="0" algn="r">
              <a:lnSpc>
                <a:spcPts val="1400"/>
              </a:lnSpc>
              <a:buNone/>
              <a:defRPr sz="1000" baseline="0">
                <a:solidFill>
                  <a:schemeClr val="tx1"/>
                </a:solidFill>
                <a:latin typeface="Tahoma" charset="0"/>
              </a:defRPr>
            </a:lvl3pPr>
            <a:lvl4pPr marL="1828800" indent="0" algn="r">
              <a:lnSpc>
                <a:spcPts val="1400"/>
              </a:lnSpc>
              <a:buNone/>
              <a:defRPr sz="1000" baseline="0">
                <a:solidFill>
                  <a:schemeClr val="tx1"/>
                </a:solidFill>
                <a:latin typeface="Tahoma" charset="0"/>
              </a:defRPr>
            </a:lvl4pPr>
            <a:lvl5pPr marL="2438400" indent="0" algn="r">
              <a:lnSpc>
                <a:spcPts val="1400"/>
              </a:lnSpc>
              <a:buNone/>
              <a:defRPr sz="1000" baseline="0">
                <a:solidFill>
                  <a:schemeClr val="tx1"/>
                </a:solidFill>
                <a:latin typeface="Tahoma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24848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9594" y="1418035"/>
            <a:ext cx="6668019" cy="10245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99591" y="3165872"/>
            <a:ext cx="6668021" cy="4523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50603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56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6668019" cy="488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6740030" cy="3404603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rgbClr val="7A7392"/>
              </a:buCl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7A7392"/>
              </a:buClr>
              <a:buFont typeface="Courier New" panose="02070309020205020404" pitchFamily="49" charset="0"/>
              <a:buChar char="o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>
              <a:buClr>
                <a:srgbClr val="7A7392"/>
              </a:buClr>
              <a:buFont typeface="Arial" panose="020B0604020202020204" pitchFamily="34" charset="0"/>
              <a:buChar char="̶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12239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441" userDrawn="1">
          <p15:clr>
            <a:srgbClr val="FBAE40"/>
          </p15:clr>
        </p15:guide>
        <p15:guide id="2" pos="4768" userDrawn="1">
          <p15:clr>
            <a:srgbClr val="FBAE40"/>
          </p15:clr>
        </p15:guide>
        <p15:guide id="3" pos="5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9594" y="697943"/>
            <a:ext cx="6668019" cy="4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0769" y="1346400"/>
            <a:ext cx="6726844" cy="3510074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rgbClr val="7A7392"/>
              </a:buClr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7A7392"/>
              </a:buClr>
              <a:buFont typeface="+mj-lt"/>
              <a:buAutoNum type="romanL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>
              <a:buClr>
                <a:srgbClr val="7A7392"/>
              </a:buClr>
              <a:buFont typeface="Arial" panose="020B0604020202020204" pitchFamily="34" charset="0"/>
              <a:buChar char="̶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343150" indent="-514350"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52750" indent="-514350">
              <a:buFont typeface="+mj-lt"/>
              <a:buAutoNum type="arabicPeriod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6068825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567" userDrawn="1">
          <p15:clr>
            <a:srgbClr val="FBAE40"/>
          </p15:clr>
        </p15:guide>
        <p15:guide id="2" orient="horz" pos="44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99666" y="1368000"/>
            <a:ext cx="3167583" cy="3402378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1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9665" y="700088"/>
            <a:ext cx="6552655" cy="48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211961" y="1368000"/>
            <a:ext cx="3240360" cy="3402378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1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62276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567" userDrawn="1">
          <p15:clr>
            <a:srgbClr val="FBAE40"/>
          </p15:clr>
        </p15:guide>
        <p15:guide id="2" orient="horz" pos="441" userDrawn="1">
          <p15:clr>
            <a:srgbClr val="FBAE40"/>
          </p15:clr>
        </p15:guide>
        <p15:guide id="3" pos="251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pos="464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0113" y="700088"/>
            <a:ext cx="6553200" cy="48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00113" y="1368566"/>
            <a:ext cx="3167583" cy="3391657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85750" marR="0" indent="-28575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7A7392"/>
              </a:buClr>
              <a:buSzTx/>
              <a:buFont typeface="Arial" panose="020B0604020202020204" pitchFamily="34" charset="0"/>
              <a:buChar char="•"/>
              <a:tabLst/>
              <a:defRPr sz="1400" b="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7A7392"/>
              </a:buClr>
              <a:buFont typeface="Courier New" panose="02070309020205020404" pitchFamily="49" charset="0"/>
              <a:buChar char="o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177800">
              <a:buClr>
                <a:srgbClr val="7A7392"/>
              </a:buClr>
              <a:buFont typeface="Arial" panose="020B0604020202020204" pitchFamily="34" charset="0"/>
              <a:buChar char="̶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163638" indent="-301625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Bullet Point</a:t>
            </a:r>
          </a:p>
          <a:p>
            <a:pPr lvl="2"/>
            <a:r>
              <a:rPr lang="en-GB" dirty="0"/>
              <a:t>Third Bullet Point</a:t>
            </a:r>
          </a:p>
          <a:p>
            <a:pPr lvl="3"/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14194" y="1368566"/>
            <a:ext cx="3239119" cy="3391657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85750" marR="0" indent="-28575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7A7392"/>
              </a:buClr>
              <a:buSzTx/>
              <a:buFont typeface="Arial" panose="020B0604020202020204" pitchFamily="34" charset="0"/>
              <a:buChar char="•"/>
              <a:tabLst/>
              <a:defRPr sz="1400" b="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7A7392"/>
              </a:buClr>
              <a:buFont typeface="Courier New" panose="02070309020205020404" pitchFamily="49" charset="0"/>
              <a:buChar char="o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177800">
              <a:buClr>
                <a:srgbClr val="7A7392"/>
              </a:buClr>
              <a:buFont typeface="Arial" panose="020B0604020202020204" pitchFamily="34" charset="0"/>
              <a:buChar char="̶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163638" indent="-301625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Bullet Point</a:t>
            </a:r>
          </a:p>
          <a:p>
            <a:pPr lvl="2"/>
            <a:r>
              <a:rPr lang="en-US" dirty="0"/>
              <a:t>Third Bullet Point</a:t>
            </a:r>
          </a:p>
          <a:p>
            <a:pPr lvl="3"/>
            <a:endParaRPr lang="en-US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45515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567" userDrawn="1">
          <p15:clr>
            <a:srgbClr val="FBAE40"/>
          </p15:clr>
        </p15:guide>
        <p15:guide id="2" orient="horz" pos="441" userDrawn="1">
          <p15:clr>
            <a:srgbClr val="FBAE40"/>
          </p15:clr>
        </p15:guide>
        <p15:guide id="3" pos="251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pos="464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9120" y="700088"/>
            <a:ext cx="6553200" cy="48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9120" y="1368678"/>
            <a:ext cx="3167583" cy="3435867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66700" marR="0" indent="-26670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7A7392"/>
              </a:buClr>
              <a:buSzTx/>
              <a:buFont typeface="+mj-lt"/>
              <a:buAutoNum type="arabicPeriod"/>
              <a:tabLst/>
              <a:defRPr sz="1400" b="0" i="0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541338" indent="-274638">
              <a:buClr>
                <a:srgbClr val="7A7392"/>
              </a:buClr>
              <a:buFont typeface="+mj-lt"/>
              <a:buAutoNum type="romanLcPeriod"/>
              <a:defRPr sz="14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>
              <a:buClr>
                <a:srgbClr val="7A7392"/>
              </a:buClr>
              <a:buFont typeface="Arial" panose="020B0604020202020204" pitchFamily="34" charset="0"/>
              <a:buChar char="̶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52538" indent="-285750">
              <a:buFont typeface="Arial" panose="020B0604020202020204" pitchFamily="34" charset="0"/>
              <a:buChar char="̶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Number Position Number 2</a:t>
            </a:r>
          </a:p>
          <a:p>
            <a:pPr lvl="2"/>
            <a:r>
              <a:rPr lang="en-GB" dirty="0"/>
              <a:t>Number Position Number 3</a:t>
            </a:r>
          </a:p>
          <a:p>
            <a:pPr lvl="3"/>
            <a:endParaRPr lang="en-GB" dirty="0"/>
          </a:p>
          <a:p>
            <a:pPr lvl="3"/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14194" y="1368678"/>
            <a:ext cx="3238126" cy="3435867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266700" marR="0" indent="-266700" algn="l" defTabSz="606425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7A7392"/>
              </a:buClr>
              <a:buSzTx/>
              <a:buFont typeface="+mj-lt"/>
              <a:buAutoNum type="arabicPeriod"/>
              <a:tabLst/>
              <a:defRPr sz="1400" b="0" i="0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lvl1pPr>
            <a:lvl2pPr marL="541338" indent="-274638">
              <a:buClr>
                <a:srgbClr val="7A7392"/>
              </a:buClr>
              <a:buFont typeface="+mj-lt"/>
              <a:buAutoNum type="romanLcPeriod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96938" indent="-266700">
              <a:buClr>
                <a:srgbClr val="7A7392"/>
              </a:buClr>
              <a:buFont typeface="Arial" panose="020B0604020202020204" pitchFamily="34" charset="0"/>
              <a:buChar char="̶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52538" indent="-285750">
              <a:buFont typeface="Arial" panose="020B0604020202020204" pitchFamily="34" charset="0"/>
              <a:buChar char="̶"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Number Position Number 2</a:t>
            </a:r>
          </a:p>
          <a:p>
            <a:pPr lvl="2"/>
            <a:r>
              <a:rPr lang="en-GB" dirty="0"/>
              <a:t>Number Position Number 3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76518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567" userDrawn="1">
          <p15:clr>
            <a:srgbClr val="FBAE40"/>
          </p15:clr>
        </p15:guide>
        <p15:guide id="2" orient="horz" pos="441" userDrawn="1">
          <p15:clr>
            <a:srgbClr val="FBAE40"/>
          </p15:clr>
        </p15:guide>
        <p15:guide id="3" pos="2653" userDrawn="1">
          <p15:clr>
            <a:srgbClr val="FBAE40"/>
          </p15:clr>
        </p15:guide>
        <p15:guide id="4" pos="2517" userDrawn="1">
          <p15:clr>
            <a:srgbClr val="FBAE40"/>
          </p15:clr>
        </p15:guide>
        <p15:guide id="5" pos="464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9594" y="700088"/>
            <a:ext cx="6515621" cy="48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899592" y="1346637"/>
            <a:ext cx="6515620" cy="3403549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534947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567" userDrawn="1">
          <p15:clr>
            <a:srgbClr val="FBAE40"/>
          </p15:clr>
        </p15:guide>
        <p15:guide id="2" orient="horz" pos="44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lumn text sty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98974" y="1402166"/>
            <a:ext cx="3167583" cy="3402378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1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8973" y="700088"/>
            <a:ext cx="6515621" cy="48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7A739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284042" y="1402167"/>
            <a:ext cx="3816350" cy="3348019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0"/>
            <a:ext cx="10810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1172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567" userDrawn="1">
          <p15:clr>
            <a:srgbClr val="FBAE40"/>
          </p15:clr>
        </p15:guide>
        <p15:guide id="2" orient="horz" pos="4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</p:sldLayoutIdLst>
  <p:transition spd="slow">
    <p:fade/>
  </p:transition>
  <p:txStyles>
    <p:titleStyle>
      <a:lvl1pPr algn="ctr" defTabSz="60641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641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0641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0641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0641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609539" algn="ctr" defTabSz="609539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080" algn="ctr" defTabSz="609539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618" algn="ctr" defTabSz="609539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158" algn="ctr" defTabSz="609539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4014" indent="-454014" algn="l" defTabSz="60641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87401" indent="-377816" algn="l" defTabSz="60641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0787" indent="-301618" algn="l" defTabSz="60641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0372" indent="-301618" algn="l" defTabSz="60641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39957" indent="-301618" algn="l" defTabSz="60641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2464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6095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Python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ea typeface="ＭＳ Ｐゴシック" charset="-128"/>
              </a:rPr>
              <a:t>Week 6</a:t>
            </a:r>
          </a:p>
        </p:txBody>
      </p:sp>
      <p:sp>
        <p:nvSpPr>
          <p:cNvPr id="13314" name="Text Placeholder 2"/>
          <p:cNvSpPr>
            <a:spLocks noGrp="1"/>
          </p:cNvSpPr>
          <p:nvPr>
            <p:ph type="body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ea typeface="ＭＳ Ｐゴシック" charset="-128"/>
              </a:rPr>
              <a:t>Presentation by</a:t>
            </a:r>
          </a:p>
          <a:p>
            <a:pPr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Sarfraz Brohi</a:t>
            </a: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CSCT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496860" y="2650335"/>
            <a:ext cx="1219139" cy="229774"/>
          </a:xfrm>
        </p:spPr>
        <p:txBody>
          <a:bodyPr/>
          <a:lstStyle/>
          <a:p>
            <a:r>
              <a:rPr lang="en-US" dirty="0"/>
              <a:t>November,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A1350-8FC7-BC4B-A50D-9F8491BA8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37"/>
          <a:stretch/>
        </p:blipFill>
        <p:spPr>
          <a:xfrm>
            <a:off x="6660232" y="2544061"/>
            <a:ext cx="2483768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Python is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30963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English like syntax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/>
              <a:t>No braces, or semi-colons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1800" dirty="0"/>
              <a:t>Blocks indicated by indentation</a:t>
            </a:r>
          </a:p>
          <a:p>
            <a:pPr lvl="1"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One statement per line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No pointers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/>
              <a:t>Only ever a single error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1800" dirty="0"/>
              <a:t>Interpreter immediately halts on error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3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Versions of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992889" cy="34046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Python 2 vs Python 3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2.0 (2000) – 2.7.18 (2020) - discontinued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3.0 (2008) – 3.12.0 (2023)</a:t>
            </a:r>
            <a:br>
              <a:rPr lang="en-US" sz="2000" dirty="0"/>
            </a:br>
            <a:endParaRPr lang="en-US" sz="2000" dirty="0"/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Available for Windows from </a:t>
            </a:r>
            <a:r>
              <a:rPr lang="en-US" sz="2000" dirty="0">
                <a:hlinkClick r:id="rId2"/>
              </a:rPr>
              <a:t>www.python.org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Python 2 is always included with Mac and Linux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Python 3 for Mac and Linux can be obtained from </a:t>
            </a:r>
            <a:r>
              <a:rPr lang="en-US" sz="2000" dirty="0">
                <a:hlinkClick r:id="rId2"/>
              </a:rPr>
              <a:t>www.python.org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64805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Python 2 vs Python 3 are not source compatible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9B3D4A-55C0-974A-BCEA-A448DD2748E5}"/>
              </a:ext>
            </a:extLst>
          </p:cNvPr>
          <p:cNvSpPr txBox="1">
            <a:spLocks/>
          </p:cNvSpPr>
          <p:nvPr/>
        </p:nvSpPr>
        <p:spPr>
          <a:xfrm>
            <a:off x="827583" y="2273666"/>
            <a:ext cx="3384378" cy="1810252"/>
          </a:xfrm>
          <a:prstGeom prst="rect">
            <a:avLst/>
          </a:prstGeom>
        </p:spPr>
        <p:txBody>
          <a:bodyPr/>
          <a:lstStyle>
            <a:lvl1pPr marL="266700" indent="-266700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7392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739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7392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130372" indent="-301618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739957" indent="-301618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464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5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4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000" u="sng" dirty="0"/>
              <a:t>Python 2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000" b="1" dirty="0">
                <a:latin typeface="Courier" pitchFamily="2" charset="0"/>
              </a:rPr>
              <a:t>print ”Hello World!”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endParaRPr lang="en-US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DFC1B6-6533-DE4B-8BFD-9695038BA8BF}"/>
              </a:ext>
            </a:extLst>
          </p:cNvPr>
          <p:cNvSpPr txBox="1">
            <a:spLocks/>
          </p:cNvSpPr>
          <p:nvPr/>
        </p:nvSpPr>
        <p:spPr>
          <a:xfrm>
            <a:off x="4932038" y="2273666"/>
            <a:ext cx="3960441" cy="1810252"/>
          </a:xfrm>
          <a:prstGeom prst="rect">
            <a:avLst/>
          </a:prstGeom>
        </p:spPr>
        <p:txBody>
          <a:bodyPr/>
          <a:lstStyle>
            <a:lvl1pPr marL="266700" indent="-266700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7392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739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7392"/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130372" indent="-301618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739957" indent="-301618" algn="l" defTabSz="60641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464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5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4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68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000" u="sng" dirty="0"/>
              <a:t>Python 3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000" b="1" dirty="0">
                <a:latin typeface="Courier" pitchFamily="2" charset="0"/>
              </a:rPr>
              <a:t>print (”Hello World!”)</a:t>
            </a:r>
          </a:p>
          <a:p>
            <a:pPr marL="0" indent="0">
              <a:spcBef>
                <a:spcPts val="0"/>
              </a:spcBef>
              <a:spcAft>
                <a:spcPts val="14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08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Python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27362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Visual Studio Code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Idle – development environment included with Python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PyCharm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 err="1"/>
              <a:t>Thonny</a:t>
            </a:r>
            <a:r>
              <a:rPr lang="en-US" sz="2000" dirty="0"/>
              <a:t> (Python IDE for beginners)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Many, many more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Python shell, variables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27362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Shell can be used to test statements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Dynamic typing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Arithmetic and Logical operators similar to C</a:t>
            </a:r>
            <a:br>
              <a:rPr lang="en-US" sz="2000" dirty="0"/>
            </a:br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https://www.w3schools.com/python/python_operators.asp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911D5-61C6-554D-81B6-4568416A4E5F}"/>
              </a:ext>
            </a:extLst>
          </p:cNvPr>
          <p:cNvSpPr txBox="1"/>
          <p:nvPr/>
        </p:nvSpPr>
        <p:spPr>
          <a:xfrm>
            <a:off x="121174" y="465998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710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Comments, input() and print()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27362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Comments are preceded by #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input() reads user data from console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print() outputs text to console (lots of formatting options)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911D5-61C6-554D-81B6-4568416A4E5F}"/>
              </a:ext>
            </a:extLst>
          </p:cNvPr>
          <p:cNvSpPr txBox="1"/>
          <p:nvPr/>
        </p:nvSpPr>
        <p:spPr>
          <a:xfrm>
            <a:off x="121174" y="46599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demo.py</a:t>
            </a:r>
          </a:p>
        </p:txBody>
      </p:sp>
    </p:spTree>
    <p:extLst>
      <p:ext uri="{BB962C8B-B14F-4D97-AF65-F5344CB8AC3E}">
        <p14:creationId xmlns:p14="http://schemas.microsoft.com/office/powerpoint/2010/main" val="895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Blocks and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27362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No braces in Python – indentation is used to delimit blocks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Booleans are True or False (NB case sensitive)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Decisions made by if / </a:t>
            </a:r>
            <a:r>
              <a:rPr lang="en-US" sz="2000" dirty="0" err="1"/>
              <a:t>elif</a:t>
            </a:r>
            <a:r>
              <a:rPr lang="en-US" sz="2000" dirty="0"/>
              <a:t> / else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No switch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F553F-4F08-184A-8E46-580695A768B0}"/>
              </a:ext>
            </a:extLst>
          </p:cNvPr>
          <p:cNvSpPr txBox="1"/>
          <p:nvPr/>
        </p:nvSpPr>
        <p:spPr>
          <a:xfrm>
            <a:off x="3851920" y="384677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</a:t>
            </a:r>
            <a:r>
              <a:rPr lang="en-US" dirty="0" err="1"/>
              <a:t>DisplayGrade.py</a:t>
            </a:r>
            <a:endParaRPr lang="en-US" dirty="0"/>
          </a:p>
          <a:p>
            <a:r>
              <a:rPr lang="en-US" dirty="0"/>
              <a:t>	    ChineseZodiac.py</a:t>
            </a:r>
          </a:p>
        </p:txBody>
      </p:sp>
    </p:spTree>
    <p:extLst>
      <p:ext uri="{BB962C8B-B14F-4D97-AF65-F5344CB8AC3E}">
        <p14:creationId xmlns:p14="http://schemas.microsoft.com/office/powerpoint/2010/main" val="35241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27362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While loops work similarly to C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For loops are quite different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F553F-4F08-184A-8E46-580695A768B0}"/>
              </a:ext>
            </a:extLst>
          </p:cNvPr>
          <p:cNvSpPr txBox="1"/>
          <p:nvPr/>
        </p:nvSpPr>
        <p:spPr>
          <a:xfrm>
            <a:off x="4834203" y="4382983"/>
            <a:ext cx="4188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demo2.py</a:t>
            </a:r>
          </a:p>
          <a:p>
            <a:r>
              <a:rPr lang="en-US" dirty="0"/>
              <a:t>MultiplicationTable.py</a:t>
            </a:r>
          </a:p>
          <a:p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17394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27362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Simple array-like functionality built into Python (list)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Much more sophisticated arrays in the </a:t>
            </a:r>
            <a:r>
              <a:rPr lang="en-US" sz="2000" dirty="0" err="1"/>
              <a:t>numpy</a:t>
            </a:r>
            <a:r>
              <a:rPr lang="en-US" sz="2000" dirty="0"/>
              <a:t>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F553F-4F08-184A-8E46-580695A768B0}"/>
              </a:ext>
            </a:extLst>
          </p:cNvPr>
          <p:cNvSpPr txBox="1"/>
          <p:nvPr/>
        </p:nvSpPr>
        <p:spPr>
          <a:xfrm>
            <a:off x="4834203" y="4382983"/>
            <a:ext cx="418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demo3.py</a:t>
            </a:r>
          </a:p>
          <a:p>
            <a:r>
              <a:rPr lang="en-US" dirty="0"/>
              <a:t>AnalyseNumbers.py</a:t>
            </a:r>
          </a:p>
        </p:txBody>
      </p:sp>
    </p:spTree>
    <p:extLst>
      <p:ext uri="{BB962C8B-B14F-4D97-AF65-F5344CB8AC3E}">
        <p14:creationId xmlns:p14="http://schemas.microsoft.com/office/powerpoint/2010/main" val="34412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File </a:t>
            </a:r>
            <a:r>
              <a:rPr lang="en-US" sz="3600" dirty="0" err="1"/>
              <a:t>i</a:t>
            </a:r>
            <a:r>
              <a:rPr lang="en-US" sz="3600" dirty="0"/>
              <a:t>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30353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Similar to C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/>
              <a:t>Methods of opening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“r” – read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“a” – append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“w” – write</a:t>
            </a:r>
          </a:p>
          <a:p>
            <a:pPr lvl="1"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“x” – create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/>
              <a:t>Type of file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“t” – text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>
                <a:latin typeface="Courier" pitchFamily="2" charset="0"/>
              </a:rPr>
              <a:t>“b” – binary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F553F-4F08-184A-8E46-580695A768B0}"/>
              </a:ext>
            </a:extLst>
          </p:cNvPr>
          <p:cNvSpPr txBox="1"/>
          <p:nvPr/>
        </p:nvSpPr>
        <p:spPr>
          <a:xfrm>
            <a:off x="4834203" y="4382983"/>
            <a:ext cx="418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</a:t>
            </a:r>
            <a:r>
              <a:rPr lang="en-US" dirty="0" err="1"/>
              <a:t>DisplayFile.py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 in POP…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275606"/>
            <a:ext cx="6740030" cy="386789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What is Python? 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What is it used for and why is it popular? 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The philosophy of Python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The Python language:</a:t>
            </a:r>
          </a:p>
          <a:p>
            <a:pPr marL="1227137" lvl="2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Comments</a:t>
            </a:r>
          </a:p>
          <a:p>
            <a:pPr marL="1227137" lvl="2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Blocks</a:t>
            </a:r>
          </a:p>
          <a:p>
            <a:pPr marL="1227137" lvl="2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Variables</a:t>
            </a:r>
          </a:p>
          <a:p>
            <a:pPr marL="1227137" lvl="2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Control Structures (decisions and loops)</a:t>
            </a:r>
          </a:p>
          <a:p>
            <a:pPr marL="1227137" lvl="2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Arrays</a:t>
            </a:r>
          </a:p>
          <a:p>
            <a:pPr marL="1227137" lvl="2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File </a:t>
            </a:r>
            <a:r>
              <a:rPr lang="en-US" dirty="0" err="1"/>
              <a:t>i</a:t>
            </a:r>
            <a:r>
              <a:rPr lang="en-US" dirty="0"/>
              <a:t>/o</a:t>
            </a:r>
          </a:p>
          <a:p>
            <a:pPr marL="1227137" lvl="2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30353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Similar to C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Blocks of code defined by def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Arguments and return values similar to C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433C7-F0FD-06F9-6BAF-44B2E8ABC431}"/>
              </a:ext>
            </a:extLst>
          </p:cNvPr>
          <p:cNvSpPr txBox="1"/>
          <p:nvPr/>
        </p:nvSpPr>
        <p:spPr>
          <a:xfrm>
            <a:off x="4834203" y="4382983"/>
            <a:ext cx="418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demo4.py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30353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Python is flexible and widely used in CS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Python is much easier than C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Many powerful libraries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Language basics (comments, blocks, variables, control Structures, arrays, file </a:t>
            </a:r>
            <a:r>
              <a:rPr lang="en-US" sz="2000" dirty="0" err="1"/>
              <a:t>i</a:t>
            </a:r>
            <a:r>
              <a:rPr lang="en-US" sz="2000" dirty="0"/>
              <a:t>/o and functions).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Many of the C examples have been converted to Python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4" y="699542"/>
            <a:ext cx="7848870" cy="488301"/>
          </a:xfrm>
        </p:spPr>
        <p:txBody>
          <a:bodyPr/>
          <a:lstStyle/>
          <a:p>
            <a:r>
              <a:rPr lang="en-US" sz="3600" dirty="0"/>
              <a:t>To do before the next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416825" cy="30353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Make sure you can run Python programs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Look through the examples and make sure you understand them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Check out the W3Schools tutorial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Get the John Hunt book from the library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Attend the labs!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C30FF-99E8-204A-8D48-35F10AB57A96}"/>
              </a:ext>
            </a:extLst>
          </p:cNvPr>
          <p:cNvSpPr txBox="1"/>
          <p:nvPr/>
        </p:nvSpPr>
        <p:spPr>
          <a:xfrm>
            <a:off x="3779912" y="2355726"/>
            <a:ext cx="5044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W3Schools Tutorial:</a:t>
            </a:r>
          </a:p>
          <a:p>
            <a:endParaRPr lang="en-US" sz="2400" dirty="0"/>
          </a:p>
          <a:p>
            <a:r>
              <a:rPr lang="en-US" sz="2400" dirty="0"/>
              <a:t>https://www.w3schools.com/python/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2DD80-13DC-CE42-83E9-A4B37F92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9622"/>
            <a:ext cx="2236438" cy="33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6552729" cy="34046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Developed in the early 1990s by Guido van Rossum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Name after Monty Python’s Flying Circus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Objectives:</a:t>
            </a:r>
          </a:p>
          <a:p>
            <a:pPr marL="685799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An easy and intuitive language just as </a:t>
            </a:r>
            <a:br>
              <a:rPr lang="en-US" dirty="0"/>
            </a:br>
            <a:r>
              <a:rPr lang="en-US" dirty="0"/>
              <a:t>powerful as major competitors</a:t>
            </a:r>
          </a:p>
          <a:p>
            <a:pPr marL="685799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Open source, so anyone can contribute to </a:t>
            </a:r>
            <a:br>
              <a:rPr lang="en-US" dirty="0"/>
            </a:br>
            <a:r>
              <a:rPr lang="en-US" dirty="0"/>
              <a:t>its development</a:t>
            </a:r>
          </a:p>
          <a:p>
            <a:pPr marL="685799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Code that is as understandable as plain </a:t>
            </a:r>
            <a:br>
              <a:rPr lang="en-US" dirty="0"/>
            </a:br>
            <a:r>
              <a:rPr lang="en-US" dirty="0"/>
              <a:t>English</a:t>
            </a:r>
          </a:p>
          <a:p>
            <a:pPr marL="685799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Suitability for everyday tasks, allowing for </a:t>
            </a:r>
            <a:br>
              <a:rPr lang="en-US" dirty="0"/>
            </a:br>
            <a:r>
              <a:rPr lang="en-US" dirty="0"/>
              <a:t>short development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19085-C821-C14F-9138-20557C33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46" y="2231033"/>
            <a:ext cx="3270732" cy="21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BE9A31-8EEB-174A-A2AB-28147C2E6CAE}"/>
              </a:ext>
            </a:extLst>
          </p:cNvPr>
          <p:cNvGrpSpPr/>
          <p:nvPr/>
        </p:nvGrpSpPr>
        <p:grpSpPr>
          <a:xfrm>
            <a:off x="2234894" y="1588080"/>
            <a:ext cx="1998709" cy="1227352"/>
            <a:chOff x="2234894" y="1588080"/>
            <a:chExt cx="1998709" cy="1227352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05157D3-6B71-9044-AC05-F38ECB25CB83}"/>
                </a:ext>
              </a:extLst>
            </p:cNvPr>
            <p:cNvSpPr/>
            <p:nvPr/>
          </p:nvSpPr>
          <p:spPr>
            <a:xfrm>
              <a:off x="2234894" y="1972710"/>
              <a:ext cx="936104" cy="432048"/>
            </a:xfrm>
            <a:prstGeom prst="rightArrow">
              <a:avLst/>
            </a:prstGeom>
            <a:gradFill>
              <a:gsLst>
                <a:gs pos="0">
                  <a:srgbClr val="7A7392"/>
                </a:gs>
                <a:gs pos="100000">
                  <a:srgbClr val="AFABBD"/>
                </a:gs>
              </a:gsLst>
              <a:lin ang="16200000" scaled="0"/>
            </a:gra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EED48E-BE54-5D4A-A5BC-072B5EE61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598" y="1899866"/>
              <a:ext cx="915566" cy="91556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5269AA-9D0D-5C46-BA42-4207E12FC9C5}"/>
                </a:ext>
              </a:extLst>
            </p:cNvPr>
            <p:cNvSpPr txBox="1"/>
            <p:nvPr/>
          </p:nvSpPr>
          <p:spPr>
            <a:xfrm>
              <a:off x="3125607" y="15880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ACCF6F-E4D8-D841-AAC8-CAE5F9674A1F}"/>
              </a:ext>
            </a:extLst>
          </p:cNvPr>
          <p:cNvGrpSpPr/>
          <p:nvPr/>
        </p:nvGrpSpPr>
        <p:grpSpPr>
          <a:xfrm>
            <a:off x="6118859" y="1633133"/>
            <a:ext cx="2586240" cy="1323439"/>
            <a:chOff x="6118859" y="1633133"/>
            <a:chExt cx="2586240" cy="13234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16AC41-6317-E544-9156-862FDE4CB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6211" y="1633133"/>
              <a:ext cx="1548888" cy="1323439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8EFA9A9-2083-F14F-9E1C-6456ADA98EAB}"/>
                </a:ext>
              </a:extLst>
            </p:cNvPr>
            <p:cNvSpPr/>
            <p:nvPr/>
          </p:nvSpPr>
          <p:spPr>
            <a:xfrm>
              <a:off x="6118859" y="1972710"/>
              <a:ext cx="936104" cy="432048"/>
            </a:xfrm>
            <a:prstGeom prst="rightArrow">
              <a:avLst/>
            </a:prstGeom>
            <a:gradFill>
              <a:gsLst>
                <a:gs pos="0">
                  <a:srgbClr val="7A7392"/>
                </a:gs>
                <a:gs pos="100000">
                  <a:srgbClr val="AFABBD"/>
                </a:gs>
              </a:gsLst>
              <a:lin ang="16200000" scaled="0"/>
            </a:gra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34E73-D46A-F443-A4C3-56502DE5A527}"/>
              </a:ext>
            </a:extLst>
          </p:cNvPr>
          <p:cNvGrpSpPr/>
          <p:nvPr/>
        </p:nvGrpSpPr>
        <p:grpSpPr>
          <a:xfrm>
            <a:off x="2774294" y="3418715"/>
            <a:ext cx="2200012" cy="1305436"/>
            <a:chOff x="2774294" y="3418715"/>
            <a:chExt cx="2200012" cy="1305436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77C6922-75EE-5046-B469-715388750A89}"/>
                </a:ext>
              </a:extLst>
            </p:cNvPr>
            <p:cNvSpPr/>
            <p:nvPr/>
          </p:nvSpPr>
          <p:spPr>
            <a:xfrm>
              <a:off x="2774294" y="3936314"/>
              <a:ext cx="936104" cy="432048"/>
            </a:xfrm>
            <a:prstGeom prst="rightArrow">
              <a:avLst/>
            </a:prstGeom>
            <a:gradFill>
              <a:gsLst>
                <a:gs pos="0">
                  <a:srgbClr val="7A7392"/>
                </a:gs>
                <a:gs pos="100000">
                  <a:srgbClr val="AFABBD"/>
                </a:gs>
              </a:gsLst>
              <a:lin ang="16200000" scaled="0"/>
            </a:gra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367017-CE3A-0648-A874-168FECD8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778970" y="3788047"/>
              <a:ext cx="936104" cy="93610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429067-EFC0-A14A-8D63-5C44E0EA34A3}"/>
                </a:ext>
              </a:extLst>
            </p:cNvPr>
            <p:cNvSpPr txBox="1"/>
            <p:nvPr/>
          </p:nvSpPr>
          <p:spPr>
            <a:xfrm>
              <a:off x="3725246" y="34187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Interpreter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1147856-4246-1646-A769-7824D2B4562E}"/>
              </a:ext>
            </a:extLst>
          </p:cNvPr>
          <p:cNvGrpSpPr/>
          <p:nvPr/>
        </p:nvGrpSpPr>
        <p:grpSpPr>
          <a:xfrm>
            <a:off x="5081507" y="3596737"/>
            <a:ext cx="2586240" cy="1323439"/>
            <a:chOff x="5081507" y="3596737"/>
            <a:chExt cx="2586240" cy="13234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301551-E6CF-8B4B-9953-C50CF288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8859" y="3596737"/>
              <a:ext cx="1548888" cy="1323439"/>
            </a:xfrm>
            <a:prstGeom prst="rect">
              <a:avLst/>
            </a:prstGeom>
          </p:spPr>
        </p:pic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1D883EC-810B-BD49-A154-B1C02677F77F}"/>
                </a:ext>
              </a:extLst>
            </p:cNvPr>
            <p:cNvSpPr/>
            <p:nvPr/>
          </p:nvSpPr>
          <p:spPr>
            <a:xfrm>
              <a:off x="5081507" y="3936314"/>
              <a:ext cx="936104" cy="432048"/>
            </a:xfrm>
            <a:prstGeom prst="rightArrow">
              <a:avLst/>
            </a:prstGeom>
            <a:gradFill>
              <a:gsLst>
                <a:gs pos="0">
                  <a:srgbClr val="7A7392"/>
                </a:gs>
                <a:gs pos="100000">
                  <a:srgbClr val="AFABBD"/>
                </a:gs>
              </a:gsLst>
              <a:lin ang="16200000" scaled="0"/>
            </a:gra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142387-38D9-3845-884B-0D7BB8F64E29}"/>
              </a:ext>
            </a:extLst>
          </p:cNvPr>
          <p:cNvGrpSpPr/>
          <p:nvPr/>
        </p:nvGrpSpPr>
        <p:grpSpPr>
          <a:xfrm>
            <a:off x="793580" y="1650125"/>
            <a:ext cx="1296144" cy="1384995"/>
            <a:chOff x="793580" y="1650125"/>
            <a:chExt cx="1296144" cy="13849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D44D-AA2D-AC42-8C79-10E72236CCAC}"/>
                </a:ext>
              </a:extLst>
            </p:cNvPr>
            <p:cNvSpPr txBox="1"/>
            <p:nvPr/>
          </p:nvSpPr>
          <p:spPr>
            <a:xfrm>
              <a:off x="793580" y="1650125"/>
              <a:ext cx="1296144" cy="1077218"/>
            </a:xfrm>
            <a:prstGeom prst="rect">
              <a:avLst/>
            </a:prstGeom>
            <a:noFill/>
            <a:ln w="25400" cmpd="thinThick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#include &lt;</a:t>
              </a:r>
              <a:r>
                <a:rPr lang="en-US" sz="400" dirty="0" err="1"/>
                <a:t>stdio.h</a:t>
              </a:r>
              <a:r>
                <a:rPr lang="en-US" sz="400" dirty="0"/>
                <a:t>&gt;</a:t>
              </a:r>
            </a:p>
            <a:p>
              <a:endParaRPr lang="en-US" sz="400" dirty="0"/>
            </a:p>
            <a:p>
              <a:r>
                <a:rPr lang="en-US" sz="400" dirty="0"/>
                <a:t>int main() {</a:t>
              </a:r>
            </a:p>
            <a:p>
              <a:r>
                <a:rPr lang="en-US" sz="400" dirty="0"/>
                <a:t>    int score;</a:t>
              </a:r>
            </a:p>
            <a:p>
              <a:endParaRPr lang="en-US" sz="400" dirty="0"/>
            </a:p>
            <a:p>
              <a:r>
                <a:rPr lang="en-US" sz="400" dirty="0"/>
                <a:t>    </a:t>
              </a:r>
              <a:r>
                <a:rPr lang="en-US" sz="400" dirty="0" err="1"/>
                <a:t>printf</a:t>
              </a:r>
              <a:r>
                <a:rPr lang="en-US" sz="400" dirty="0"/>
                <a:t>("Enter score: ");</a:t>
              </a:r>
            </a:p>
            <a:p>
              <a:r>
                <a:rPr lang="en-US" sz="400" dirty="0"/>
                <a:t>    </a:t>
              </a:r>
              <a:r>
                <a:rPr lang="en-US" sz="400" dirty="0" err="1"/>
                <a:t>scanf</a:t>
              </a:r>
              <a:r>
                <a:rPr lang="en-US" sz="400" dirty="0"/>
                <a:t>("%d", &amp;score);</a:t>
              </a:r>
            </a:p>
            <a:p>
              <a:endParaRPr lang="en-US" sz="400" dirty="0"/>
            </a:p>
            <a:p>
              <a:r>
                <a:rPr lang="en-US" sz="400" dirty="0"/>
                <a:t>    if (score &gt;= 70) </a:t>
              </a:r>
              <a:r>
                <a:rPr lang="en-US" sz="400" dirty="0" err="1"/>
                <a:t>printf</a:t>
              </a:r>
              <a:r>
                <a:rPr lang="en-US" sz="400" dirty="0"/>
                <a:t>("A\n");</a:t>
              </a:r>
            </a:p>
            <a:p>
              <a:r>
                <a:rPr lang="en-US" sz="400" dirty="0"/>
                <a:t>    else if (score &gt;= 60) </a:t>
              </a:r>
              <a:r>
                <a:rPr lang="en-US" sz="400" dirty="0" err="1"/>
                <a:t>printf</a:t>
              </a:r>
              <a:r>
                <a:rPr lang="en-US" sz="400" dirty="0"/>
                <a:t>("B\n");</a:t>
              </a:r>
            </a:p>
            <a:p>
              <a:r>
                <a:rPr lang="en-US" sz="400" dirty="0"/>
                <a:t>    else if (score &gt;= 50) </a:t>
              </a:r>
              <a:r>
                <a:rPr lang="en-US" sz="400" dirty="0" err="1"/>
                <a:t>printf</a:t>
              </a:r>
              <a:r>
                <a:rPr lang="en-US" sz="400" dirty="0"/>
                <a:t>("C\n");</a:t>
              </a:r>
            </a:p>
            <a:p>
              <a:r>
                <a:rPr lang="en-US" sz="400" dirty="0"/>
                <a:t>    else if (score &gt;= 40) </a:t>
              </a:r>
              <a:r>
                <a:rPr lang="en-US" sz="400" dirty="0" err="1"/>
                <a:t>printf</a:t>
              </a:r>
              <a:r>
                <a:rPr lang="en-US" sz="400" dirty="0"/>
                <a:t>("D\n");</a:t>
              </a:r>
            </a:p>
            <a:p>
              <a:r>
                <a:rPr lang="en-US" sz="400" dirty="0"/>
                <a:t>    else </a:t>
              </a:r>
              <a:r>
                <a:rPr lang="en-US" sz="400" dirty="0" err="1"/>
                <a:t>printf</a:t>
              </a:r>
              <a:r>
                <a:rPr lang="en-US" sz="400" dirty="0"/>
                <a:t>("F\n");</a:t>
              </a:r>
            </a:p>
            <a:p>
              <a:r>
                <a:rPr lang="en-US" sz="400" dirty="0"/>
                <a:t>    </a:t>
              </a:r>
            </a:p>
            <a:p>
              <a:r>
                <a:rPr lang="en-US" sz="400" dirty="0"/>
                <a:t>    return 0;</a:t>
              </a:r>
            </a:p>
            <a:p>
              <a:r>
                <a:rPr lang="en-US" sz="400" dirty="0"/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BB67A9-315A-F845-9F0B-73B32127C711}"/>
                </a:ext>
              </a:extLst>
            </p:cNvPr>
            <p:cNvSpPr txBox="1"/>
            <p:nvPr/>
          </p:nvSpPr>
          <p:spPr>
            <a:xfrm>
              <a:off x="859900" y="2727343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 Code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7FDB00-560B-7D47-A709-E1F6519FE0A9}"/>
              </a:ext>
            </a:extLst>
          </p:cNvPr>
          <p:cNvGrpSpPr/>
          <p:nvPr/>
        </p:nvGrpSpPr>
        <p:grpSpPr>
          <a:xfrm>
            <a:off x="4199147" y="1753696"/>
            <a:ext cx="2058357" cy="1177853"/>
            <a:chOff x="4199147" y="1753696"/>
            <a:chExt cx="2058357" cy="1177853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564787D0-B82C-5B4E-B579-5248E392357A}"/>
                </a:ext>
              </a:extLst>
            </p:cNvPr>
            <p:cNvSpPr/>
            <p:nvPr/>
          </p:nvSpPr>
          <p:spPr>
            <a:xfrm>
              <a:off x="4199147" y="1972710"/>
              <a:ext cx="936104" cy="432048"/>
            </a:xfrm>
            <a:prstGeom prst="rightArrow">
              <a:avLst/>
            </a:prstGeom>
            <a:gradFill>
              <a:gsLst>
                <a:gs pos="0">
                  <a:srgbClr val="7A7392"/>
                </a:gs>
                <a:gs pos="100000">
                  <a:srgbClr val="AFABBD"/>
                </a:gs>
              </a:gsLst>
              <a:lin ang="16200000" scaled="0"/>
            </a:gra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D0DB4C-399F-EF46-AA5A-88510DF8B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0307" y="1753696"/>
              <a:ext cx="915566" cy="91556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F8FDA6-035B-A642-A105-BA2915A9B3F9}"/>
                </a:ext>
              </a:extLst>
            </p:cNvPr>
            <p:cNvSpPr txBox="1"/>
            <p:nvPr/>
          </p:nvSpPr>
          <p:spPr>
            <a:xfrm>
              <a:off x="4918676" y="2623772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Machine Code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C431E7-1A58-734C-9276-58177D9F3B52}"/>
              </a:ext>
            </a:extLst>
          </p:cNvPr>
          <p:cNvGrpSpPr/>
          <p:nvPr/>
        </p:nvGrpSpPr>
        <p:grpSpPr>
          <a:xfrm>
            <a:off x="1385798" y="3613729"/>
            <a:ext cx="1317148" cy="1418199"/>
            <a:chOff x="1385798" y="3613729"/>
            <a:chExt cx="1317148" cy="14181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3819BC-7DF0-7F48-B518-0B81B01EA269}"/>
                </a:ext>
              </a:extLst>
            </p:cNvPr>
            <p:cNvSpPr txBox="1"/>
            <p:nvPr/>
          </p:nvSpPr>
          <p:spPr>
            <a:xfrm>
              <a:off x="1385798" y="3613729"/>
              <a:ext cx="1296143" cy="1077218"/>
            </a:xfrm>
            <a:prstGeom prst="rect">
              <a:avLst/>
            </a:prstGeom>
            <a:noFill/>
            <a:ln w="25400" cmpd="thinThick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400" dirty="0"/>
                <a:t>score = int (input ("Enter Score: "))</a:t>
              </a:r>
            </a:p>
            <a:p>
              <a:br>
                <a:rPr lang="en-GB" sz="400" dirty="0"/>
              </a:br>
              <a:r>
                <a:rPr lang="en-GB" sz="400" dirty="0"/>
                <a:t>if score &gt;=70:</a:t>
              </a:r>
            </a:p>
            <a:p>
              <a:r>
                <a:rPr lang="en-GB" sz="400" dirty="0"/>
                <a:t>print("A")</a:t>
              </a:r>
            </a:p>
            <a:p>
              <a:r>
                <a:rPr lang="en-GB" sz="400" dirty="0" err="1"/>
                <a:t>elif</a:t>
              </a:r>
              <a:r>
                <a:rPr lang="en-GB" sz="400" dirty="0"/>
                <a:t> score &gt;=60:</a:t>
              </a:r>
            </a:p>
            <a:p>
              <a:r>
                <a:rPr lang="en-GB" sz="400" dirty="0"/>
                <a:t>print("B")</a:t>
              </a:r>
            </a:p>
            <a:p>
              <a:r>
                <a:rPr lang="en-GB" sz="400" dirty="0" err="1"/>
                <a:t>elif</a:t>
              </a:r>
              <a:r>
                <a:rPr lang="en-GB" sz="400" dirty="0"/>
                <a:t> score &gt;=50:</a:t>
              </a:r>
            </a:p>
            <a:p>
              <a:r>
                <a:rPr lang="en-GB" sz="400" dirty="0"/>
                <a:t>print("C")</a:t>
              </a:r>
            </a:p>
            <a:p>
              <a:r>
                <a:rPr lang="en-GB" sz="400" dirty="0" err="1"/>
                <a:t>elif</a:t>
              </a:r>
              <a:r>
                <a:rPr lang="en-GB" sz="400" dirty="0"/>
                <a:t> score &gt;=40:</a:t>
              </a:r>
            </a:p>
            <a:p>
              <a:r>
                <a:rPr lang="en-GB" sz="400" dirty="0"/>
                <a:t>print("D")</a:t>
              </a:r>
            </a:p>
            <a:p>
              <a:r>
                <a:rPr lang="en-GB" sz="400" dirty="0"/>
                <a:t>else :</a:t>
              </a:r>
            </a:p>
            <a:p>
              <a:r>
                <a:rPr lang="en-GB" sz="400" dirty="0"/>
                <a:t>print ("F")</a:t>
              </a:r>
            </a:p>
            <a:p>
              <a:endParaRPr lang="en-GB" sz="400" dirty="0"/>
            </a:p>
            <a:p>
              <a:endParaRPr lang="en-GB" sz="400" dirty="0"/>
            </a:p>
            <a:p>
              <a:endParaRPr lang="en-GB" sz="400" dirty="0"/>
            </a:p>
            <a:p>
              <a:endParaRPr lang="en-GB" sz="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30C773-D948-7E4F-B900-582F76288621}"/>
                </a:ext>
              </a:extLst>
            </p:cNvPr>
            <p:cNvSpPr txBox="1"/>
            <p:nvPr/>
          </p:nvSpPr>
          <p:spPr>
            <a:xfrm>
              <a:off x="1473122" y="4724151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6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808C6D-8609-5A48-BE0C-5DD4E75B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54120"/>
              </p:ext>
            </p:extLst>
          </p:nvPr>
        </p:nvGraphicFramePr>
        <p:xfrm>
          <a:off x="899594" y="1563638"/>
          <a:ext cx="640107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068">
                  <a:extLst>
                    <a:ext uri="{9D8B030D-6E8A-4147-A177-3AD203B41FA5}">
                      <a16:colId xmlns:a16="http://schemas.microsoft.com/office/drawing/2014/main" val="468753608"/>
                    </a:ext>
                  </a:extLst>
                </a:gridCol>
                <a:gridCol w="3564002">
                  <a:extLst>
                    <a:ext uri="{9D8B030D-6E8A-4147-A177-3AD203B41FA5}">
                      <a16:colId xmlns:a16="http://schemas.microsoft.com/office/drawing/2014/main" val="266573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Compiled (e.g.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Interpreted (e.g. 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5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Distribute machine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Distribute source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Standalone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Need an interpreter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OS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Platform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Usually 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Usually 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6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Recompile to see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Changes quick on the fly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6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6552729" cy="34046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Interpreted language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Platform independent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Mixed paradigm</a:t>
            </a:r>
          </a:p>
          <a:p>
            <a:pPr marL="685799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Procedural (imperative)</a:t>
            </a:r>
          </a:p>
          <a:p>
            <a:pPr marL="685799" indent="-28575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Object oriented</a:t>
            </a:r>
          </a:p>
          <a:p>
            <a:pPr marL="685799" indent="-285750"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dirty="0"/>
              <a:t>Functional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Dynamic Typing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Designed to be a simple, forgiving language</a:t>
            </a:r>
          </a:p>
        </p:txBody>
      </p:sp>
    </p:spTree>
    <p:extLst>
      <p:ext uri="{BB962C8B-B14F-4D97-AF65-F5344CB8AC3E}">
        <p14:creationId xmlns:p14="http://schemas.microsoft.com/office/powerpoint/2010/main" val="40752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6552729" cy="34046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Web development (mostly backend)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Rapid development / prototyping (GUI libraries)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Database access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AI (libraries such as Scikit-Learn or TensorFlow)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Data Science and FinTech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Embedded systems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Mobile Apps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1800" dirty="0"/>
              <a:t>The “go to” language of CS research</a:t>
            </a:r>
          </a:p>
        </p:txBody>
      </p:sp>
    </p:spTree>
    <p:extLst>
      <p:ext uri="{BB962C8B-B14F-4D97-AF65-F5344CB8AC3E}">
        <p14:creationId xmlns:p14="http://schemas.microsoft.com/office/powerpoint/2010/main" val="193861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BB750-80A5-3543-9C2B-DF8010C1E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Philosophy of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C3C4-99A6-3A40-8296-AD0F9DE16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3" y="1347635"/>
            <a:ext cx="7272809" cy="34046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Simple code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Human readable code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Readable style is enforced by the syntax (indentation)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One statement per line</a:t>
            </a:r>
          </a:p>
          <a:p>
            <a:pPr>
              <a:spcBef>
                <a:spcPts val="0"/>
              </a:spcBef>
              <a:spcAft>
                <a:spcPts val="1400"/>
              </a:spcAft>
              <a:buFont typeface="Wingdings" pitchFamily="2" charset="2"/>
              <a:buChar char="q"/>
            </a:pPr>
            <a:r>
              <a:rPr lang="en-US" sz="2000" dirty="0"/>
              <a:t>The Zen of Python</a:t>
            </a:r>
            <a:br>
              <a:rPr lang="en-US" sz="2000" dirty="0"/>
            </a:br>
            <a:r>
              <a:rPr lang="en-US" sz="2000" dirty="0"/>
              <a:t>Easter Egg :  “import this”</a:t>
            </a:r>
          </a:p>
        </p:txBody>
      </p:sp>
    </p:spTree>
    <p:extLst>
      <p:ext uri="{BB962C8B-B14F-4D97-AF65-F5344CB8AC3E}">
        <p14:creationId xmlns:p14="http://schemas.microsoft.com/office/powerpoint/2010/main" val="32768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6E99604-B34A-AB45-82E2-A2F6C5EC15CC}" vid="{C3811B3D-AE0C-294C-BC2C-607328485A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97810831F2544D8A7E6DDAEB5BA513" ma:contentTypeVersion="0" ma:contentTypeDescription="Create a new document." ma:contentTypeScope="" ma:versionID="9c0d8ab86a9fa0b92fcddec66860f45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3ECC6E4-C16C-412D-A640-E5E2DAA02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new template SUNSHINE YELLOW with UWE logo bottom STANDARD</Template>
  <TotalTime>6842</TotalTime>
  <Words>922</Words>
  <Application>Microsoft Office PowerPoint</Application>
  <PresentationFormat>On-screen Show (16:9)</PresentationFormat>
  <Paragraphs>186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Georgia</vt:lpstr>
      <vt:lpstr>Tahoma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Sarfraz Brohi</cp:lastModifiedBy>
  <cp:revision>157</cp:revision>
  <cp:lastPrinted>2016-04-26T08:55:24Z</cp:lastPrinted>
  <dcterms:created xsi:type="dcterms:W3CDTF">2016-04-27T08:32:31Z</dcterms:created>
  <dcterms:modified xsi:type="dcterms:W3CDTF">2023-11-05T17:43:08Z</dcterms:modified>
</cp:coreProperties>
</file>