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RrWd4inZ+Bm5AellGX22KzBMH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133016-F3DE-47BA-80DF-F0405F40C403}">
  <a:tblStyle styleId="{98133016-F3DE-47BA-80DF-F0405F40C40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6676373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b667637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Source: https://medium.com/@vikramsetty169/time-complexity-of-dijkstras-algorithm-ed4a068e1633</a:t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nlinejudge.org/index.php?option=onlinejudge&amp;Itemid=8&amp;page=show_problem&amp;problem=192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3.1 – 3.2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Shortest path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Proof Continue…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Let 𝑃 be a shortest path from 𝑠 to 𝑣, and let 𝑢 be the last node on 𝑃 such that 𝑢∈𝑆 and the next node 𝑤∉𝑆.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Since 𝑢∈𝑆, by the inductive hypothesis: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	𝑑[𝑢]=𝛿(𝑠,𝑢)</a:t>
            </a:r>
            <a:endParaRPr/>
          </a:p>
        </p:txBody>
      </p:sp>
      <p:pic>
        <p:nvPicPr>
          <p:cNvPr descr="A black and white image of a letter&#10;&#10;AI-generated content may be incorrect."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655" y="2971736"/>
            <a:ext cx="3686689" cy="91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Proof Continue…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After relaxing (u, w), where u ∈ S and (u, w) is on shortest path: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d[w] ≤ d[u] + w(u, w)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Since d[u] = δ(s, u), we get: 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d[w] ≤ </a:t>
            </a:r>
            <a:r>
              <a:rPr lang="en-US">
                <a:solidFill>
                  <a:schemeClr val="dk1"/>
                </a:solidFill>
              </a:rPr>
              <a:t>δ(s, u) + w(u, w)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Since edge (u,w) is in the shortest path: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δ(s,w) = </a:t>
            </a:r>
            <a:r>
              <a:rPr lang="en-US">
                <a:solidFill>
                  <a:schemeClr val="dk1"/>
                </a:solidFill>
              </a:rPr>
              <a:t>δ(s,u)+w(u,w) </a:t>
            </a:r>
            <a:r>
              <a:rPr lang="en-US"/>
              <a:t>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 d[w] ≤ δ(s,w) ….. (eq: 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Proof Continue…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 the algorithm picks v, before w, so: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 d[v] ≤ d[w] …. (eq: 3)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Combining equation 2, and equation 3: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 d[v] ≤ δ(s,w) …. (eq: 4)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Now: δ(s,v) = δ(s,w)+cost(w </a:t>
            </a:r>
            <a:r>
              <a:rPr lang="en-US" sz="2000"/>
              <a:t>🡪 </a:t>
            </a:r>
            <a:r>
              <a:rPr lang="en-US"/>
              <a:t>v), and every edge is non-negative. So the cost will be greater or equal to 0. So: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δ(s,v) ≥ δ(s,w)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From equation 4: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d[v] ≤ δ(s,v) …. (eq: 5)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Proof Continue…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We have proved both of these equations: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d[v] ≥ δ(s, v)….. (eq: 1)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d[v] ≤ δ(s,v) ….. (eq: 5)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Both equation can only be true, if: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 		</a:t>
            </a:r>
            <a:r>
              <a:rPr b="1" lang="en-US" sz="3200"/>
              <a:t>d[v] = δ(s,v)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72" name="Google Shape;17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244090"/>
            <a:ext cx="4876800" cy="236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78" name="Google Shape;17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834" y="1822637"/>
            <a:ext cx="5897880" cy="414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84" name="Google Shape;18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270" y="1886744"/>
            <a:ext cx="558546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90" name="Google Shape;19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740" y="1970564"/>
            <a:ext cx="5684520" cy="406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descr="A diagram of a network&#10;&#10;AI-generated content may be incorrect.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809" y="1675227"/>
            <a:ext cx="10462381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descr="A diagram of a network&#10;&#10;AI-generated content may be incorrect.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809" y="1675227"/>
            <a:ext cx="10462381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07" y="923797"/>
            <a:ext cx="11237843" cy="593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typedef</a:t>
            </a:r>
            <a:r>
              <a:rPr lang="en-US"/>
              <a:t> pair&lt;long long, long long&gt; </a:t>
            </a:r>
            <a:r>
              <a:rPr b="1" lang="en-US">
                <a:solidFill>
                  <a:srgbClr val="0070C0"/>
                </a:solidFill>
              </a:rPr>
              <a:t>pr</a:t>
            </a:r>
            <a:r>
              <a:rPr lang="en-US"/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vector&lt;</a:t>
            </a:r>
            <a:r>
              <a:rPr b="1" lang="en-US">
                <a:solidFill>
                  <a:srgbClr val="0070C0"/>
                </a:solidFill>
              </a:rPr>
              <a:t>pr</a:t>
            </a:r>
            <a:r>
              <a:rPr lang="en-US"/>
              <a:t>&gt; adj[MAX]; // For adjacency list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void addEdge(int u, int v, int w){</a:t>
            </a:r>
            <a:br>
              <a:rPr lang="en-US"/>
            </a:br>
            <a:r>
              <a:rPr lang="en-US"/>
              <a:t>	adj[u].push_back(make_pair(</a:t>
            </a:r>
            <a:r>
              <a:rPr b="1" lang="en-US">
                <a:solidFill>
                  <a:srgbClr val="00B050"/>
                </a:solidFill>
              </a:rPr>
              <a:t>w</a:t>
            </a:r>
            <a:r>
              <a:rPr lang="en-US"/>
              <a:t>,v));</a:t>
            </a:r>
            <a:br>
              <a:rPr lang="en-US"/>
            </a:br>
            <a:r>
              <a:rPr lang="en-US"/>
              <a:t>	adj[v].push_back(make_pair(</a:t>
            </a:r>
            <a:r>
              <a:rPr b="1" lang="en-US">
                <a:solidFill>
                  <a:srgbClr val="00B050"/>
                </a:solidFill>
              </a:rPr>
              <a:t>w</a:t>
            </a:r>
            <a:r>
              <a:rPr lang="en-US"/>
              <a:t>,u));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priority_queue&lt;</a:t>
            </a:r>
            <a:r>
              <a:rPr b="1" lang="en-US">
                <a:solidFill>
                  <a:srgbClr val="0070C0"/>
                </a:solidFill>
              </a:rPr>
              <a:t> pr </a:t>
            </a:r>
            <a:r>
              <a:rPr lang="en-US"/>
              <a:t>&gt; Q; // default sorting is descending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priority_queue&lt;</a:t>
            </a:r>
            <a:r>
              <a:rPr b="1" lang="en-US">
                <a:solidFill>
                  <a:srgbClr val="0070C0"/>
                </a:solidFill>
              </a:rPr>
              <a:t>pr</a:t>
            </a:r>
            <a:r>
              <a:rPr lang="en-US"/>
              <a:t>, vector&lt;</a:t>
            </a:r>
            <a:r>
              <a:rPr b="1" lang="en-US">
                <a:solidFill>
                  <a:srgbClr val="0070C0"/>
                </a:solidFill>
              </a:rPr>
              <a:t>pr</a:t>
            </a:r>
            <a:r>
              <a:rPr lang="en-US"/>
              <a:t>&gt;, greater&lt;</a:t>
            </a:r>
            <a:r>
              <a:rPr b="1" lang="en-US">
                <a:solidFill>
                  <a:srgbClr val="0070C0"/>
                </a:solidFill>
              </a:rPr>
              <a:t>pr</a:t>
            </a:r>
            <a:r>
              <a:rPr lang="en-US"/>
              <a:t>&gt; &gt; Q;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for(int i = 1; i &lt;= n; i++){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dist[i] = infinity;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dist[src]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Q.push(make_pair(</a:t>
            </a:r>
            <a:r>
              <a:rPr b="1" lang="en-US">
                <a:solidFill>
                  <a:schemeClr val="dk1"/>
                </a:solidFill>
              </a:rPr>
              <a:t>dist[src]</a:t>
            </a:r>
            <a:r>
              <a:rPr lang="en-US"/>
              <a:t>, src));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66763730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Few practice problems</a:t>
            </a:r>
            <a:endParaRPr/>
          </a:p>
        </p:txBody>
      </p:sp>
      <p:sp>
        <p:nvSpPr>
          <p:cNvPr id="228" name="Google Shape;228;g2b66763730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CSES 1671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https://cses.fi/problemset/task/1671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Codeforces 449B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https://codeforces.com/problemset/problem/449/B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Codeforces 20C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https://codeforces.com/problemset/problem/20/C/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UVA 10986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https://onlinejudge.org/index.php?option=onlinejudge&amp;Itemid=8&amp;page=show_problem&amp;problem=1927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990600" y="338328"/>
            <a:ext cx="10210800" cy="1078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Algorithm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21564" y="2423160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48" y="2753004"/>
            <a:ext cx="4974336" cy="32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6254749" y="2423160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letter&#10;&#10;Description automatically generated"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8516" y="3364694"/>
            <a:ext cx="4974336" cy="205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</p:txBody>
      </p:sp>
      <p:pic>
        <p:nvPicPr>
          <p:cNvPr descr="Text&#10;&#10;Description automatically generated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550" y="277091"/>
            <a:ext cx="7098466" cy="618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Complexity of Priority Queue</a:t>
            </a:r>
            <a:endParaRPr/>
          </a:p>
        </p:txBody>
      </p:sp>
      <p:graphicFrame>
        <p:nvGraphicFramePr>
          <p:cNvPr id="115" name="Google Shape;115;p5"/>
          <p:cNvGraphicFramePr/>
          <p:nvPr/>
        </p:nvGraphicFramePr>
        <p:xfrm>
          <a:off x="909561" y="1915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{98133016-F3DE-47BA-80DF-F0405F40C403}</a:tableStyleId>
              </a:tblPr>
              <a:tblGrid>
                <a:gridCol w="2970975"/>
                <a:gridCol w="2377025"/>
                <a:gridCol w="2186225"/>
                <a:gridCol w="2838650"/>
              </a:tblGrid>
              <a:tr h="98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Priority Queue Data Structure</a:t>
                      </a:r>
                      <a:endParaRPr sz="1400" u="none" cap="none" strike="noStrike"/>
                    </a:p>
                  </a:txBody>
                  <a:tcPr marT="93175" marB="93175" marR="186350" marL="186350"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Push Node</a:t>
                      </a:r>
                      <a:endParaRPr sz="1400" u="none" cap="none" strike="noStrike"/>
                    </a:p>
                  </a:txBody>
                  <a:tcPr marT="93175" marB="93175" marR="186350" marL="186350"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Pop Node</a:t>
                      </a:r>
                      <a:endParaRPr sz="1400" u="none" cap="none" strike="noStrike"/>
                    </a:p>
                  </a:txBody>
                  <a:tcPr marT="93175" marB="93175" marR="186350" marL="186350"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Decrease Key</a:t>
                      </a:r>
                      <a:endParaRPr sz="1400" u="none" cap="none" strike="noStrike"/>
                    </a:p>
                  </a:txBody>
                  <a:tcPr marT="93175" marB="93175" marR="186350" marL="186350">
                    <a:solidFill>
                      <a:srgbClr val="C8C8C8"/>
                    </a:solidFill>
                  </a:tcPr>
                </a:tc>
              </a:tr>
              <a:tr h="6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Array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O(N)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O(N)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O(N)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</a:tr>
              <a:tr h="6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Binary Heap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O(log(N))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O(log(N))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O(log(N))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</a:tr>
              <a:tr h="6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Binomial Heap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O(1)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O(log(N))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O(log(N))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</a:tr>
              <a:tr h="6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Fibonacci Heap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O(1)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O(log(N))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O(1)</a:t>
                      </a:r>
                      <a:endParaRPr sz="1400" u="none" cap="none" strike="noStrike"/>
                    </a:p>
                  </a:txBody>
                  <a:tcPr marT="93175" marB="93175" marR="186350" marL="1863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Complexity?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 decrease-key operation: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 push operation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 remove operation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 decrease-key operation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Without decrease-key operation: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 insert operation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 remove </a:t>
            </a:r>
            <a:r>
              <a:rPr lang="en-US"/>
              <a:t>operation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Complexity?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 decrease-key: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Array: O(V^2 + EV)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/>
              <a:t>Binary heap: O(VlogV + ElogV) = O((E+V)logV)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Fibonacci heap: O(VlogV + E)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Without decrease-key: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Binary heap: O(ElogV + ElogV) = O(ElogV)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Goal of the Proof</a:t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Assume, S: set of nodes whose shortest distances are finalized. We need to show that when a node v is added to S: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		</a:t>
            </a:r>
            <a:r>
              <a:rPr b="1" lang="en-US" sz="2800"/>
              <a:t>d[v] = δ(s, v)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d[v]: Shortest distance to node v, calculated by the algorithm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δ(s, v) is the true shortest distance from s to v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Trivially we can say, the calculated distance can’t be better than actual shortest distance:</a:t>
            </a:r>
            <a:br>
              <a:rPr lang="en-US"/>
            </a:br>
            <a:r>
              <a:rPr lang="en-US"/>
              <a:t>	 d[v] ≥ δ(s, v)….. (eq: 1)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Proof Outline (by Induction)</a:t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Base case: d[s] = δ(s, s) = 0 (trivial)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Inductive step: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Assume d[u] = δ(s, u) for all u in 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Show that for the next node v selected: d[v] = δ(s, v)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2021-12-10T04:05:16Z</dcterms:created>
  <dc:creator>CSE</dc:creator>
</cp:coreProperties>
</file>