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4"/>
  </p:sldMasterIdLst>
  <p:notesMasterIdLst>
    <p:notesMasterId r:id="rId26"/>
  </p:notesMasterIdLst>
  <p:sldIdLst>
    <p:sldId id="273" r:id="rId5"/>
    <p:sldId id="272" r:id="rId6"/>
    <p:sldId id="274" r:id="rId7"/>
    <p:sldId id="275" r:id="rId8"/>
    <p:sldId id="296" r:id="rId9"/>
    <p:sldId id="278" r:id="rId10"/>
    <p:sldId id="277" r:id="rId11"/>
    <p:sldId id="279" r:id="rId12"/>
    <p:sldId id="280" r:id="rId13"/>
    <p:sldId id="294" r:id="rId14"/>
    <p:sldId id="281" r:id="rId15"/>
    <p:sldId id="282" r:id="rId16"/>
    <p:sldId id="297" r:id="rId17"/>
    <p:sldId id="284" r:id="rId18"/>
    <p:sldId id="285" r:id="rId19"/>
    <p:sldId id="287" r:id="rId20"/>
    <p:sldId id="288" r:id="rId21"/>
    <p:sldId id="289" r:id="rId22"/>
    <p:sldId id="290" r:id="rId23"/>
    <p:sldId id="291" r:id="rId24"/>
    <p:sldId id="29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70BFBE-3759-44F4-9517-A18EB0C560BF}" v="4" dt="2022-12-17T15:02:36.8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nce Kheni" userId="3b942935cb9bd30e" providerId="LiveId" clId="{3D70BFBE-3759-44F4-9517-A18EB0C560BF}"/>
    <pc:docChg chg="custSel modSld">
      <pc:chgData name="Prince Kheni" userId="3b942935cb9bd30e" providerId="LiveId" clId="{3D70BFBE-3759-44F4-9517-A18EB0C560BF}" dt="2022-12-17T15:02:36.856" v="25"/>
      <pc:docMkLst>
        <pc:docMk/>
      </pc:docMkLst>
      <pc:sldChg chg="delSp modSp mod">
        <pc:chgData name="Prince Kheni" userId="3b942935cb9bd30e" providerId="LiveId" clId="{3D70BFBE-3759-44F4-9517-A18EB0C560BF}" dt="2022-12-10T20:48:30.881" v="14" actId="478"/>
        <pc:sldMkLst>
          <pc:docMk/>
          <pc:sldMk cId="1811173779" sldId="273"/>
        </pc:sldMkLst>
        <pc:spChg chg="del">
          <ac:chgData name="Prince Kheni" userId="3b942935cb9bd30e" providerId="LiveId" clId="{3D70BFBE-3759-44F4-9517-A18EB0C560BF}" dt="2022-12-10T20:48:06.130" v="3" actId="478"/>
          <ac:spMkLst>
            <pc:docMk/>
            <pc:sldMk cId="1811173779" sldId="273"/>
            <ac:spMk id="10" creationId="{ED6DA8BB-1C2F-F9AB-6ED1-2479583065C3}"/>
          </ac:spMkLst>
        </pc:spChg>
        <pc:spChg chg="del">
          <ac:chgData name="Prince Kheni" userId="3b942935cb9bd30e" providerId="LiveId" clId="{3D70BFBE-3759-44F4-9517-A18EB0C560BF}" dt="2022-12-10T20:48:21.792" v="5" actId="478"/>
          <ac:spMkLst>
            <pc:docMk/>
            <pc:sldMk cId="1811173779" sldId="273"/>
            <ac:spMk id="11" creationId="{B084E666-E5B7-8C5D-BF66-95D2C9027930}"/>
          </ac:spMkLst>
        </pc:spChg>
        <pc:spChg chg="del">
          <ac:chgData name="Prince Kheni" userId="3b942935cb9bd30e" providerId="LiveId" clId="{3D70BFBE-3759-44F4-9517-A18EB0C560BF}" dt="2022-12-10T20:48:22.729" v="6" actId="478"/>
          <ac:spMkLst>
            <pc:docMk/>
            <pc:sldMk cId="1811173779" sldId="273"/>
            <ac:spMk id="12" creationId="{B483C525-AF57-022B-95B1-43837468E604}"/>
          </ac:spMkLst>
        </pc:spChg>
        <pc:spChg chg="del">
          <ac:chgData name="Prince Kheni" userId="3b942935cb9bd30e" providerId="LiveId" clId="{3D70BFBE-3759-44F4-9517-A18EB0C560BF}" dt="2022-12-10T20:48:26.175" v="10" actId="478"/>
          <ac:spMkLst>
            <pc:docMk/>
            <pc:sldMk cId="1811173779" sldId="273"/>
            <ac:spMk id="13" creationId="{8B67BCEE-229D-32A4-58CD-BBB80FF6DDB2}"/>
          </ac:spMkLst>
        </pc:spChg>
        <pc:spChg chg="del">
          <ac:chgData name="Prince Kheni" userId="3b942935cb9bd30e" providerId="LiveId" clId="{3D70BFBE-3759-44F4-9517-A18EB0C560BF}" dt="2022-12-10T20:48:30.111" v="13" actId="478"/>
          <ac:spMkLst>
            <pc:docMk/>
            <pc:sldMk cId="1811173779" sldId="273"/>
            <ac:spMk id="18" creationId="{7C4B8446-6905-0BE4-EFED-6EE1B9BD37D2}"/>
          </ac:spMkLst>
        </pc:spChg>
        <pc:spChg chg="del">
          <ac:chgData name="Prince Kheni" userId="3b942935cb9bd30e" providerId="LiveId" clId="{3D70BFBE-3759-44F4-9517-A18EB0C560BF}" dt="2022-12-10T20:48:28.562" v="12" actId="478"/>
          <ac:spMkLst>
            <pc:docMk/>
            <pc:sldMk cId="1811173779" sldId="273"/>
            <ac:spMk id="20" creationId="{D6BBDB5C-D8EA-1772-D8DD-1F449658B336}"/>
          </ac:spMkLst>
        </pc:spChg>
        <pc:spChg chg="del">
          <ac:chgData name="Prince Kheni" userId="3b942935cb9bd30e" providerId="LiveId" clId="{3D70BFBE-3759-44F4-9517-A18EB0C560BF}" dt="2022-12-10T20:48:30.881" v="14" actId="478"/>
          <ac:spMkLst>
            <pc:docMk/>
            <pc:sldMk cId="1811173779" sldId="273"/>
            <ac:spMk id="22" creationId="{D3672DE0-973B-111C-2B97-204A8BA4B674}"/>
          </ac:spMkLst>
        </pc:spChg>
        <pc:spChg chg="del">
          <ac:chgData name="Prince Kheni" userId="3b942935cb9bd30e" providerId="LiveId" clId="{3D70BFBE-3759-44F4-9517-A18EB0C560BF}" dt="2022-12-10T20:48:27.338" v="11" actId="478"/>
          <ac:spMkLst>
            <pc:docMk/>
            <pc:sldMk cId="1811173779" sldId="273"/>
            <ac:spMk id="24" creationId="{3B49AD54-EB3A-16ED-A30A-8879D6A244EE}"/>
          </ac:spMkLst>
        </pc:spChg>
        <pc:picChg chg="del">
          <ac:chgData name="Prince Kheni" userId="3b942935cb9bd30e" providerId="LiveId" clId="{3D70BFBE-3759-44F4-9517-A18EB0C560BF}" dt="2022-12-10T20:48:23.352" v="7" actId="478"/>
          <ac:picMkLst>
            <pc:docMk/>
            <pc:sldMk cId="1811173779" sldId="273"/>
            <ac:picMk id="7" creationId="{16758CB7-007C-40DF-A901-600703FB6D31}"/>
          </ac:picMkLst>
        </pc:picChg>
        <pc:picChg chg="del mod">
          <ac:chgData name="Prince Kheni" userId="3b942935cb9bd30e" providerId="LiveId" clId="{3D70BFBE-3759-44F4-9517-A18EB0C560BF}" dt="2022-12-10T20:47:55.027" v="2" actId="478"/>
          <ac:picMkLst>
            <pc:docMk/>
            <pc:sldMk cId="1811173779" sldId="273"/>
            <ac:picMk id="14" creationId="{2D7B1457-01BC-98E6-8213-5B69544B31D9}"/>
          </ac:picMkLst>
        </pc:picChg>
        <pc:picChg chg="del">
          <ac:chgData name="Prince Kheni" userId="3b942935cb9bd30e" providerId="LiveId" clId="{3D70BFBE-3759-44F4-9517-A18EB0C560BF}" dt="2022-12-10T20:48:20.551" v="4" actId="478"/>
          <ac:picMkLst>
            <pc:docMk/>
            <pc:sldMk cId="1811173779" sldId="273"/>
            <ac:picMk id="15" creationId="{E9362A28-A8A2-B5CF-AFBE-9D593DA89B08}"/>
          </ac:picMkLst>
        </pc:picChg>
        <pc:picChg chg="del">
          <ac:chgData name="Prince Kheni" userId="3b942935cb9bd30e" providerId="LiveId" clId="{3D70BFBE-3759-44F4-9517-A18EB0C560BF}" dt="2022-12-10T20:48:24.393" v="8" actId="478"/>
          <ac:picMkLst>
            <pc:docMk/>
            <pc:sldMk cId="1811173779" sldId="273"/>
            <ac:picMk id="16" creationId="{4D759689-3424-47E4-3301-1BEA3B14F284}"/>
          </ac:picMkLst>
        </pc:picChg>
        <pc:picChg chg="del">
          <ac:chgData name="Prince Kheni" userId="3b942935cb9bd30e" providerId="LiveId" clId="{3D70BFBE-3759-44F4-9517-A18EB0C560BF}" dt="2022-12-10T20:48:25.554" v="9" actId="478"/>
          <ac:picMkLst>
            <pc:docMk/>
            <pc:sldMk cId="1811173779" sldId="273"/>
            <ac:picMk id="17" creationId="{55E2A5BF-B686-07D4-84F9-F22A5C5B0739}"/>
          </ac:picMkLst>
        </pc:picChg>
      </pc:sldChg>
      <pc:sldChg chg="addSp delSp mod">
        <pc:chgData name="Prince Kheni" userId="3b942935cb9bd30e" providerId="LiveId" clId="{3D70BFBE-3759-44F4-9517-A18EB0C560BF}" dt="2022-12-17T15:02:36.856" v="25"/>
        <pc:sldMkLst>
          <pc:docMk/>
          <pc:sldMk cId="1884051826" sldId="290"/>
        </pc:sldMkLst>
        <pc:inkChg chg="add del">
          <ac:chgData name="Prince Kheni" userId="3b942935cb9bd30e" providerId="LiveId" clId="{3D70BFBE-3759-44F4-9517-A18EB0C560BF}" dt="2022-12-17T15:02:34.237" v="23"/>
          <ac:inkMkLst>
            <pc:docMk/>
            <pc:sldMk cId="1884051826" sldId="290"/>
            <ac:inkMk id="2" creationId="{02FA984D-EA79-DA39-C15F-555D49EE2BE4}"/>
          </ac:inkMkLst>
        </pc:inkChg>
        <pc:inkChg chg="add del">
          <ac:chgData name="Prince Kheni" userId="3b942935cb9bd30e" providerId="LiveId" clId="{3D70BFBE-3759-44F4-9517-A18EB0C560BF}" dt="2022-12-17T15:02:36.856" v="24"/>
          <ac:inkMkLst>
            <pc:docMk/>
            <pc:sldMk cId="1884051826" sldId="290"/>
            <ac:inkMk id="6" creationId="{62A7F04A-AD9C-16FC-C2A5-1E6BCE877A68}"/>
          </ac:inkMkLst>
        </pc:inkChg>
        <pc:inkChg chg="add del">
          <ac:chgData name="Prince Kheni" userId="3b942935cb9bd30e" providerId="LiveId" clId="{3D70BFBE-3759-44F4-9517-A18EB0C560BF}" dt="2022-12-17T15:02:36.856" v="25"/>
          <ac:inkMkLst>
            <pc:docMk/>
            <pc:sldMk cId="1884051826" sldId="290"/>
            <ac:inkMk id="9" creationId="{B781969B-7689-76C5-B3BF-B135914ADDD4}"/>
          </ac:inkMkLst>
        </pc:inkChg>
      </pc:sldChg>
      <pc:sldChg chg="mod">
        <pc:chgData name="Prince Kheni" userId="3b942935cb9bd30e" providerId="LiveId" clId="{3D70BFBE-3759-44F4-9517-A18EB0C560BF}" dt="2022-12-15T19:15:56.876" v="19" actId="27918"/>
        <pc:sldMkLst>
          <pc:docMk/>
          <pc:sldMk cId="4282357547" sldId="296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Feature Description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Sheet1!$A$2:$A$8</c:f>
              <c:strCache>
                <c:ptCount val="7"/>
                <c:pt idx="0">
                  <c:v>Condition</c:v>
                </c:pt>
                <c:pt idx="1">
                  <c:v>Tranmission</c:v>
                </c:pt>
                <c:pt idx="2">
                  <c:v>Cylinders</c:v>
                </c:pt>
                <c:pt idx="3">
                  <c:v>Fuel </c:v>
                </c:pt>
                <c:pt idx="4">
                  <c:v>Engine Power</c:v>
                </c:pt>
                <c:pt idx="5">
                  <c:v>Mileage</c:v>
                </c:pt>
                <c:pt idx="6">
                  <c:v>Price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50</c:v>
                </c:pt>
                <c:pt idx="1">
                  <c:v>50</c:v>
                </c:pt>
                <c:pt idx="2">
                  <c:v>33.299999999999997</c:v>
                </c:pt>
                <c:pt idx="3">
                  <c:v>50</c:v>
                </c:pt>
                <c:pt idx="4">
                  <c:v>33.299999999999997</c:v>
                </c:pt>
                <c:pt idx="5">
                  <c:v>25</c:v>
                </c:pt>
                <c:pt idx="6">
                  <c:v>33.299999999999997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3E-494C-907A-C8146288E88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Sheet1!$A$2:$A$8</c:f>
              <c:strCache>
                <c:ptCount val="7"/>
                <c:pt idx="0">
                  <c:v>Condition</c:v>
                </c:pt>
                <c:pt idx="1">
                  <c:v>Tranmission</c:v>
                </c:pt>
                <c:pt idx="2">
                  <c:v>Cylinders</c:v>
                </c:pt>
                <c:pt idx="3">
                  <c:v>Fuel </c:v>
                </c:pt>
                <c:pt idx="4">
                  <c:v>Engine Power</c:v>
                </c:pt>
                <c:pt idx="5">
                  <c:v>Mileage</c:v>
                </c:pt>
                <c:pt idx="6">
                  <c:v>Price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50</c:v>
                </c:pt>
                <c:pt idx="1">
                  <c:v>50</c:v>
                </c:pt>
                <c:pt idx="2">
                  <c:v>33.299999999999997</c:v>
                </c:pt>
                <c:pt idx="3">
                  <c:v>50</c:v>
                </c:pt>
                <c:pt idx="4">
                  <c:v>33.299999999999997</c:v>
                </c:pt>
                <c:pt idx="5">
                  <c:v>25</c:v>
                </c:pt>
                <c:pt idx="6">
                  <c:v>33.299999999999997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3E-494C-907A-C8146288E88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Sheet1!$A$2:$A$8</c:f>
              <c:strCache>
                <c:ptCount val="7"/>
                <c:pt idx="0">
                  <c:v>Condition</c:v>
                </c:pt>
                <c:pt idx="1">
                  <c:v>Tranmission</c:v>
                </c:pt>
                <c:pt idx="2">
                  <c:v>Cylinders</c:v>
                </c:pt>
                <c:pt idx="3">
                  <c:v>Fuel </c:v>
                </c:pt>
                <c:pt idx="4">
                  <c:v>Engine Power</c:v>
                </c:pt>
                <c:pt idx="5">
                  <c:v>Mileage</c:v>
                </c:pt>
                <c:pt idx="6">
                  <c:v>Price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2">
                  <c:v>33.299999999999997</c:v>
                </c:pt>
                <c:pt idx="4">
                  <c:v>33.299999999999997</c:v>
                </c:pt>
                <c:pt idx="5">
                  <c:v>25</c:v>
                </c:pt>
                <c:pt idx="6">
                  <c:v>33.299999999999997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E3E-494C-907A-C8146288E88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Sheet1!$A$2:$A$8</c:f>
              <c:strCache>
                <c:ptCount val="7"/>
                <c:pt idx="0">
                  <c:v>Condition</c:v>
                </c:pt>
                <c:pt idx="1">
                  <c:v>Tranmission</c:v>
                </c:pt>
                <c:pt idx="2">
                  <c:v>Cylinders</c:v>
                </c:pt>
                <c:pt idx="3">
                  <c:v>Fuel </c:v>
                </c:pt>
                <c:pt idx="4">
                  <c:v>Engine Power</c:v>
                </c:pt>
                <c:pt idx="5">
                  <c:v>Mileage</c:v>
                </c:pt>
                <c:pt idx="6">
                  <c:v>Price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  <c:pt idx="5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E3E-494C-907A-C8146288E8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196608592"/>
        <c:axId val="1196604848"/>
        <c:axId val="0"/>
      </c:bar3DChart>
      <c:catAx>
        <c:axId val="1196608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6604848"/>
        <c:crosses val="autoZero"/>
        <c:auto val="1"/>
        <c:lblAlgn val="ctr"/>
        <c:lblOffset val="100"/>
        <c:noMultiLvlLbl val="0"/>
      </c:catAx>
      <c:valAx>
        <c:axId val="11966048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6608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AA0BC-6609-4556-8B76-A1EDF3B4E98C}" type="datetimeFigureOut">
              <a:rPr lang="en-US" smtClean="0"/>
              <a:t>12/17/2022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0A596-7141-45E9-836C-E467146705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599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043EC-BFF9-1E90-EFB4-0C69AFCDE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8E05F2-89B7-AA07-3535-E16A0093A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395CB-E37A-BD51-2D3A-3274F5F86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3EF8-F1F1-426B-B0A9-FD4AEE8EDDC7}" type="datetime1">
              <a:rPr lang="en-US" smtClean="0"/>
              <a:t>12/17/2022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725D5-4244-10B9-AD55-3E0468116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36E1B-5AF1-8F70-12A9-0BEA27C10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400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5E299-D219-39FB-40B0-AC24029D0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B4147-88FC-CB86-A5ED-96EA244D9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74054-AC31-E354-D5D4-829FFFCA8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AADA-552C-4634-A9B8-C1EEDF253588}" type="datetime1">
              <a:rPr lang="en-US" smtClean="0"/>
              <a:t>12/17/2022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EA428-A461-5F6E-81C0-3F75C40D9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74870-BD12-914B-3A46-F158572C6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418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2D4AB4-CC11-D6F6-760C-D5A182C18C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697C45-ABFF-7C98-00C8-7ECF56908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1A51D-F7DE-BC5C-B615-1F1A6E0EB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4C05-AA5C-4F09-A6B7-D3A3193AA5D7}" type="datetime1">
              <a:rPr lang="en-US" smtClean="0"/>
              <a:t>12/17/2022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87BD6-D654-A5A8-4D7B-8ABC02108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7739A-B970-8D2C-7DD8-7ACACE181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999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E6E8-B10C-B1EC-5230-759DD1BFC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E93CA-6BB1-CF7C-4229-74E7E9246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A8724-13AF-7818-1BB1-8B9B54414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C161-5F1A-4F87-A250-8C55998B83EC}" type="datetime1">
              <a:rPr lang="en-US" smtClean="0"/>
              <a:t>12/17/2022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8237A-6397-5055-5500-4132225E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86313-7C11-189D-C65E-2A96141B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75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DF43A-8408-14AA-DCAA-0583A9510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F178E-4FC3-F86F-4605-AF6DBA9AA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099D6-A99B-530D-4725-7169F196C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DB066-BA4C-4ACB-B5EF-D11313F7B512}" type="datetime1">
              <a:rPr lang="en-US" smtClean="0"/>
              <a:t>12/17/2022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0C6EB-E04E-8B27-808A-BB207ACF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90272-243F-A855-D552-EC79C3330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50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710BC-4F7B-A63A-1FAD-B00454468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64B28-4131-7965-4F96-10B0AEB950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CAF1D-0390-D7FE-6A35-3E1A1E567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A6F78-4379-4742-D3C4-EADDECC13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13D9-FA56-4191-B3D1-0F0946347F7F}" type="datetime1">
              <a:rPr lang="en-US" smtClean="0"/>
              <a:t>12/17/2022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5033A-AB3C-297A-7A6C-FAC8DC715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B8BFA-6A54-5D05-CE9B-052BD018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10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AD485-6AD6-675F-83DC-54384282B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5F353-7F11-0962-E381-FE2516FC6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8D1868-8E07-956A-E654-4F5796A57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36EE48-393A-2370-E788-0E00C9C35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0E9814-9855-7030-AD68-42A34D2CC3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2E195B-8D34-FB31-005F-4762757E6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99F0-C981-43CA-8461-68A368C933F2}" type="datetime1">
              <a:rPr lang="en-US" smtClean="0"/>
              <a:t>12/17/2022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CAE8EF-FDE8-436A-5D75-D67D0241D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52AE04-1346-7CD6-4704-75D804D60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7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41EFF-BA9E-BE5A-FCA6-2C2FB090C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8B5EA5-B718-6945-0AF9-56B40B51B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E3CD-9FEF-4266-9447-6E0BADDDB821}" type="datetime1">
              <a:rPr lang="en-US" smtClean="0"/>
              <a:t>12/17/2022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EA6E53-646A-BBB4-A2BE-65AF2E911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2640FC-885A-2387-8492-6278707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14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D7935D-CF13-EE0F-A882-E215AAAD2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D101-F83B-4D7E-9E34-DC0B18767A58}" type="datetime1">
              <a:rPr lang="en-US" smtClean="0"/>
              <a:t>12/17/2022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499411-93EF-83C7-2CF9-39CA4A976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543A4-2992-897C-8B53-A96776DDB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50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855D8-E162-812E-D053-6677EA080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D7F95-3E11-F40E-CE73-9F76D534B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D4A2E-F4AD-B039-F603-4DA4316D1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9B4C2-5574-A1D1-ADA0-67305B789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F4BB-6FA0-4C2D-AD18-4EF7D955C743}" type="datetime1">
              <a:rPr lang="en-US" smtClean="0"/>
              <a:t>12/17/2022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4F63B-5E82-AA42-7622-30DF9AF2D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FCDE8-FF6D-CBE1-CDF3-5CBC72A48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022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BA252-0A3F-9758-8AF5-5F8E907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A18C99-0DE1-FEBF-4EE7-350E02DEF2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9B3E4D-6F7C-E7B6-7B65-9E2B29E41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D11B7-BE13-D014-6C7C-08024442B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067F-260F-43C4-A09C-6B48384CFE2B}" type="datetime1">
              <a:rPr lang="en-US" smtClean="0"/>
              <a:t>12/17/2022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F73BF-578B-7791-D631-2669B4AC4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FA252-58E4-0092-0847-88414B739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961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385759-F299-42DB-D874-A8A4B88F2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1D8E6-224B-365F-43A7-894558AFB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6DC27-7775-A912-6ECF-BF21051A1B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BE5A9-3ED6-497C-9CD0-6F852ECCBD21}" type="datetime1">
              <a:rPr lang="en-US" smtClean="0"/>
              <a:t>12/17/2022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B6B67-DA72-239C-ABC3-152C2E9A4F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75BEE-CE80-B8F3-982E-4F1BDA810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33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B15BDA7-B599-F17F-E299-811577834279}"/>
              </a:ext>
            </a:extLst>
          </p:cNvPr>
          <p:cNvSpPr/>
          <p:nvPr/>
        </p:nvSpPr>
        <p:spPr>
          <a:xfrm>
            <a:off x="9769642" y="18554"/>
            <a:ext cx="2422338" cy="42966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n w="0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KDDM  CS 513  - 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79D9AF0-0F47-B6C0-1F29-22FA7D129D94}"/>
              </a:ext>
            </a:extLst>
          </p:cNvPr>
          <p:cNvSpPr/>
          <p:nvPr/>
        </p:nvSpPr>
        <p:spPr>
          <a:xfrm>
            <a:off x="0" y="2184936"/>
            <a:ext cx="12192000" cy="12169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Subtitle 3">
            <a:extLst>
              <a:ext uri="{FF2B5EF4-FFF2-40B4-BE49-F238E27FC236}">
                <a16:creationId xmlns:a16="http://schemas.microsoft.com/office/drawing/2014/main" id="{2EFDAC3F-3B62-59BA-6D56-0DEBAC3F39FA}"/>
              </a:ext>
            </a:extLst>
          </p:cNvPr>
          <p:cNvSpPr txBox="1">
            <a:spLocks/>
          </p:cNvSpPr>
          <p:nvPr/>
        </p:nvSpPr>
        <p:spPr>
          <a:xfrm>
            <a:off x="4663366" y="2979044"/>
            <a:ext cx="6225663" cy="29143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1">
                    <a:lumMod val="10000"/>
                    <a:lumOff val="90000"/>
                  </a:schemeClr>
                </a:solidFill>
              </a:rPr>
              <a:t>Final Project Presentation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2C1DD6F4-EA34-1022-17C6-536CE4BB2A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72" y="2294484"/>
            <a:ext cx="9543196" cy="654601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Driven Car Pricing Classification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173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300CCD5-967D-4B6F-305C-9FDFFECBB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4594" y="-65128"/>
            <a:ext cx="12191980" cy="68579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E28485F-0FCA-6FFF-F74D-E7B76E689EC2}"/>
              </a:ext>
            </a:extLst>
          </p:cNvPr>
          <p:cNvSpPr/>
          <p:nvPr/>
        </p:nvSpPr>
        <p:spPr>
          <a:xfrm>
            <a:off x="4574" y="-1"/>
            <a:ext cx="12192000" cy="95290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6D8BF2F3-3570-BF43-7DE9-9C76286D3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657" y="84271"/>
            <a:ext cx="10515600" cy="676126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Model Selection Criteria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54290AD-8BE4-BFF2-F43E-95D7DC53B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804644"/>
              </p:ext>
            </p:extLst>
          </p:nvPr>
        </p:nvGraphicFramePr>
        <p:xfrm>
          <a:off x="1230202" y="1909374"/>
          <a:ext cx="3927108" cy="21530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09036">
                  <a:extLst>
                    <a:ext uri="{9D8B030D-6E8A-4147-A177-3AD203B41FA5}">
                      <a16:colId xmlns:a16="http://schemas.microsoft.com/office/drawing/2014/main" val="1623094861"/>
                    </a:ext>
                  </a:extLst>
                </a:gridCol>
                <a:gridCol w="1309036">
                  <a:extLst>
                    <a:ext uri="{9D8B030D-6E8A-4147-A177-3AD203B41FA5}">
                      <a16:colId xmlns:a16="http://schemas.microsoft.com/office/drawing/2014/main" val="3279130837"/>
                    </a:ext>
                  </a:extLst>
                </a:gridCol>
                <a:gridCol w="1309036">
                  <a:extLst>
                    <a:ext uri="{9D8B030D-6E8A-4147-A177-3AD203B41FA5}">
                      <a16:colId xmlns:a16="http://schemas.microsoft.com/office/drawing/2014/main" val="1312380800"/>
                    </a:ext>
                  </a:extLst>
                </a:gridCol>
              </a:tblGrid>
              <a:tr h="717696">
                <a:tc>
                  <a:txBody>
                    <a:bodyPr/>
                    <a:lstStyle/>
                    <a:p>
                      <a:r>
                        <a:rPr lang="en-IN" dirty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15806"/>
                  </a:ext>
                </a:extLst>
              </a:tr>
              <a:tr h="717696">
                <a:tc>
                  <a:txBody>
                    <a:bodyPr/>
                    <a:lstStyle/>
                    <a:p>
                      <a:r>
                        <a:rPr lang="en-IN" dirty="0"/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39295"/>
                  </a:ext>
                </a:extLst>
              </a:tr>
              <a:tr h="717696">
                <a:tc>
                  <a:txBody>
                    <a:bodyPr/>
                    <a:lstStyle/>
                    <a:p>
                      <a:r>
                        <a:rPr lang="en-IN" dirty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4720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BCD7E91-E0C5-EF2A-9612-B9C1DFA8BCF0}"/>
              </a:ext>
            </a:extLst>
          </p:cNvPr>
          <p:cNvSpPr txBox="1"/>
          <p:nvPr/>
        </p:nvSpPr>
        <p:spPr>
          <a:xfrm>
            <a:off x="885524" y="154004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FFBD97-C5D1-9740-C3B8-E7834E9562DC}"/>
              </a:ext>
            </a:extLst>
          </p:cNvPr>
          <p:cNvSpPr/>
          <p:nvPr/>
        </p:nvSpPr>
        <p:spPr>
          <a:xfrm>
            <a:off x="188696" y="2754888"/>
            <a:ext cx="93365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9C5860-8F2E-EB42-3FA3-42EBC1A89B3D}"/>
              </a:ext>
            </a:extLst>
          </p:cNvPr>
          <p:cNvSpPr txBox="1"/>
          <p:nvPr/>
        </p:nvSpPr>
        <p:spPr>
          <a:xfrm>
            <a:off x="8385323" y="3406484"/>
            <a:ext cx="160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Precision:   TN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47B8910-9324-388C-7A36-62F531CBF46A}"/>
              </a:ext>
            </a:extLst>
          </p:cNvPr>
          <p:cNvCxnSpPr/>
          <p:nvPr/>
        </p:nvCxnSpPr>
        <p:spPr>
          <a:xfrm>
            <a:off x="9560127" y="3724244"/>
            <a:ext cx="4331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95CDC5-7DFD-976A-06E0-8896B8FE815F}"/>
              </a:ext>
            </a:extLst>
          </p:cNvPr>
          <p:cNvSpPr txBox="1"/>
          <p:nvPr/>
        </p:nvSpPr>
        <p:spPr>
          <a:xfrm>
            <a:off x="9417127" y="3708485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TP + FP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E033DC-665E-3EC7-3D13-2A400D05E838}"/>
              </a:ext>
            </a:extLst>
          </p:cNvPr>
          <p:cNvSpPr txBox="1"/>
          <p:nvPr/>
        </p:nvSpPr>
        <p:spPr>
          <a:xfrm>
            <a:off x="5422418" y="3446584"/>
            <a:ext cx="834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Recall: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979B5B-2551-90F2-4600-53B184FD761E}"/>
              </a:ext>
            </a:extLst>
          </p:cNvPr>
          <p:cNvCxnSpPr/>
          <p:nvPr/>
        </p:nvCxnSpPr>
        <p:spPr>
          <a:xfrm>
            <a:off x="6256942" y="3681013"/>
            <a:ext cx="5775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9EC060B-0105-32C7-4A4A-7866A2B16C50}"/>
              </a:ext>
            </a:extLst>
          </p:cNvPr>
          <p:cNvSpPr txBox="1"/>
          <p:nvPr/>
        </p:nvSpPr>
        <p:spPr>
          <a:xfrm>
            <a:off x="5422418" y="1952710"/>
            <a:ext cx="4978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F1-Score: harmonic mean of recall and precision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7A00-DE28-E19A-E2D6-1128D0801DCA}"/>
              </a:ext>
            </a:extLst>
          </p:cNvPr>
          <p:cNvSpPr txBox="1"/>
          <p:nvPr/>
        </p:nvSpPr>
        <p:spPr>
          <a:xfrm>
            <a:off x="6127515" y="2417817"/>
            <a:ext cx="2149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2(recall * Precision)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EB623E5-F8E5-5A30-CCE6-5430D7B0D292}"/>
              </a:ext>
            </a:extLst>
          </p:cNvPr>
          <p:cNvCxnSpPr/>
          <p:nvPr/>
        </p:nvCxnSpPr>
        <p:spPr>
          <a:xfrm>
            <a:off x="6195821" y="2813678"/>
            <a:ext cx="19249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792CDE9-7CF4-119C-94A2-091A35B3AB00}"/>
              </a:ext>
            </a:extLst>
          </p:cNvPr>
          <p:cNvSpPr txBox="1"/>
          <p:nvPr/>
        </p:nvSpPr>
        <p:spPr>
          <a:xfrm>
            <a:off x="6256942" y="2813678"/>
            <a:ext cx="1890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Precision * Recall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0A58AE-659C-4148-6B3F-B353D31128C7}"/>
              </a:ext>
            </a:extLst>
          </p:cNvPr>
          <p:cNvSpPr txBox="1"/>
          <p:nvPr/>
        </p:nvSpPr>
        <p:spPr>
          <a:xfrm>
            <a:off x="874875" y="5504119"/>
            <a:ext cx="10081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0" i="0" dirty="0">
                <a:solidFill>
                  <a:srgbClr val="21252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precision-recall curve shows the tradeoff between precision and recall for different threshold. </a:t>
            </a:r>
          </a:p>
          <a:p>
            <a:pPr algn="just"/>
            <a:r>
              <a:rPr lang="en-US" b="0" i="0" dirty="0">
                <a:solidFill>
                  <a:srgbClr val="21252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 high area under the curve represents both high recall and high precision</a:t>
            </a:r>
            <a:r>
              <a:rPr lang="en-US" dirty="0">
                <a:solidFill>
                  <a:srgbClr val="21252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just"/>
            <a:r>
              <a:rPr lang="en-US" b="0" i="0" dirty="0">
                <a:solidFill>
                  <a:srgbClr val="21252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FCBE9A5-643C-CCC4-9F9F-EF4C2D3DC394}"/>
              </a:ext>
            </a:extLst>
          </p:cNvPr>
          <p:cNvSpPr/>
          <p:nvPr/>
        </p:nvSpPr>
        <p:spPr>
          <a:xfrm>
            <a:off x="1616270" y="1241498"/>
            <a:ext cx="2126025" cy="36932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Confusion Matrix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787783-B164-1F8A-6680-9C2D04526864}"/>
              </a:ext>
            </a:extLst>
          </p:cNvPr>
          <p:cNvSpPr/>
          <p:nvPr/>
        </p:nvSpPr>
        <p:spPr>
          <a:xfrm>
            <a:off x="407074" y="4968946"/>
            <a:ext cx="2611932" cy="34267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Precision Recall Curve: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1251D87-BB15-9BB9-7E72-E57A55B2F652}"/>
              </a:ext>
            </a:extLst>
          </p:cNvPr>
          <p:cNvSpPr/>
          <p:nvPr/>
        </p:nvSpPr>
        <p:spPr>
          <a:xfrm>
            <a:off x="6195821" y="1220248"/>
            <a:ext cx="2958594" cy="41182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Model Selection Factors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5CCB24-50DE-DCFD-7D2F-47F491BB8F96}"/>
              </a:ext>
            </a:extLst>
          </p:cNvPr>
          <p:cNvSpPr txBox="1"/>
          <p:nvPr/>
        </p:nvSpPr>
        <p:spPr>
          <a:xfrm>
            <a:off x="6186717" y="3345341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TP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B0FA9D-E203-E937-6AE6-941ECCCFD19C}"/>
              </a:ext>
            </a:extLst>
          </p:cNvPr>
          <p:cNvSpPr txBox="1"/>
          <p:nvPr/>
        </p:nvSpPr>
        <p:spPr>
          <a:xfrm>
            <a:off x="6077914" y="3681013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TP + TN</a:t>
            </a:r>
          </a:p>
        </p:txBody>
      </p:sp>
    </p:spTree>
    <p:extLst>
      <p:ext uri="{BB962C8B-B14F-4D97-AF65-F5344CB8AC3E}">
        <p14:creationId xmlns:p14="http://schemas.microsoft.com/office/powerpoint/2010/main" val="610015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300CCD5-967D-4B6F-305C-9FDFFECBB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4594" y="-65128"/>
            <a:ext cx="12191980" cy="68579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E28485F-0FCA-6FFF-F74D-E7B76E689EC2}"/>
              </a:ext>
            </a:extLst>
          </p:cNvPr>
          <p:cNvSpPr/>
          <p:nvPr/>
        </p:nvSpPr>
        <p:spPr>
          <a:xfrm>
            <a:off x="4574" y="-1"/>
            <a:ext cx="12192000" cy="95290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6D8BF2F3-3570-BF43-7DE9-9C76286D3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657" y="84271"/>
            <a:ext cx="10515600" cy="67612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Model Development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297E15-43A8-7AE6-201A-84C93FBE7C08}"/>
              </a:ext>
            </a:extLst>
          </p:cNvPr>
          <p:cNvSpPr txBox="1"/>
          <p:nvPr/>
        </p:nvSpPr>
        <p:spPr>
          <a:xfrm>
            <a:off x="548641" y="1540042"/>
            <a:ext cx="1130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926EEA-DADC-114F-9E8E-E7B3B6BDDCAF}"/>
              </a:ext>
            </a:extLst>
          </p:cNvPr>
          <p:cNvSpPr/>
          <p:nvPr/>
        </p:nvSpPr>
        <p:spPr>
          <a:xfrm>
            <a:off x="1771048" y="1251284"/>
            <a:ext cx="2483318" cy="48489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K </a:t>
            </a:r>
            <a:r>
              <a:rPr lang="en-IN" dirty="0" err="1"/>
              <a:t>Neareast</a:t>
            </a:r>
            <a:r>
              <a:rPr lang="en-IN" dirty="0"/>
              <a:t> </a:t>
            </a:r>
            <a:r>
              <a:rPr lang="en-IN" dirty="0" err="1"/>
              <a:t>Neighbors</a:t>
            </a:r>
            <a:r>
              <a:rPr lang="en-IN" dirty="0"/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B32EAA-3191-578D-41FF-F7E6611DA7D5}"/>
              </a:ext>
            </a:extLst>
          </p:cNvPr>
          <p:cNvSpPr txBox="1"/>
          <p:nvPr/>
        </p:nvSpPr>
        <p:spPr>
          <a:xfrm>
            <a:off x="1267326" y="2127183"/>
            <a:ext cx="954826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KNN helps to classify </a:t>
            </a:r>
            <a:r>
              <a:rPr lang="en-US" sz="160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new data points based on the similarity measure of the earlier stored  data points.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It can be developed for multiclass classifying dataset with comparative accuracy and precision.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It is lazy learner which uses data with several classes to predict the classification of the new sample point.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KNN is one of the simplest machine learning algorithms.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4D5156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Why is KNN a non-parametric Algorithm?</a:t>
            </a:r>
            <a:endParaRPr lang="en-US" sz="1600" dirty="0">
              <a:solidFill>
                <a:srgbClr val="22222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1600" i="0" dirty="0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      </a:t>
            </a:r>
            <a:r>
              <a:rPr lang="en-US" sz="1600" dirty="0">
                <a:solidFill>
                  <a:srgbClr val="22222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model parameters grow with the training data by considering each training case as a parameter           model. </a:t>
            </a:r>
          </a:p>
          <a:p>
            <a:pPr algn="just"/>
            <a:endParaRPr lang="en-US" sz="1600" i="0" dirty="0">
              <a:solidFill>
                <a:srgbClr val="222222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It is suitable for </a:t>
            </a:r>
            <a:r>
              <a:rPr lang="en-US" sz="1600" i="0" dirty="0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the dependent variable having continuous values against target variable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.</a:t>
            </a:r>
            <a:endParaRPr lang="en-US" sz="1600" b="0" i="0" dirty="0">
              <a:solidFill>
                <a:srgbClr val="4D5156"/>
              </a:solidFill>
              <a:effectLst/>
              <a:latin typeface="Roboto" panose="02000000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4D5156"/>
              </a:solidFill>
              <a:latin typeface="Roboto" panose="02000000000000000000" pitchFamily="2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060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EC73CDB-82EC-C9B1-A03C-F2DB365A5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84271"/>
            <a:ext cx="12191980" cy="68579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E28485F-0FCA-6FFF-F74D-E7B76E689EC2}"/>
              </a:ext>
            </a:extLst>
          </p:cNvPr>
          <p:cNvSpPr/>
          <p:nvPr/>
        </p:nvSpPr>
        <p:spPr>
          <a:xfrm>
            <a:off x="4574" y="-1"/>
            <a:ext cx="12192000" cy="95290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6D8BF2F3-3570-BF43-7DE9-9C76286D3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657" y="84271"/>
            <a:ext cx="10515600" cy="67612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Model Development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297E15-43A8-7AE6-201A-84C93FBE7C08}"/>
              </a:ext>
            </a:extLst>
          </p:cNvPr>
          <p:cNvSpPr txBox="1"/>
          <p:nvPr/>
        </p:nvSpPr>
        <p:spPr>
          <a:xfrm>
            <a:off x="548641" y="1540042"/>
            <a:ext cx="1130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926EEA-DADC-114F-9E8E-E7B3B6BDDCAF}"/>
              </a:ext>
            </a:extLst>
          </p:cNvPr>
          <p:cNvSpPr/>
          <p:nvPr/>
        </p:nvSpPr>
        <p:spPr>
          <a:xfrm>
            <a:off x="1771048" y="1251284"/>
            <a:ext cx="2483318" cy="48489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K </a:t>
            </a:r>
            <a:r>
              <a:rPr lang="en-IN" dirty="0" err="1"/>
              <a:t>Neareast</a:t>
            </a:r>
            <a:r>
              <a:rPr lang="en-IN" dirty="0"/>
              <a:t> </a:t>
            </a:r>
            <a:r>
              <a:rPr lang="en-IN" dirty="0" err="1"/>
              <a:t>Neighbors</a:t>
            </a:r>
            <a:r>
              <a:rPr lang="en-IN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4A695D-21BA-EBE5-94DA-14E034AFC129}"/>
              </a:ext>
            </a:extLst>
          </p:cNvPr>
          <p:cNvSpPr txBox="1"/>
          <p:nvPr/>
        </p:nvSpPr>
        <p:spPr>
          <a:xfrm>
            <a:off x="2531444" y="2165684"/>
            <a:ext cx="2399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Applied for, K = 3, 5 , 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62AC0E-A02F-83B2-402F-2C5377D3D826}"/>
              </a:ext>
            </a:extLst>
          </p:cNvPr>
          <p:cNvSpPr txBox="1"/>
          <p:nvPr/>
        </p:nvSpPr>
        <p:spPr>
          <a:xfrm>
            <a:off x="3686476" y="29742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16C96B-6353-C699-ED1E-828686F99C66}"/>
              </a:ext>
            </a:extLst>
          </p:cNvPr>
          <p:cNvSpPr/>
          <p:nvPr/>
        </p:nvSpPr>
        <p:spPr>
          <a:xfrm>
            <a:off x="2644541" y="5830773"/>
            <a:ext cx="6902918" cy="48489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K = 3 has feasible accuracy and precision compare to other K values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967F24-C853-9EDE-03A8-B4A5B5652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05" y="2595887"/>
            <a:ext cx="3651330" cy="27220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6235D4-3D5C-D1F6-51FF-F9D5094BCC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810" y="2595887"/>
            <a:ext cx="3651330" cy="27277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861AEA3-EA3F-55CC-51C6-B1E4C11C65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8215" y="2595887"/>
            <a:ext cx="3585397" cy="272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17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EC73CDB-82EC-C9B1-A03C-F2DB365A5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42072"/>
            <a:ext cx="12191980" cy="68579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E28485F-0FCA-6FFF-F74D-E7B76E689EC2}"/>
              </a:ext>
            </a:extLst>
          </p:cNvPr>
          <p:cNvSpPr/>
          <p:nvPr/>
        </p:nvSpPr>
        <p:spPr>
          <a:xfrm>
            <a:off x="4574" y="-1"/>
            <a:ext cx="12192000" cy="95290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6D8BF2F3-3570-BF43-7DE9-9C76286D3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657" y="84271"/>
            <a:ext cx="10515600" cy="67612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Model Development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297E15-43A8-7AE6-201A-84C93FBE7C08}"/>
              </a:ext>
            </a:extLst>
          </p:cNvPr>
          <p:cNvSpPr txBox="1"/>
          <p:nvPr/>
        </p:nvSpPr>
        <p:spPr>
          <a:xfrm>
            <a:off x="548641" y="1540042"/>
            <a:ext cx="1130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926EEA-DADC-114F-9E8E-E7B3B6BDDCAF}"/>
              </a:ext>
            </a:extLst>
          </p:cNvPr>
          <p:cNvSpPr/>
          <p:nvPr/>
        </p:nvSpPr>
        <p:spPr>
          <a:xfrm>
            <a:off x="1771048" y="1251284"/>
            <a:ext cx="2483318" cy="48489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K </a:t>
            </a:r>
            <a:r>
              <a:rPr lang="en-IN" dirty="0" err="1"/>
              <a:t>Neareast</a:t>
            </a:r>
            <a:r>
              <a:rPr lang="en-IN" dirty="0"/>
              <a:t> </a:t>
            </a:r>
            <a:r>
              <a:rPr lang="en-IN" dirty="0" err="1"/>
              <a:t>Neighbors</a:t>
            </a:r>
            <a:r>
              <a:rPr lang="en-IN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4A695D-21BA-EBE5-94DA-14E034AFC129}"/>
              </a:ext>
            </a:extLst>
          </p:cNvPr>
          <p:cNvSpPr txBox="1"/>
          <p:nvPr/>
        </p:nvSpPr>
        <p:spPr>
          <a:xfrm>
            <a:off x="2531444" y="2165684"/>
            <a:ext cx="2399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Applied for, K = 3, 5 , 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62AC0E-A02F-83B2-402F-2C5377D3D826}"/>
              </a:ext>
            </a:extLst>
          </p:cNvPr>
          <p:cNvSpPr txBox="1"/>
          <p:nvPr/>
        </p:nvSpPr>
        <p:spPr>
          <a:xfrm>
            <a:off x="3686476" y="29742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16C96B-6353-C699-ED1E-828686F99C66}"/>
              </a:ext>
            </a:extLst>
          </p:cNvPr>
          <p:cNvSpPr/>
          <p:nvPr/>
        </p:nvSpPr>
        <p:spPr>
          <a:xfrm>
            <a:off x="2644541" y="5830773"/>
            <a:ext cx="6902918" cy="48489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K = 3 has feasible accuracy and precision compare to other K values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858E019-974B-B6ED-9E00-3250B5FB0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69" y="2611266"/>
            <a:ext cx="3238517" cy="29954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11E0783-00BA-5F43-ACD5-114DD6B9E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4450" y="2611266"/>
            <a:ext cx="3408865" cy="29954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33767E2-7148-4598-CAAB-5D40BFA3CD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6558" y="2611266"/>
            <a:ext cx="3504676" cy="29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85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98C5525-C56C-64AE-7857-EA1F92B67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-4554" y="240354"/>
            <a:ext cx="12191980" cy="68579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E28485F-0FCA-6FFF-F74D-E7B76E689EC2}"/>
              </a:ext>
            </a:extLst>
          </p:cNvPr>
          <p:cNvSpPr/>
          <p:nvPr/>
        </p:nvSpPr>
        <p:spPr>
          <a:xfrm>
            <a:off x="4574" y="-1"/>
            <a:ext cx="12192000" cy="95290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6D8BF2F3-3570-BF43-7DE9-9C76286D3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657" y="84271"/>
            <a:ext cx="10515600" cy="67612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Model Development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297E15-43A8-7AE6-201A-84C93FBE7C08}"/>
              </a:ext>
            </a:extLst>
          </p:cNvPr>
          <p:cNvSpPr txBox="1"/>
          <p:nvPr/>
        </p:nvSpPr>
        <p:spPr>
          <a:xfrm>
            <a:off x="548641" y="1540042"/>
            <a:ext cx="1130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926EEA-DADC-114F-9E8E-E7B3B6BDDCAF}"/>
              </a:ext>
            </a:extLst>
          </p:cNvPr>
          <p:cNvSpPr/>
          <p:nvPr/>
        </p:nvSpPr>
        <p:spPr>
          <a:xfrm>
            <a:off x="1540041" y="1347539"/>
            <a:ext cx="2483318" cy="48489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Decision Tree: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62AC0E-A02F-83B2-402F-2C5377D3D826}"/>
              </a:ext>
            </a:extLst>
          </p:cNvPr>
          <p:cNvSpPr txBox="1"/>
          <p:nvPr/>
        </p:nvSpPr>
        <p:spPr>
          <a:xfrm>
            <a:off x="3686476" y="29742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0DC447-706C-F3E8-0CC5-EA553428F554}"/>
              </a:ext>
            </a:extLst>
          </p:cNvPr>
          <p:cNvSpPr txBox="1"/>
          <p:nvPr/>
        </p:nvSpPr>
        <p:spPr>
          <a:xfrm>
            <a:off x="2079057" y="2242686"/>
            <a:ext cx="98658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Easy visualize the prediction process in the flow chart format.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92929"/>
              </a:solidFill>
              <a:latin typeface="source-serif-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Decision trees do not require feature scaling</a:t>
            </a:r>
          </a:p>
          <a:p>
            <a:endParaRPr lang="en-US" u="sng" dirty="0">
              <a:solidFill>
                <a:srgbClr val="292929"/>
              </a:solidFill>
              <a:latin typeface="source-serif-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Decision trees handle categorical features in the raw text format</a:t>
            </a:r>
            <a:r>
              <a:rPr lang="en-US" b="0" i="0" u="sng" dirty="0">
                <a:solidFill>
                  <a:srgbClr val="292929"/>
                </a:solidFill>
                <a:effectLst/>
                <a:latin typeface="source-serif-pro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u="sng" dirty="0">
              <a:solidFill>
                <a:srgbClr val="292929"/>
              </a:solidFill>
              <a:latin typeface="source-serif-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While most models will suffer from missing values, decision trees are okay with them.</a:t>
            </a:r>
            <a:endParaRPr lang="en-US" b="0" i="0" u="sng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u="sng" dirty="0">
              <a:solidFill>
                <a:srgbClr val="292929"/>
              </a:solidFill>
              <a:latin typeface="source-serif-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Trees can provide the feature importance or how much each feature contributed to the model training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92929"/>
              </a:solidFill>
              <a:latin typeface="source-serif-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92929"/>
                </a:solidFill>
                <a:latin typeface="source-serif-pro"/>
              </a:rPr>
              <a:t>It is suitable for simple data structure but will most of time overfit the data (If data is complex).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3488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8976EE0B-C3B0-770A-7805-3E2E40224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-4554" y="10"/>
            <a:ext cx="12191980" cy="68579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E28485F-0FCA-6FFF-F74D-E7B76E689EC2}"/>
              </a:ext>
            </a:extLst>
          </p:cNvPr>
          <p:cNvSpPr/>
          <p:nvPr/>
        </p:nvSpPr>
        <p:spPr>
          <a:xfrm>
            <a:off x="4574" y="-1"/>
            <a:ext cx="12192000" cy="95290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6D8BF2F3-3570-BF43-7DE9-9C76286D3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657" y="84271"/>
            <a:ext cx="10515600" cy="67612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Model Development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297E15-43A8-7AE6-201A-84C93FBE7C08}"/>
              </a:ext>
            </a:extLst>
          </p:cNvPr>
          <p:cNvSpPr txBox="1"/>
          <p:nvPr/>
        </p:nvSpPr>
        <p:spPr>
          <a:xfrm>
            <a:off x="548641" y="1540042"/>
            <a:ext cx="1130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926EEA-DADC-114F-9E8E-E7B3B6BDDCAF}"/>
              </a:ext>
            </a:extLst>
          </p:cNvPr>
          <p:cNvSpPr/>
          <p:nvPr/>
        </p:nvSpPr>
        <p:spPr>
          <a:xfrm>
            <a:off x="1232033" y="1347539"/>
            <a:ext cx="3108959" cy="48489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Decision Tree: Outcomes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62AC0E-A02F-83B2-402F-2C5377D3D826}"/>
              </a:ext>
            </a:extLst>
          </p:cNvPr>
          <p:cNvSpPr txBox="1"/>
          <p:nvPr/>
        </p:nvSpPr>
        <p:spPr>
          <a:xfrm>
            <a:off x="3686476" y="29742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EA4B91F-F8BD-4F2C-C0C9-DE3BA7F82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457" y="3887875"/>
            <a:ext cx="3642399" cy="25553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6F241A8-E0D5-1324-F1D2-A2D0C92BA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2799" y="1040502"/>
            <a:ext cx="3621057" cy="26548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5F9741-3812-C0B2-7514-98670DB494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1" y="2641384"/>
            <a:ext cx="4960963" cy="348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311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4EC6685-67EF-BC9A-205A-51A96CFC5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-4554" y="-42188"/>
            <a:ext cx="12191980" cy="68579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E28485F-0FCA-6FFF-F74D-E7B76E689EC2}"/>
              </a:ext>
            </a:extLst>
          </p:cNvPr>
          <p:cNvSpPr/>
          <p:nvPr/>
        </p:nvSpPr>
        <p:spPr>
          <a:xfrm>
            <a:off x="4574" y="-1"/>
            <a:ext cx="12192000" cy="95290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6D8BF2F3-3570-BF43-7DE9-9C76286D3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657" y="84271"/>
            <a:ext cx="10515600" cy="67612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Model Development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297E15-43A8-7AE6-201A-84C93FBE7C08}"/>
              </a:ext>
            </a:extLst>
          </p:cNvPr>
          <p:cNvSpPr txBox="1"/>
          <p:nvPr/>
        </p:nvSpPr>
        <p:spPr>
          <a:xfrm>
            <a:off x="4350619" y="1347539"/>
            <a:ext cx="7498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0" i="0" dirty="0" err="1">
                <a:effectLst/>
                <a:latin typeface="Helvetica Neue"/>
              </a:rPr>
              <a:t>CatBoost</a:t>
            </a:r>
            <a:r>
              <a:rPr lang="en-US" b="0" i="0" dirty="0">
                <a:effectLst/>
                <a:latin typeface="Helvetica Neue"/>
              </a:rPr>
              <a:t> is based on gradient boosted decision trees. During training, a set of decision trees is built consecutively. Each successive tree is built with reduced loss compared to the previous trees.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926EEA-DADC-114F-9E8E-E7B3B6BDDCAF}"/>
              </a:ext>
            </a:extLst>
          </p:cNvPr>
          <p:cNvSpPr/>
          <p:nvPr/>
        </p:nvSpPr>
        <p:spPr>
          <a:xfrm>
            <a:off x="1540041" y="1347539"/>
            <a:ext cx="2483318" cy="48489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CAT BOOST CLASSIFIER: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62AC0E-A02F-83B2-402F-2C5377D3D826}"/>
              </a:ext>
            </a:extLst>
          </p:cNvPr>
          <p:cNvSpPr txBox="1"/>
          <p:nvPr/>
        </p:nvSpPr>
        <p:spPr>
          <a:xfrm>
            <a:off x="3686476" y="29742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981C1E-EC6C-40CB-B854-56A61393B0B3}"/>
              </a:ext>
            </a:extLst>
          </p:cNvPr>
          <p:cNvSpPr txBox="1"/>
          <p:nvPr/>
        </p:nvSpPr>
        <p:spPr>
          <a:xfrm>
            <a:off x="1636296" y="2563892"/>
            <a:ext cx="804899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mediumllweb"/>
              </a:rPr>
              <a:t>Fast training speed.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mediumllweb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mediumllweb"/>
              </a:rPr>
              <a:t>It can handle Categorical data very smoothly.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mediumllweb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mediumllweb"/>
              </a:rPr>
              <a:t>Good performance on large datasets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mediumllweb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mediumllweb"/>
              </a:rPr>
              <a:t>Ability to handle missing values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mediumllweb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mediumllweb"/>
              </a:rPr>
              <a:t>Ability to work with features that have different scales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mediumllweb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 Neue"/>
              </a:rPr>
              <a:t> It is only used for evaluating the quality of training (it is not used for training)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Helvetica Neue"/>
              </a:rPr>
              <a:t>Remember: It is one of the best way to build Price Model Quality.</a:t>
            </a:r>
            <a:endParaRPr lang="en-US" b="0" i="0" dirty="0">
              <a:solidFill>
                <a:srgbClr val="000000"/>
              </a:solidFill>
              <a:effectLst/>
              <a:latin typeface="mediumllweb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2879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F63BB79-5A01-51A4-BBA7-7A5ED55E3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4594" y="10"/>
            <a:ext cx="12191980" cy="68579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E28485F-0FCA-6FFF-F74D-E7B76E689EC2}"/>
              </a:ext>
            </a:extLst>
          </p:cNvPr>
          <p:cNvSpPr/>
          <p:nvPr/>
        </p:nvSpPr>
        <p:spPr>
          <a:xfrm>
            <a:off x="4574" y="-1"/>
            <a:ext cx="12192000" cy="95290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6D8BF2F3-3570-BF43-7DE9-9C76286D3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657" y="84271"/>
            <a:ext cx="10515600" cy="67612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Model Development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926EEA-DADC-114F-9E8E-E7B3B6BDDCAF}"/>
              </a:ext>
            </a:extLst>
          </p:cNvPr>
          <p:cNvSpPr/>
          <p:nvPr/>
        </p:nvSpPr>
        <p:spPr>
          <a:xfrm>
            <a:off x="1491916" y="1352221"/>
            <a:ext cx="3638348" cy="48489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CAT BOOST CLASSIFIER: OUTCOMES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62AC0E-A02F-83B2-402F-2C5377D3D826}"/>
              </a:ext>
            </a:extLst>
          </p:cNvPr>
          <p:cNvSpPr txBox="1"/>
          <p:nvPr/>
        </p:nvSpPr>
        <p:spPr>
          <a:xfrm>
            <a:off x="3686476" y="29742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1C4E3AC-C1AE-3BA6-22F1-03C9FB58E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105" y="2721329"/>
            <a:ext cx="4320892" cy="32477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5D1B6EE-1905-6162-319E-270996629C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508" y="2450380"/>
            <a:ext cx="49625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033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17BC641-F5AC-EE9C-A4F7-7C0767FA79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4594" y="10"/>
            <a:ext cx="12191980" cy="68579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E28485F-0FCA-6FFF-F74D-E7B76E689EC2}"/>
              </a:ext>
            </a:extLst>
          </p:cNvPr>
          <p:cNvSpPr/>
          <p:nvPr/>
        </p:nvSpPr>
        <p:spPr>
          <a:xfrm>
            <a:off x="4574" y="-1"/>
            <a:ext cx="12192000" cy="95290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6D8BF2F3-3570-BF43-7DE9-9C76286D3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657" y="84271"/>
            <a:ext cx="10515600" cy="67612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Model Development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926EEA-DADC-114F-9E8E-E7B3B6BDDCAF}"/>
              </a:ext>
            </a:extLst>
          </p:cNvPr>
          <p:cNvSpPr/>
          <p:nvPr/>
        </p:nvSpPr>
        <p:spPr>
          <a:xfrm>
            <a:off x="1274545" y="1309038"/>
            <a:ext cx="3980848" cy="48489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Light Gradient BOOSTING CLASSIFIER: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62AC0E-A02F-83B2-402F-2C5377D3D826}"/>
              </a:ext>
            </a:extLst>
          </p:cNvPr>
          <p:cNvSpPr txBox="1"/>
          <p:nvPr/>
        </p:nvSpPr>
        <p:spPr>
          <a:xfrm>
            <a:off x="3686476" y="29742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86951-CC85-3E6E-1571-B57D0A225E52}"/>
              </a:ext>
            </a:extLst>
          </p:cNvPr>
          <p:cNvSpPr txBox="1"/>
          <p:nvPr/>
        </p:nvSpPr>
        <p:spPr>
          <a:xfrm>
            <a:off x="5746284" y="1166474"/>
            <a:ext cx="6054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Light GBM grows tree vertically while other algorithm grows trees horizontally meaning that Light GBM grows tree leaf-wise while another algorithm grows level-wise.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E3868C-F571-4E0F-8FF0-1BB9BBD81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545" y="2851484"/>
            <a:ext cx="4238625" cy="1524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0776F0-92FF-E4B1-2182-1AA303380677}"/>
              </a:ext>
            </a:extLst>
          </p:cNvPr>
          <p:cNvSpPr txBox="1"/>
          <p:nvPr/>
        </p:nvSpPr>
        <p:spPr>
          <a:xfrm>
            <a:off x="5900287" y="2619857"/>
            <a:ext cx="615054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Faster training speed and higher efficiency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02124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r>
              <a:rPr lang="en-US" sz="160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educe memory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02124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one of the fastest and most accurate libraries for regression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Multiclass  Classifying 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rgbClr val="40404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4D515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Provide high-performance gradient boosting framework that uses a tree-based learning </a:t>
            </a:r>
            <a:r>
              <a:rPr lang="en-US" sz="1600" i="0" dirty="0">
                <a:solidFill>
                  <a:srgbClr val="5F6368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algorithm</a:t>
            </a:r>
            <a:endParaRPr lang="en-IN" sz="1600" i="0" dirty="0">
              <a:solidFill>
                <a:srgbClr val="40404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202124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4554A3-7281-A7B6-9F68-C7F53370537C}"/>
              </a:ext>
            </a:extLst>
          </p:cNvPr>
          <p:cNvSpPr txBox="1"/>
          <p:nvPr/>
        </p:nvSpPr>
        <p:spPr>
          <a:xfrm>
            <a:off x="1491915" y="5519789"/>
            <a:ext cx="7423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EB Garamond" panose="020B0604020202020204" pitchFamily="2" charset="0"/>
              </a:rPr>
              <a:t>Gradient-Based One-Side sampling (GOSS) and Exclusive Feature Bundling (EFB).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4799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17BC641-F5AC-EE9C-A4F7-7C0767FA79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4594" y="10"/>
            <a:ext cx="12191980" cy="68579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E28485F-0FCA-6FFF-F74D-E7B76E689EC2}"/>
              </a:ext>
            </a:extLst>
          </p:cNvPr>
          <p:cNvSpPr/>
          <p:nvPr/>
        </p:nvSpPr>
        <p:spPr>
          <a:xfrm>
            <a:off x="4574" y="-1"/>
            <a:ext cx="12192000" cy="95290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6D8BF2F3-3570-BF43-7DE9-9C76286D3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657" y="84271"/>
            <a:ext cx="10515600" cy="67612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Model Development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926EEA-DADC-114F-9E8E-E7B3B6BDDCAF}"/>
              </a:ext>
            </a:extLst>
          </p:cNvPr>
          <p:cNvSpPr/>
          <p:nvPr/>
        </p:nvSpPr>
        <p:spPr>
          <a:xfrm>
            <a:off x="1305148" y="1278000"/>
            <a:ext cx="4947385" cy="48489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Light Gradient BOOSTING CLASSIFIER: Outcomes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62AC0E-A02F-83B2-402F-2C5377D3D826}"/>
              </a:ext>
            </a:extLst>
          </p:cNvPr>
          <p:cNvSpPr txBox="1"/>
          <p:nvPr/>
        </p:nvSpPr>
        <p:spPr>
          <a:xfrm>
            <a:off x="3686476" y="29742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0480E3-DCDA-5504-B381-FA2685969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149" y="2332321"/>
            <a:ext cx="4790852" cy="34465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B05A42-56B6-F1F9-8920-691348289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3997" y="2332321"/>
            <a:ext cx="5055260" cy="344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05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INDEX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B1592E5-DC3A-14D8-6FA8-E7022BB08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149268"/>
              </p:ext>
            </p:extLst>
          </p:nvPr>
        </p:nvGraphicFramePr>
        <p:xfrm>
          <a:off x="2425566" y="2194560"/>
          <a:ext cx="7541929" cy="423350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541929">
                  <a:extLst>
                    <a:ext uri="{9D8B030D-6E8A-4147-A177-3AD203B41FA5}">
                      <a16:colId xmlns:a16="http://schemas.microsoft.com/office/drawing/2014/main" val="3264960887"/>
                    </a:ext>
                  </a:extLst>
                </a:gridCol>
              </a:tblGrid>
              <a:tr h="604787">
                <a:tc>
                  <a:txBody>
                    <a:bodyPr/>
                    <a:lstStyle/>
                    <a:p>
                      <a:pPr algn="just"/>
                      <a:r>
                        <a:rPr lang="en-IN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Problem Statement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418388"/>
                  </a:ext>
                </a:extLst>
              </a:tr>
              <a:tr h="604787">
                <a:tc>
                  <a:txBody>
                    <a:bodyPr/>
                    <a:lstStyle/>
                    <a:p>
                      <a:pPr algn="just"/>
                      <a:r>
                        <a:rPr lang="en-IN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 Insights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8534303"/>
                  </a:ext>
                </a:extLst>
              </a:tr>
              <a:tr h="604787">
                <a:tc>
                  <a:txBody>
                    <a:bodyPr/>
                    <a:lstStyle/>
                    <a:p>
                      <a:pPr algn="just"/>
                      <a:r>
                        <a:rPr lang="en-IN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 </a:t>
                      </a:r>
                      <a:r>
                        <a:rPr lang="en-IN" sz="24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Preprocessing</a:t>
                      </a:r>
                      <a:endParaRPr lang="en-IN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9731070"/>
                  </a:ext>
                </a:extLst>
              </a:tr>
              <a:tr h="604787">
                <a:tc>
                  <a:txBody>
                    <a:bodyPr/>
                    <a:lstStyle/>
                    <a:p>
                      <a:pPr algn="just"/>
                      <a:r>
                        <a:rPr lang="en-IN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Feature Selection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5114859"/>
                  </a:ext>
                </a:extLst>
              </a:tr>
              <a:tr h="604787">
                <a:tc>
                  <a:txBody>
                    <a:bodyPr/>
                    <a:lstStyle/>
                    <a:p>
                      <a:pPr algn="just"/>
                      <a:r>
                        <a:rPr lang="en-IN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Model Selection Criteria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822270"/>
                  </a:ext>
                </a:extLst>
              </a:tr>
              <a:tr h="604787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Model Development 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1887660"/>
                  </a:ext>
                </a:extLst>
              </a:tr>
              <a:tr h="604787">
                <a:tc>
                  <a:txBody>
                    <a:bodyPr/>
                    <a:lstStyle/>
                    <a:p>
                      <a:pPr algn="just"/>
                      <a:r>
                        <a:rPr lang="en-IN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Future Aspects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1269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0782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17BC641-F5AC-EE9C-A4F7-7C0767FA79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4594" y="10"/>
            <a:ext cx="12191980" cy="68579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E28485F-0FCA-6FFF-F74D-E7B76E689EC2}"/>
              </a:ext>
            </a:extLst>
          </p:cNvPr>
          <p:cNvSpPr/>
          <p:nvPr/>
        </p:nvSpPr>
        <p:spPr>
          <a:xfrm>
            <a:off x="4574" y="-1"/>
            <a:ext cx="12192000" cy="95290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6D8BF2F3-3570-BF43-7DE9-9C76286D3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657" y="84271"/>
            <a:ext cx="10515600" cy="67612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Future Aspects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62AC0E-A02F-83B2-402F-2C5377D3D826}"/>
              </a:ext>
            </a:extLst>
          </p:cNvPr>
          <p:cNvSpPr txBox="1"/>
          <p:nvPr/>
        </p:nvSpPr>
        <p:spPr>
          <a:xfrm>
            <a:off x="3686476" y="29742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C0BFEB-348C-4B3A-2644-B51C2756870E}"/>
              </a:ext>
            </a:extLst>
          </p:cNvPr>
          <p:cNvSpPr txBox="1"/>
          <p:nvPr/>
        </p:nvSpPr>
        <p:spPr>
          <a:xfrm>
            <a:off x="1645919" y="2148914"/>
            <a:ext cx="918467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For better performance, We planned to implement deep learning network logic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Use different adaptive learning rates a</a:t>
            </a: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Train on clusters of data rather than the whole dataset.</a:t>
            </a: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We also planned to create user friendly environment to learn and get skilled.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There has been an increasing demand of second-hand at places where immigrants and tourists stays and commute everyday.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885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17BC641-F5AC-EE9C-A4F7-7C0767FA79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4594" y="10"/>
            <a:ext cx="12191980" cy="68579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E28485F-0FCA-6FFF-F74D-E7B76E689EC2}"/>
              </a:ext>
            </a:extLst>
          </p:cNvPr>
          <p:cNvSpPr/>
          <p:nvPr/>
        </p:nvSpPr>
        <p:spPr>
          <a:xfrm>
            <a:off x="4574" y="-1"/>
            <a:ext cx="12192000" cy="95290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62AC0E-A02F-83B2-402F-2C5377D3D826}"/>
              </a:ext>
            </a:extLst>
          </p:cNvPr>
          <p:cNvSpPr txBox="1"/>
          <p:nvPr/>
        </p:nvSpPr>
        <p:spPr>
          <a:xfrm>
            <a:off x="3686476" y="29742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2D40A2-364C-EE8B-8CE9-ADBB55AF57D3}"/>
              </a:ext>
            </a:extLst>
          </p:cNvPr>
          <p:cNvSpPr txBox="1"/>
          <p:nvPr/>
        </p:nvSpPr>
        <p:spPr>
          <a:xfrm>
            <a:off x="3871207" y="3158872"/>
            <a:ext cx="39943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dirty="0">
                <a:latin typeface="Cambria" panose="02040503050406030204" pitchFamily="18" charset="0"/>
                <a:ea typeface="Cambria" panose="02040503050406030204" pitchFamily="18" charset="0"/>
              </a:rPr>
              <a:t>Thank 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771D8-6A52-BE33-1E5A-733B4AE53328}"/>
              </a:ext>
            </a:extLst>
          </p:cNvPr>
          <p:cNvSpPr txBox="1"/>
          <p:nvPr/>
        </p:nvSpPr>
        <p:spPr>
          <a:xfrm>
            <a:off x="3570973" y="4177439"/>
            <a:ext cx="479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 special Thanks to Professor for this opportunity.</a:t>
            </a:r>
          </a:p>
        </p:txBody>
      </p:sp>
    </p:spTree>
    <p:extLst>
      <p:ext uri="{BB962C8B-B14F-4D97-AF65-F5344CB8AC3E}">
        <p14:creationId xmlns:p14="http://schemas.microsoft.com/office/powerpoint/2010/main" val="2895750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4594" y="10"/>
            <a:ext cx="12191980" cy="68579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E28485F-0FCA-6FFF-F74D-E7B76E689EC2}"/>
              </a:ext>
            </a:extLst>
          </p:cNvPr>
          <p:cNvSpPr/>
          <p:nvPr/>
        </p:nvSpPr>
        <p:spPr>
          <a:xfrm>
            <a:off x="4574" y="-1"/>
            <a:ext cx="12192000" cy="95290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6D8BF2F3-3570-BF43-7DE9-9C76286D3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657" y="84271"/>
            <a:ext cx="10515600" cy="67612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C48120-194C-850A-F891-FA7742C99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311" y="2092865"/>
            <a:ext cx="8142171" cy="4250183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People experience a hard row to hoe in purchasing desired featured second-hand car within the targeted budget and they play it by ear multiple times. </a:t>
            </a:r>
          </a:p>
          <a:p>
            <a:pPr algn="just">
              <a:lnSpc>
                <a:spcPct val="100000"/>
              </a:lnSpc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It is hard to decide whether used car is fraudulent or not?</a:t>
            </a:r>
          </a:p>
          <a:p>
            <a:pPr algn="just">
              <a:lnSpc>
                <a:spcPct val="100000"/>
              </a:lnSpc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Before helping people, it is important to analyze and validate our intuitions which can be possible by collecting  experiences from people.</a:t>
            </a:r>
          </a:p>
          <a:p>
            <a:pPr algn="just">
              <a:lnSpc>
                <a:spcPct val="100000"/>
              </a:lnSpc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Here, We have applied our gained knowledge from this subject on one of the Kaggle Dataset.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Link:     </a:t>
            </a:r>
            <a:r>
              <a:rPr lang="en-US" sz="1800" u="sng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https://www.kaggle.com/datasets/gagasrock/car-quality-prediction </a:t>
            </a:r>
          </a:p>
          <a:p>
            <a:pPr algn="just">
              <a:lnSpc>
                <a:spcPct val="100000"/>
              </a:lnSpc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32" name="Picture 8" descr="PRE-OWNED-CAR-PRICE-PREDICTION - Models Profile">
            <a:extLst>
              <a:ext uri="{FF2B5EF4-FFF2-40B4-BE49-F238E27FC236}">
                <a16:creationId xmlns:a16="http://schemas.microsoft.com/office/drawing/2014/main" id="{4389045A-D7FA-68B9-CAB7-E439A82B2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459" y="1656718"/>
            <a:ext cx="3082393" cy="249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redicting Used Car Prices with Machine Learning Techniques | by Enes Gokce  | Towards Data Science">
            <a:extLst>
              <a:ext uri="{FF2B5EF4-FFF2-40B4-BE49-F238E27FC236}">
                <a16:creationId xmlns:a16="http://schemas.microsoft.com/office/drawing/2014/main" id="{ACBA9FBF-3BFE-0098-3D90-73C3395C4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642" y="3890904"/>
            <a:ext cx="3082393" cy="2247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47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4594" y="10"/>
            <a:ext cx="12191980" cy="68579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E28485F-0FCA-6FFF-F74D-E7B76E689EC2}"/>
              </a:ext>
            </a:extLst>
          </p:cNvPr>
          <p:cNvSpPr/>
          <p:nvPr/>
        </p:nvSpPr>
        <p:spPr>
          <a:xfrm>
            <a:off x="4574" y="-1"/>
            <a:ext cx="12192000" cy="95290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6D8BF2F3-3570-BF43-7DE9-9C76286D3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657" y="84271"/>
            <a:ext cx="10515600" cy="67612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Insights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C48120-194C-850A-F891-FA7742C99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657" y="1989623"/>
            <a:ext cx="7078991" cy="4309577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This data was collected manually from observations to build machine-learning models to predict the quality of the car. </a:t>
            </a:r>
          </a:p>
          <a:p>
            <a:pPr algn="just">
              <a:lnSpc>
                <a:spcPct val="100000"/>
              </a:lnSpc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A Rule of thumb is that customers aim to buy a low to average-priced car having desired features they have slept on for nights.</a:t>
            </a:r>
          </a:p>
          <a:p>
            <a:pPr algn="just">
              <a:lnSpc>
                <a:spcPct val="100000"/>
              </a:lnSpc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Target values are  in terms of price represented as 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cheap(0), average(1), or high(2).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algn="just">
              <a:lnSpc>
                <a:spcPct val="100000"/>
              </a:lnSpc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It had no missing values but 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a lot of noisy data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which requires good observation and evaluating skills to decide whether to delete or include.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9AD3B2-A3BC-A13C-78FF-AE746F56B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099" y="1217077"/>
            <a:ext cx="4425244" cy="1117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07DF812-E7A5-D540-EAC2-0966F3B70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1368" y="2527180"/>
            <a:ext cx="3917244" cy="400320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A3183F4-7155-A986-C7D1-6B5F8D1B9B8B}"/>
              </a:ext>
            </a:extLst>
          </p:cNvPr>
          <p:cNvSpPr/>
          <p:nvPr/>
        </p:nvSpPr>
        <p:spPr>
          <a:xfrm>
            <a:off x="783657" y="5161280"/>
            <a:ext cx="3917244" cy="15108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dirty="0"/>
              <a:t>Odometer :  between 0 to 469000</a:t>
            </a:r>
          </a:p>
          <a:p>
            <a:pPr algn="just"/>
            <a:r>
              <a:rPr lang="en-IN" dirty="0"/>
              <a:t>Year: between 1927 to 2020 </a:t>
            </a:r>
          </a:p>
          <a:p>
            <a:pPr algn="just"/>
            <a:r>
              <a:rPr lang="en-IN" dirty="0"/>
              <a:t>Make: 39 companies car data</a:t>
            </a:r>
          </a:p>
          <a:p>
            <a:pPr algn="just"/>
            <a:r>
              <a:rPr lang="en-IN" dirty="0"/>
              <a:t>Model: each companies models</a:t>
            </a:r>
          </a:p>
        </p:txBody>
      </p:sp>
    </p:spTree>
    <p:extLst>
      <p:ext uri="{BB962C8B-B14F-4D97-AF65-F5344CB8AC3E}">
        <p14:creationId xmlns:p14="http://schemas.microsoft.com/office/powerpoint/2010/main" val="2032523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E28485F-0FCA-6FFF-F74D-E7B76E689EC2}"/>
              </a:ext>
            </a:extLst>
          </p:cNvPr>
          <p:cNvSpPr/>
          <p:nvPr/>
        </p:nvSpPr>
        <p:spPr>
          <a:xfrm>
            <a:off x="4574" y="-1"/>
            <a:ext cx="12192000" cy="95290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6D8BF2F3-3570-BF43-7DE9-9C76286D3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657" y="84271"/>
            <a:ext cx="10515600" cy="67612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Insights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09C0A16-F83D-0287-2E72-5EB12F4E71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0363443"/>
              </p:ext>
            </p:extLst>
          </p:nvPr>
        </p:nvGraphicFramePr>
        <p:xfrm>
          <a:off x="1337912" y="1037172"/>
          <a:ext cx="9961345" cy="58208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039D92D-FA04-0B91-C021-26E82A25930C}"/>
              </a:ext>
            </a:extLst>
          </p:cNvPr>
          <p:cNvSpPr/>
          <p:nvPr/>
        </p:nvSpPr>
        <p:spPr>
          <a:xfrm>
            <a:off x="3558139" y="1931834"/>
            <a:ext cx="1010652" cy="1828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56D1E9-75FC-2D2E-26D9-805D33E93EB7}"/>
              </a:ext>
            </a:extLst>
          </p:cNvPr>
          <p:cNvSpPr/>
          <p:nvPr/>
        </p:nvSpPr>
        <p:spPr>
          <a:xfrm>
            <a:off x="8802839" y="1958275"/>
            <a:ext cx="1010652" cy="1828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High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F3A792-4DC9-AB21-3C11-902267ADDABA}"/>
              </a:ext>
            </a:extLst>
          </p:cNvPr>
          <p:cNvSpPr/>
          <p:nvPr/>
        </p:nvSpPr>
        <p:spPr>
          <a:xfrm>
            <a:off x="5887720" y="1942701"/>
            <a:ext cx="1010652" cy="1828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Medium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BCE35D-3FB0-D57D-8E22-61A9109ADA27}"/>
              </a:ext>
            </a:extLst>
          </p:cNvPr>
          <p:cNvSpPr/>
          <p:nvPr/>
        </p:nvSpPr>
        <p:spPr>
          <a:xfrm>
            <a:off x="3232485" y="2574415"/>
            <a:ext cx="1010652" cy="1828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&lt;10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7B0F07-3DE8-8A50-ACE9-EEDB5105BBD5}"/>
              </a:ext>
            </a:extLst>
          </p:cNvPr>
          <p:cNvSpPr/>
          <p:nvPr/>
        </p:nvSpPr>
        <p:spPr>
          <a:xfrm>
            <a:off x="4818246" y="2592562"/>
            <a:ext cx="1501541" cy="1555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&gt;=10  &amp; &lt;20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8A333C-B081-44E9-C846-2AB7D7DF8CF6}"/>
              </a:ext>
            </a:extLst>
          </p:cNvPr>
          <p:cNvSpPr/>
          <p:nvPr/>
        </p:nvSpPr>
        <p:spPr>
          <a:xfrm>
            <a:off x="6894896" y="2568608"/>
            <a:ext cx="1387642" cy="1828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&gt;=20 &amp; &lt;30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303569-4558-D52F-1D02-48F0051DBB58}"/>
              </a:ext>
            </a:extLst>
          </p:cNvPr>
          <p:cNvSpPr/>
          <p:nvPr/>
        </p:nvSpPr>
        <p:spPr>
          <a:xfrm>
            <a:off x="9163787" y="2568608"/>
            <a:ext cx="1010652" cy="1828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&gt;30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0114CE-DBB7-142D-9624-A91DBB7B714C}"/>
              </a:ext>
            </a:extLst>
          </p:cNvPr>
          <p:cNvSpPr/>
          <p:nvPr/>
        </p:nvSpPr>
        <p:spPr>
          <a:xfrm>
            <a:off x="3436220" y="3175190"/>
            <a:ext cx="1010652" cy="1828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Low CC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8FAE83-DED8-265B-ACD6-9A3E5B459775}"/>
              </a:ext>
            </a:extLst>
          </p:cNvPr>
          <p:cNvSpPr/>
          <p:nvPr/>
        </p:nvSpPr>
        <p:spPr>
          <a:xfrm>
            <a:off x="5887720" y="3184134"/>
            <a:ext cx="1010652" cy="1828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Avg</a:t>
            </a:r>
            <a:r>
              <a:rPr lang="en-IN" dirty="0"/>
              <a:t> CC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C43D87-5BCB-962B-7F56-E0D120BE0FEB}"/>
              </a:ext>
            </a:extLst>
          </p:cNvPr>
          <p:cNvSpPr/>
          <p:nvPr/>
        </p:nvSpPr>
        <p:spPr>
          <a:xfrm>
            <a:off x="8865939" y="3184134"/>
            <a:ext cx="1010652" cy="1828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High CC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4F9226-05C7-EA66-4E17-0981E0527680}"/>
              </a:ext>
            </a:extLst>
          </p:cNvPr>
          <p:cNvSpPr/>
          <p:nvPr/>
        </p:nvSpPr>
        <p:spPr>
          <a:xfrm>
            <a:off x="3882190" y="3783490"/>
            <a:ext cx="1010652" cy="1828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Petrol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4E538F-EB5A-28C1-D734-A498B40B24DC}"/>
              </a:ext>
            </a:extLst>
          </p:cNvPr>
          <p:cNvSpPr/>
          <p:nvPr/>
        </p:nvSpPr>
        <p:spPr>
          <a:xfrm>
            <a:off x="7898866" y="3822908"/>
            <a:ext cx="1010652" cy="1828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Gas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04796E-FF3B-A128-B199-CEDC777CB23B}"/>
              </a:ext>
            </a:extLst>
          </p:cNvPr>
          <p:cNvSpPr/>
          <p:nvPr/>
        </p:nvSpPr>
        <p:spPr>
          <a:xfrm>
            <a:off x="3674443" y="4418216"/>
            <a:ext cx="676976" cy="1828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ECD2D3C-B7EF-300B-2578-E37290DA917E}"/>
              </a:ext>
            </a:extLst>
          </p:cNvPr>
          <p:cNvSpPr/>
          <p:nvPr/>
        </p:nvSpPr>
        <p:spPr>
          <a:xfrm>
            <a:off x="6231957" y="4425787"/>
            <a:ext cx="676976" cy="1828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6B82614-B0A8-48F0-DF03-EBE80FFEFB12}"/>
              </a:ext>
            </a:extLst>
          </p:cNvPr>
          <p:cNvSpPr/>
          <p:nvPr/>
        </p:nvSpPr>
        <p:spPr>
          <a:xfrm>
            <a:off x="8866203" y="4411975"/>
            <a:ext cx="676976" cy="1828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1C2C9E-8A9B-FEAB-988B-1AA1DAC6D504}"/>
              </a:ext>
            </a:extLst>
          </p:cNvPr>
          <p:cNvSpPr/>
          <p:nvPr/>
        </p:nvSpPr>
        <p:spPr>
          <a:xfrm>
            <a:off x="3882190" y="5059602"/>
            <a:ext cx="1355558" cy="1555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Automatic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F84BF9-D84C-A597-5224-1DE35AB16FE3}"/>
              </a:ext>
            </a:extLst>
          </p:cNvPr>
          <p:cNvSpPr/>
          <p:nvPr/>
        </p:nvSpPr>
        <p:spPr>
          <a:xfrm>
            <a:off x="7604759" y="5059603"/>
            <a:ext cx="1355558" cy="1555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Manual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CBB678-1B9D-B083-994B-F0603D05C284}"/>
              </a:ext>
            </a:extLst>
          </p:cNvPr>
          <p:cNvSpPr/>
          <p:nvPr/>
        </p:nvSpPr>
        <p:spPr>
          <a:xfrm>
            <a:off x="3821229" y="5694328"/>
            <a:ext cx="1355558" cy="1555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Excellent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0E43648-4234-0419-69D4-23FCA2616C67}"/>
              </a:ext>
            </a:extLst>
          </p:cNvPr>
          <p:cNvSpPr/>
          <p:nvPr/>
        </p:nvSpPr>
        <p:spPr>
          <a:xfrm>
            <a:off x="7808229" y="5675129"/>
            <a:ext cx="1355558" cy="1555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Salvage</a:t>
            </a:r>
          </a:p>
        </p:txBody>
      </p:sp>
    </p:spTree>
    <p:extLst>
      <p:ext uri="{BB962C8B-B14F-4D97-AF65-F5344CB8AC3E}">
        <p14:creationId xmlns:p14="http://schemas.microsoft.com/office/powerpoint/2010/main" val="4282357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0D2C7D4-7C76-4A1C-4639-8364EC585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4594" y="-1"/>
            <a:ext cx="12191980" cy="68579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E28485F-0FCA-6FFF-F74D-E7B76E689EC2}"/>
              </a:ext>
            </a:extLst>
          </p:cNvPr>
          <p:cNvSpPr/>
          <p:nvPr/>
        </p:nvSpPr>
        <p:spPr>
          <a:xfrm>
            <a:off x="4574" y="-1"/>
            <a:ext cx="12192000" cy="95290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6D8BF2F3-3570-BF43-7DE9-9C76286D3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657" y="84271"/>
            <a:ext cx="10515600" cy="67612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</a:t>
            </a:r>
            <a:r>
              <a:rPr lang="en-IN" sz="54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Preprocessing</a:t>
            </a:r>
            <a:endParaRPr lang="en-IN" sz="5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05AA8E-8825-A24F-2C43-8C3549710436}"/>
              </a:ext>
            </a:extLst>
          </p:cNvPr>
          <p:cNvSpPr txBox="1"/>
          <p:nvPr/>
        </p:nvSpPr>
        <p:spPr>
          <a:xfrm>
            <a:off x="5095424" y="5005020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Deleted Unreasoning Rows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A63E77-543E-7833-6832-A85775841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674" y="1216035"/>
            <a:ext cx="5694905" cy="13070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227D5C6-8699-3059-C982-4085D0AE1B52}"/>
              </a:ext>
            </a:extLst>
          </p:cNvPr>
          <p:cNvSpPr/>
          <p:nvPr/>
        </p:nvSpPr>
        <p:spPr>
          <a:xfrm>
            <a:off x="720713" y="2931824"/>
            <a:ext cx="5006320" cy="3105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Encoded Categorical values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FF7B8F-8ACF-2DC0-0C08-953DC5A66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2476" y="4027859"/>
            <a:ext cx="5507102" cy="119863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B95634D-C04F-6A40-1526-D870C0AF43BB}"/>
              </a:ext>
            </a:extLst>
          </p:cNvPr>
          <p:cNvSpPr/>
          <p:nvPr/>
        </p:nvSpPr>
        <p:spPr>
          <a:xfrm>
            <a:off x="2831519" y="5296114"/>
            <a:ext cx="5569017" cy="40727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Removed data with &gt;2 age and odometer &lt;100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21B8A49-8F32-EA4D-4C84-C4FD184F99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657" y="1199302"/>
            <a:ext cx="4801413" cy="157305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712A812-C668-8F59-5056-6207D96F8BC9}"/>
              </a:ext>
            </a:extLst>
          </p:cNvPr>
          <p:cNvSpPr/>
          <p:nvPr/>
        </p:nvSpPr>
        <p:spPr>
          <a:xfrm>
            <a:off x="6290760" y="2884851"/>
            <a:ext cx="5569017" cy="40727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Removed data large car age </a:t>
            </a:r>
          </a:p>
        </p:txBody>
      </p:sp>
    </p:spTree>
    <p:extLst>
      <p:ext uri="{BB962C8B-B14F-4D97-AF65-F5344CB8AC3E}">
        <p14:creationId xmlns:p14="http://schemas.microsoft.com/office/powerpoint/2010/main" val="580514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37CDD4DC-B544-0EE3-8479-E27076D7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4594" y="36355"/>
            <a:ext cx="12191980" cy="685799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2C229242-DCF4-46A6-B526-EADA0F9AE025}"/>
              </a:ext>
            </a:extLst>
          </p:cNvPr>
          <p:cNvSpPr/>
          <p:nvPr/>
        </p:nvSpPr>
        <p:spPr>
          <a:xfrm>
            <a:off x="2197965" y="5977799"/>
            <a:ext cx="7405846" cy="5223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Flowchart: Terminator 40">
            <a:extLst>
              <a:ext uri="{FF2B5EF4-FFF2-40B4-BE49-F238E27FC236}">
                <a16:creationId xmlns:a16="http://schemas.microsoft.com/office/drawing/2014/main" id="{8BE71FE1-680E-B9CA-3916-397BBCAC33A1}"/>
              </a:ext>
            </a:extLst>
          </p:cNvPr>
          <p:cNvSpPr/>
          <p:nvPr/>
        </p:nvSpPr>
        <p:spPr>
          <a:xfrm>
            <a:off x="9083040" y="4467925"/>
            <a:ext cx="3012707" cy="567564"/>
          </a:xfrm>
          <a:prstGeom prst="flowChartTerminator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Flowchart: Terminator 39">
            <a:extLst>
              <a:ext uri="{FF2B5EF4-FFF2-40B4-BE49-F238E27FC236}">
                <a16:creationId xmlns:a16="http://schemas.microsoft.com/office/drawing/2014/main" id="{C811BE27-98AE-5034-9645-412A1FFAA278}"/>
              </a:ext>
            </a:extLst>
          </p:cNvPr>
          <p:cNvSpPr/>
          <p:nvPr/>
        </p:nvSpPr>
        <p:spPr>
          <a:xfrm>
            <a:off x="4944567" y="4512793"/>
            <a:ext cx="3012707" cy="567564"/>
          </a:xfrm>
          <a:prstGeom prst="flowChartTerminator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28485F-0FCA-6FFF-F74D-E7B76E689EC2}"/>
              </a:ext>
            </a:extLst>
          </p:cNvPr>
          <p:cNvSpPr/>
          <p:nvPr/>
        </p:nvSpPr>
        <p:spPr>
          <a:xfrm>
            <a:off x="4574" y="-1"/>
            <a:ext cx="12192000" cy="95290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6D8BF2F3-3570-BF43-7DE9-9C76286D3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657" y="84271"/>
            <a:ext cx="10515600" cy="67612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</a:t>
            </a:r>
            <a:r>
              <a:rPr lang="en-IN" sz="54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Preprocessing</a:t>
            </a:r>
            <a:endParaRPr lang="en-IN" sz="5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05AA8E-8825-A24F-2C43-8C3549710436}"/>
              </a:ext>
            </a:extLst>
          </p:cNvPr>
          <p:cNvSpPr txBox="1"/>
          <p:nvPr/>
        </p:nvSpPr>
        <p:spPr>
          <a:xfrm>
            <a:off x="5095420" y="4605667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Deleted Unreasoning Rows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4AD0B8-D61A-D8FC-6DE5-AE2FED372EE6}"/>
              </a:ext>
            </a:extLst>
          </p:cNvPr>
          <p:cNvSpPr txBox="1"/>
          <p:nvPr/>
        </p:nvSpPr>
        <p:spPr>
          <a:xfrm>
            <a:off x="9348476" y="4567041"/>
            <a:ext cx="2481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Normalized skewed data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5CF58E1-C04E-0004-6239-2C63D52AF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544" y="1952096"/>
            <a:ext cx="2786775" cy="204895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E0515404-5955-2FCD-C65D-A9D8E3D13BAB}"/>
              </a:ext>
            </a:extLst>
          </p:cNvPr>
          <p:cNvSpPr txBox="1"/>
          <p:nvPr/>
        </p:nvSpPr>
        <p:spPr>
          <a:xfrm>
            <a:off x="3414239" y="6054310"/>
            <a:ext cx="4653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Note:   Fair Skew Values are between -0.5 to 0.5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FE913BAD-AC0A-327C-A775-762DCD15BBAF}"/>
              </a:ext>
            </a:extLst>
          </p:cNvPr>
          <p:cNvSpPr/>
          <p:nvPr/>
        </p:nvSpPr>
        <p:spPr>
          <a:xfrm>
            <a:off x="1027519" y="4535398"/>
            <a:ext cx="2054488" cy="522354"/>
          </a:xfrm>
          <a:prstGeom prst="flowChartTerminator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A5E0DB4-3DCC-015D-15D3-5AD74F8E1890}"/>
              </a:ext>
            </a:extLst>
          </p:cNvPr>
          <p:cNvSpPr txBox="1"/>
          <p:nvPr/>
        </p:nvSpPr>
        <p:spPr>
          <a:xfrm>
            <a:off x="1237078" y="4620091"/>
            <a:ext cx="184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Extracted Car Age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D88FB3EE-EC23-C5AB-035D-8A877C508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984" y="1991563"/>
            <a:ext cx="3318025" cy="205183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EAE429A-276C-8DC7-46EA-0EC8561AAB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3855" y="1994449"/>
            <a:ext cx="3012707" cy="204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507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E28485F-0FCA-6FFF-F74D-E7B76E689EC2}"/>
              </a:ext>
            </a:extLst>
          </p:cNvPr>
          <p:cNvSpPr/>
          <p:nvPr/>
        </p:nvSpPr>
        <p:spPr>
          <a:xfrm>
            <a:off x="4574" y="-1"/>
            <a:ext cx="12192000" cy="95290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6D8BF2F3-3570-BF43-7DE9-9C76286D3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657" y="84271"/>
            <a:ext cx="10515600" cy="67612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Feature Selection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297E15-43A8-7AE6-201A-84C93FBE7C08}"/>
              </a:ext>
            </a:extLst>
          </p:cNvPr>
          <p:cNvSpPr txBox="1"/>
          <p:nvPr/>
        </p:nvSpPr>
        <p:spPr>
          <a:xfrm>
            <a:off x="548641" y="1540042"/>
            <a:ext cx="11300058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Used Random forest algorithm and computed Feature Importance as it has many advantages:</a:t>
            </a:r>
          </a:p>
          <a:p>
            <a:endParaRPr lang="en-IN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1252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Feature importance a</a:t>
            </a:r>
            <a:r>
              <a:rPr lang="en-US" b="0" i="0" dirty="0">
                <a:solidFill>
                  <a:srgbClr val="21252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 computed as the mean ,standard deviation or permutation of accumulation of the impurity decrease within each tree.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212529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Impurity-based feature importance can be misleading for </a:t>
            </a:r>
            <a:r>
              <a:rPr lang="en-US" b="1" i="0" dirty="0">
                <a:solidFill>
                  <a:srgbClr val="21252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high cardinality</a:t>
            </a:r>
            <a:r>
              <a:rPr lang="en-US" b="0" i="0" dirty="0">
                <a:solidFill>
                  <a:srgbClr val="21252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features (many unique values).</a:t>
            </a:r>
            <a:endParaRPr lang="en-IN" b="0" i="0" dirty="0">
              <a:solidFill>
                <a:srgbClr val="212529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212529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Feature selection methods can be used </a:t>
            </a:r>
            <a:r>
              <a:rPr lang="en-US" b="1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 data pre-processing to achieve efficient data reduction</a:t>
            </a:r>
            <a:r>
              <a:rPr lang="en-US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This is useful for finding accurate data models.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202124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It is desirable to reduce the number of input variables </a:t>
            </a:r>
            <a:r>
              <a:rPr lang="en-US" b="1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 both reduce the computational cost of modeling and, in some cases, to improve the performance of the model</a:t>
            </a:r>
            <a:r>
              <a:rPr lang="en-US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202124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execution time of the classifier that processes the data reduces, also </a:t>
            </a:r>
            <a:r>
              <a:rPr lang="en-US" b="1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accuracy increases</a:t>
            </a:r>
            <a:r>
              <a:rPr lang="en-US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because irrelevant features can include noisy data affecting the classification accuracy negatively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1046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E28485F-0FCA-6FFF-F74D-E7B76E689EC2}"/>
              </a:ext>
            </a:extLst>
          </p:cNvPr>
          <p:cNvSpPr/>
          <p:nvPr/>
        </p:nvSpPr>
        <p:spPr>
          <a:xfrm>
            <a:off x="4574" y="-1"/>
            <a:ext cx="12192000" cy="95290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6D8BF2F3-3570-BF43-7DE9-9C76286D3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657" y="84271"/>
            <a:ext cx="10515600" cy="67612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Feature Selection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297E15-43A8-7AE6-201A-84C93FBE7C08}"/>
              </a:ext>
            </a:extLst>
          </p:cNvPr>
          <p:cNvSpPr txBox="1"/>
          <p:nvPr/>
        </p:nvSpPr>
        <p:spPr>
          <a:xfrm>
            <a:off x="548641" y="1540042"/>
            <a:ext cx="1130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0DA692-C984-97DD-51C9-11406487E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804461" y="-149471"/>
            <a:ext cx="3062187" cy="57262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94E710-D996-A2C7-C1C4-7B249FA53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125" y="1312023"/>
            <a:ext cx="4489132" cy="32077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5068B7A-BFC0-87FC-02DF-E32DF08DA77C}"/>
              </a:ext>
            </a:extLst>
          </p:cNvPr>
          <p:cNvSpPr/>
          <p:nvPr/>
        </p:nvSpPr>
        <p:spPr>
          <a:xfrm>
            <a:off x="472438" y="4696695"/>
            <a:ext cx="5726233" cy="71572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Here, Condition Feature is independent of the given data.</a:t>
            </a:r>
          </a:p>
          <a:p>
            <a:r>
              <a:rPr lang="en-IN" dirty="0"/>
              <a:t>Secondly, Odometer with skew data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2042A6-3203-1AE9-9299-82397757D0F1}"/>
              </a:ext>
            </a:extLst>
          </p:cNvPr>
          <p:cNvSpPr/>
          <p:nvPr/>
        </p:nvSpPr>
        <p:spPr>
          <a:xfrm>
            <a:off x="6642917" y="4684650"/>
            <a:ext cx="5123049" cy="71572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Here, Condition Feature is dropped.</a:t>
            </a:r>
          </a:p>
          <a:p>
            <a:r>
              <a:rPr lang="en-IN" dirty="0"/>
              <a:t>Odometer is having normalized values.</a:t>
            </a:r>
          </a:p>
        </p:txBody>
      </p:sp>
    </p:spTree>
    <p:extLst>
      <p:ext uri="{BB962C8B-B14F-4D97-AF65-F5344CB8AC3E}">
        <p14:creationId xmlns:p14="http://schemas.microsoft.com/office/powerpoint/2010/main" val="2853182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4E3864-550F-4194-BC9D-CCA442A52D0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F871927-9856-4138-B7A7-125C4AA7EF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934CB3-A97C-40D1-8D7D-5211E1C57C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669</TotalTime>
  <Words>1122</Words>
  <Application>Microsoft Office PowerPoint</Application>
  <PresentationFormat>Widescreen</PresentationFormat>
  <Paragraphs>188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Arial</vt:lpstr>
      <vt:lpstr>Calibri</vt:lpstr>
      <vt:lpstr>Calibri Light</vt:lpstr>
      <vt:lpstr>Cambria</vt:lpstr>
      <vt:lpstr>EB Garamond</vt:lpstr>
      <vt:lpstr>Helvetica Neue</vt:lpstr>
      <vt:lpstr>Lato</vt:lpstr>
      <vt:lpstr>mediumllweb</vt:lpstr>
      <vt:lpstr>Roboto</vt:lpstr>
      <vt:lpstr>source-serif-pro</vt:lpstr>
      <vt:lpstr>Wingdings</vt:lpstr>
      <vt:lpstr>Office Theme</vt:lpstr>
      <vt:lpstr>Driven Car Pricing Classification</vt:lpstr>
      <vt:lpstr>INDEX</vt:lpstr>
      <vt:lpstr>Problem Statement</vt:lpstr>
      <vt:lpstr>Data Insights</vt:lpstr>
      <vt:lpstr>Data Insights</vt:lpstr>
      <vt:lpstr>Data Preprocessing</vt:lpstr>
      <vt:lpstr>Data Preprocessing</vt:lpstr>
      <vt:lpstr>Feature Selection</vt:lpstr>
      <vt:lpstr>Feature Selection</vt:lpstr>
      <vt:lpstr>Model Selection Criteria</vt:lpstr>
      <vt:lpstr>Model Development</vt:lpstr>
      <vt:lpstr>Model Development</vt:lpstr>
      <vt:lpstr>Model Development</vt:lpstr>
      <vt:lpstr>Model Development</vt:lpstr>
      <vt:lpstr>Model Development</vt:lpstr>
      <vt:lpstr>Model Development</vt:lpstr>
      <vt:lpstr>Model Development</vt:lpstr>
      <vt:lpstr>Model Development</vt:lpstr>
      <vt:lpstr>Model Development</vt:lpstr>
      <vt:lpstr>Future Aspects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Driven Car Pricing Classification</dc:title>
  <dc:creator>ayushi malaviya</dc:creator>
  <cp:lastModifiedBy>Prince Kheni</cp:lastModifiedBy>
  <cp:revision>7</cp:revision>
  <dcterms:created xsi:type="dcterms:W3CDTF">2022-11-30T02:10:07Z</dcterms:created>
  <dcterms:modified xsi:type="dcterms:W3CDTF">2022-12-17T15:02:44Z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