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6" r:id="rId6"/>
    <p:sldId id="288" r:id="rId7"/>
    <p:sldId id="277" r:id="rId8"/>
    <p:sldId id="289" r:id="rId9"/>
    <p:sldId id="278" r:id="rId10"/>
    <p:sldId id="290" r:id="rId11"/>
    <p:sldId id="291" r:id="rId12"/>
    <p:sldId id="292" r:id="rId13"/>
    <p:sldId id="280" r:id="rId14"/>
    <p:sldId id="293" r:id="rId15"/>
    <p:sldId id="279" r:id="rId16"/>
    <p:sldId id="283" r:id="rId17"/>
    <p:sldId id="282" r:id="rId18"/>
    <p:sldId id="294" r:id="rId19"/>
    <p:sldId id="295" r:id="rId20"/>
    <p:sldId id="296" r:id="rId21"/>
    <p:sldId id="297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BAA"/>
    <a:srgbClr val="F59F26"/>
    <a:srgbClr val="11A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88EE33-89D7-418B-9525-604D042725FA}" v="1" dt="2022-12-15T22:12:58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033" autoAdjust="0"/>
  </p:normalViewPr>
  <p:slideViewPr>
    <p:cSldViewPr snapToGrid="0" showGuides="1">
      <p:cViewPr varScale="1">
        <p:scale>
          <a:sx n="75" d="100"/>
          <a:sy n="75" d="100"/>
        </p:scale>
        <p:origin x="672" y="53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nce Kheni" userId="3b942935cb9bd30e" providerId="LiveId" clId="{C088EE33-89D7-418B-9525-604D042725FA}"/>
    <pc:docChg chg="undo custSel modSld">
      <pc:chgData name="Prince Kheni" userId="3b942935cb9bd30e" providerId="LiveId" clId="{C088EE33-89D7-418B-9525-604D042725FA}" dt="2022-12-15T22:12:58.744" v="93"/>
      <pc:docMkLst>
        <pc:docMk/>
      </pc:docMkLst>
      <pc:sldChg chg="modTransition">
        <pc:chgData name="Prince Kheni" userId="3b942935cb9bd30e" providerId="LiveId" clId="{C088EE33-89D7-418B-9525-604D042725FA}" dt="2022-12-15T22:12:58.744" v="93"/>
        <pc:sldMkLst>
          <pc:docMk/>
          <pc:sldMk cId="2387849042" sldId="256"/>
        </pc:sldMkLst>
      </pc:sldChg>
      <pc:sldChg chg="modTransition">
        <pc:chgData name="Prince Kheni" userId="3b942935cb9bd30e" providerId="LiveId" clId="{C088EE33-89D7-418B-9525-604D042725FA}" dt="2022-12-15T22:12:58.744" v="93"/>
        <pc:sldMkLst>
          <pc:docMk/>
          <pc:sldMk cId="3299715198" sldId="276"/>
        </pc:sldMkLst>
      </pc:sldChg>
      <pc:sldChg chg="modTransition">
        <pc:chgData name="Prince Kheni" userId="3b942935cb9bd30e" providerId="LiveId" clId="{C088EE33-89D7-418B-9525-604D042725FA}" dt="2022-12-15T22:12:58.744" v="93"/>
        <pc:sldMkLst>
          <pc:docMk/>
          <pc:sldMk cId="822569134" sldId="277"/>
        </pc:sldMkLst>
      </pc:sldChg>
      <pc:sldChg chg="modTransition">
        <pc:chgData name="Prince Kheni" userId="3b942935cb9bd30e" providerId="LiveId" clId="{C088EE33-89D7-418B-9525-604D042725FA}" dt="2022-12-15T22:12:58.744" v="93"/>
        <pc:sldMkLst>
          <pc:docMk/>
          <pc:sldMk cId="843768125" sldId="278"/>
        </pc:sldMkLst>
      </pc:sldChg>
      <pc:sldChg chg="modTransition">
        <pc:chgData name="Prince Kheni" userId="3b942935cb9bd30e" providerId="LiveId" clId="{C088EE33-89D7-418B-9525-604D042725FA}" dt="2022-12-15T22:12:58.744" v="93"/>
        <pc:sldMkLst>
          <pc:docMk/>
          <pc:sldMk cId="1212140928" sldId="279"/>
        </pc:sldMkLst>
      </pc:sldChg>
      <pc:sldChg chg="modTransition">
        <pc:chgData name="Prince Kheni" userId="3b942935cb9bd30e" providerId="LiveId" clId="{C088EE33-89D7-418B-9525-604D042725FA}" dt="2022-12-15T22:12:58.744" v="93"/>
        <pc:sldMkLst>
          <pc:docMk/>
          <pc:sldMk cId="3887579892" sldId="280"/>
        </pc:sldMkLst>
      </pc:sldChg>
      <pc:sldChg chg="modTransition">
        <pc:chgData name="Prince Kheni" userId="3b942935cb9bd30e" providerId="LiveId" clId="{C088EE33-89D7-418B-9525-604D042725FA}" dt="2022-12-15T22:12:58.744" v="93"/>
        <pc:sldMkLst>
          <pc:docMk/>
          <pc:sldMk cId="1061713674" sldId="282"/>
        </pc:sldMkLst>
      </pc:sldChg>
      <pc:sldChg chg="modTransition">
        <pc:chgData name="Prince Kheni" userId="3b942935cb9bd30e" providerId="LiveId" clId="{C088EE33-89D7-418B-9525-604D042725FA}" dt="2022-12-15T22:12:58.744" v="93"/>
        <pc:sldMkLst>
          <pc:docMk/>
          <pc:sldMk cId="727364193" sldId="283"/>
        </pc:sldMkLst>
      </pc:sldChg>
      <pc:sldChg chg="addSp delSp modSp mod modTransition">
        <pc:chgData name="Prince Kheni" userId="3b942935cb9bd30e" providerId="LiveId" clId="{C088EE33-89D7-418B-9525-604D042725FA}" dt="2022-12-15T22:12:58.744" v="93"/>
        <pc:sldMkLst>
          <pc:docMk/>
          <pc:sldMk cId="1923038163" sldId="285"/>
        </pc:sldMkLst>
        <pc:spChg chg="add del">
          <ac:chgData name="Prince Kheni" userId="3b942935cb9bd30e" providerId="LiveId" clId="{C088EE33-89D7-418B-9525-604D042725FA}" dt="2022-12-15T22:10:36.757" v="1" actId="22"/>
          <ac:spMkLst>
            <pc:docMk/>
            <pc:sldMk cId="1923038163" sldId="285"/>
            <ac:spMk id="3" creationId="{7462A5B7-2ED0-A3D1-EF77-D05A73B2CEB7}"/>
          </ac:spMkLst>
        </pc:spChg>
        <pc:spChg chg="add mod">
          <ac:chgData name="Prince Kheni" userId="3b942935cb9bd30e" providerId="LiveId" clId="{C088EE33-89D7-418B-9525-604D042725FA}" dt="2022-12-15T22:12:37.169" v="92" actId="1076"/>
          <ac:spMkLst>
            <pc:docMk/>
            <pc:sldMk cId="1923038163" sldId="285"/>
            <ac:spMk id="5" creationId="{CB92473A-6D2E-CF04-F3FB-ACB441CBA337}"/>
          </ac:spMkLst>
        </pc:spChg>
      </pc:sldChg>
      <pc:sldChg chg="modTransition">
        <pc:chgData name="Prince Kheni" userId="3b942935cb9bd30e" providerId="LiveId" clId="{C088EE33-89D7-418B-9525-604D042725FA}" dt="2022-12-15T22:12:58.744" v="93"/>
        <pc:sldMkLst>
          <pc:docMk/>
          <pc:sldMk cId="2542177852" sldId="288"/>
        </pc:sldMkLst>
      </pc:sldChg>
      <pc:sldChg chg="modTransition">
        <pc:chgData name="Prince Kheni" userId="3b942935cb9bd30e" providerId="LiveId" clId="{C088EE33-89D7-418B-9525-604D042725FA}" dt="2022-12-15T22:12:58.744" v="93"/>
        <pc:sldMkLst>
          <pc:docMk/>
          <pc:sldMk cId="648045032" sldId="289"/>
        </pc:sldMkLst>
      </pc:sldChg>
      <pc:sldChg chg="modTransition">
        <pc:chgData name="Prince Kheni" userId="3b942935cb9bd30e" providerId="LiveId" clId="{C088EE33-89D7-418B-9525-604D042725FA}" dt="2022-12-15T22:12:58.744" v="93"/>
        <pc:sldMkLst>
          <pc:docMk/>
          <pc:sldMk cId="352089318" sldId="290"/>
        </pc:sldMkLst>
      </pc:sldChg>
      <pc:sldChg chg="modTransition">
        <pc:chgData name="Prince Kheni" userId="3b942935cb9bd30e" providerId="LiveId" clId="{C088EE33-89D7-418B-9525-604D042725FA}" dt="2022-12-15T22:12:58.744" v="93"/>
        <pc:sldMkLst>
          <pc:docMk/>
          <pc:sldMk cId="3373345194" sldId="291"/>
        </pc:sldMkLst>
      </pc:sldChg>
      <pc:sldChg chg="modTransition">
        <pc:chgData name="Prince Kheni" userId="3b942935cb9bd30e" providerId="LiveId" clId="{C088EE33-89D7-418B-9525-604D042725FA}" dt="2022-12-15T22:12:58.744" v="93"/>
        <pc:sldMkLst>
          <pc:docMk/>
          <pc:sldMk cId="3614113861" sldId="292"/>
        </pc:sldMkLst>
      </pc:sldChg>
      <pc:sldChg chg="modTransition">
        <pc:chgData name="Prince Kheni" userId="3b942935cb9bd30e" providerId="LiveId" clId="{C088EE33-89D7-418B-9525-604D042725FA}" dt="2022-12-15T22:12:58.744" v="93"/>
        <pc:sldMkLst>
          <pc:docMk/>
          <pc:sldMk cId="1165251183" sldId="293"/>
        </pc:sldMkLst>
      </pc:sldChg>
      <pc:sldChg chg="modTransition">
        <pc:chgData name="Prince Kheni" userId="3b942935cb9bd30e" providerId="LiveId" clId="{C088EE33-89D7-418B-9525-604D042725FA}" dt="2022-12-15T22:12:58.744" v="93"/>
        <pc:sldMkLst>
          <pc:docMk/>
          <pc:sldMk cId="1490734" sldId="294"/>
        </pc:sldMkLst>
      </pc:sldChg>
      <pc:sldChg chg="modTransition">
        <pc:chgData name="Prince Kheni" userId="3b942935cb9bd30e" providerId="LiveId" clId="{C088EE33-89D7-418B-9525-604D042725FA}" dt="2022-12-15T22:12:58.744" v="93"/>
        <pc:sldMkLst>
          <pc:docMk/>
          <pc:sldMk cId="1683621961" sldId="295"/>
        </pc:sldMkLst>
      </pc:sldChg>
      <pc:sldChg chg="modTransition">
        <pc:chgData name="Prince Kheni" userId="3b942935cb9bd30e" providerId="LiveId" clId="{C088EE33-89D7-418B-9525-604D042725FA}" dt="2022-12-15T22:12:58.744" v="93"/>
        <pc:sldMkLst>
          <pc:docMk/>
          <pc:sldMk cId="2248030550" sldId="296"/>
        </pc:sldMkLst>
      </pc:sldChg>
      <pc:sldChg chg="modTransition">
        <pc:chgData name="Prince Kheni" userId="3b942935cb9bd30e" providerId="LiveId" clId="{C088EE33-89D7-418B-9525-604D042725FA}" dt="2022-12-15T22:12:58.744" v="93"/>
        <pc:sldMkLst>
          <pc:docMk/>
          <pc:sldMk cId="539058598" sldId="29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FF90BF-FB40-4A2C-943C-47AFFA6293C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CEE3F4-FAFD-4819-A949-E02632EEBC0D}">
      <dgm:prSet phldrT="[Text]" custT="1"/>
      <dgm:spPr>
        <a:solidFill>
          <a:srgbClr val="F59F26"/>
        </a:solidFill>
      </dgm:spPr>
      <dgm:t>
        <a:bodyPr/>
        <a:lstStyle/>
        <a:p>
          <a:r>
            <a:rPr lang="en-US" sz="1800" dirty="0"/>
            <a:t>The Manheim Used Vehicle Index, clearly illustrates that more than 5 million used-vehicle sales each year</a:t>
          </a:r>
        </a:p>
      </dgm:t>
    </dgm:pt>
    <dgm:pt modelId="{F1C746A9-1672-4964-99D3-66E0EE549F58}" type="parTrans" cxnId="{A7621781-90D0-4D85-B44B-57016BDB071A}">
      <dgm:prSet/>
      <dgm:spPr/>
      <dgm:t>
        <a:bodyPr/>
        <a:lstStyle/>
        <a:p>
          <a:endParaRPr lang="en-US"/>
        </a:p>
      </dgm:t>
    </dgm:pt>
    <dgm:pt modelId="{E0813705-956F-4061-80F5-2BB758AD97C3}" type="sibTrans" cxnId="{A7621781-90D0-4D85-B44B-57016BDB071A}">
      <dgm:prSet/>
      <dgm:spPr/>
      <dgm:t>
        <a:bodyPr/>
        <a:lstStyle/>
        <a:p>
          <a:endParaRPr lang="en-US"/>
        </a:p>
      </dgm:t>
    </dgm:pt>
    <dgm:pt modelId="{22E1EA63-2CE7-4666-B4B1-682472AAC302}">
      <dgm:prSet phldrT="[Text]" custT="1"/>
      <dgm:spPr>
        <a:solidFill>
          <a:srgbClr val="11AEC7"/>
        </a:solidFill>
      </dgm:spPr>
      <dgm:t>
        <a:bodyPr/>
        <a:lstStyle/>
        <a:p>
          <a:endParaRPr lang="en-US" sz="1800" dirty="0">
            <a:latin typeface="+mn-lt"/>
            <a:ea typeface="Cambria" panose="02040503050406030204" pitchFamily="18" charset="0"/>
          </a:endParaRPr>
        </a:p>
        <a:p>
          <a:r>
            <a:rPr lang="en-US" sz="1800" dirty="0">
              <a:latin typeface="+mn-lt"/>
              <a:ea typeface="Cambria" panose="02040503050406030204" pitchFamily="18" charset="0"/>
            </a:rPr>
            <a:t>People experience a hard row to hoe in purchasing desired featured second-hand car within the targeted budget and they play it by ear multiple times. </a:t>
          </a:r>
        </a:p>
        <a:p>
          <a:endParaRPr lang="en-US" sz="1800" dirty="0">
            <a:latin typeface="+mn-lt"/>
          </a:endParaRPr>
        </a:p>
      </dgm:t>
    </dgm:pt>
    <dgm:pt modelId="{93724C3C-E62A-4437-89D9-CFB990528364}" type="sibTrans" cxnId="{86BDD05F-A8DB-4607-BBA4-A0C8E7A75F9D}">
      <dgm:prSet/>
      <dgm:spPr/>
      <dgm:t>
        <a:bodyPr/>
        <a:lstStyle/>
        <a:p>
          <a:endParaRPr lang="en-US"/>
        </a:p>
      </dgm:t>
    </dgm:pt>
    <dgm:pt modelId="{49024A58-4B28-400C-B6E3-DACDF8B33F57}" type="parTrans" cxnId="{86BDD05F-A8DB-4607-BBA4-A0C8E7A75F9D}">
      <dgm:prSet/>
      <dgm:spPr/>
      <dgm:t>
        <a:bodyPr/>
        <a:lstStyle/>
        <a:p>
          <a:endParaRPr lang="en-US"/>
        </a:p>
      </dgm:t>
    </dgm:pt>
    <dgm:pt modelId="{7F711AA0-52B6-4124-9F11-C30699CB5A38}">
      <dgm:prSet phldrT="[Text]" custT="1"/>
      <dgm:spPr>
        <a:solidFill>
          <a:srgbClr val="F59F26"/>
        </a:solidFill>
      </dgm:spPr>
      <dgm:t>
        <a:bodyPr/>
        <a:lstStyle/>
        <a:p>
          <a:endParaRPr lang="en-US" sz="1800" dirty="0"/>
        </a:p>
        <a:p>
          <a:r>
            <a:rPr lang="en-US" sz="1800" dirty="0"/>
            <a:t>It is hard to decide whether used car is fraudulent or not?</a:t>
          </a:r>
        </a:p>
        <a:p>
          <a:endParaRPr lang="en-US" sz="1800" dirty="0"/>
        </a:p>
      </dgm:t>
    </dgm:pt>
    <dgm:pt modelId="{4803CE76-8397-4521-B851-6FF71DC1B617}" type="sibTrans" cxnId="{E45FDBFF-CDFE-4186-B428-CD33CCCD3982}">
      <dgm:prSet/>
      <dgm:spPr/>
      <dgm:t>
        <a:bodyPr/>
        <a:lstStyle/>
        <a:p>
          <a:endParaRPr lang="en-US"/>
        </a:p>
      </dgm:t>
    </dgm:pt>
    <dgm:pt modelId="{FEE28AB7-80F0-46B5-904E-69F99CDAC188}" type="parTrans" cxnId="{E45FDBFF-CDFE-4186-B428-CD33CCCD3982}">
      <dgm:prSet/>
      <dgm:spPr/>
      <dgm:t>
        <a:bodyPr/>
        <a:lstStyle/>
        <a:p>
          <a:endParaRPr lang="en-US"/>
        </a:p>
      </dgm:t>
    </dgm:pt>
    <dgm:pt modelId="{BF9E3EE4-3CA5-4327-B1B3-615AA14CC023}" type="pres">
      <dgm:prSet presAssocID="{65FF90BF-FB40-4A2C-943C-47AFFA6293C2}" presName="linear" presStyleCnt="0">
        <dgm:presLayoutVars>
          <dgm:dir/>
          <dgm:animLvl val="lvl"/>
          <dgm:resizeHandles val="exact"/>
        </dgm:presLayoutVars>
      </dgm:prSet>
      <dgm:spPr/>
    </dgm:pt>
    <dgm:pt modelId="{A1EAC041-6A3A-4C64-9853-C5D87D3F72F3}" type="pres">
      <dgm:prSet presAssocID="{7F711AA0-52B6-4124-9F11-C30699CB5A38}" presName="parentLin" presStyleCnt="0"/>
      <dgm:spPr/>
    </dgm:pt>
    <dgm:pt modelId="{46CB5C1B-86A8-46C6-B183-4D40DDB17C8D}" type="pres">
      <dgm:prSet presAssocID="{7F711AA0-52B6-4124-9F11-C30699CB5A38}" presName="parentLeftMargin" presStyleLbl="node1" presStyleIdx="0" presStyleCnt="3"/>
      <dgm:spPr/>
    </dgm:pt>
    <dgm:pt modelId="{2CF2D8CE-57E4-4934-AF1B-36340B38713B}" type="pres">
      <dgm:prSet presAssocID="{7F711AA0-52B6-4124-9F11-C30699CB5A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BC6256E-CC1E-4719-AC56-E0A673178065}" type="pres">
      <dgm:prSet presAssocID="{7F711AA0-52B6-4124-9F11-C30699CB5A38}" presName="negativeSpace" presStyleCnt="0"/>
      <dgm:spPr/>
    </dgm:pt>
    <dgm:pt modelId="{2202EDAD-837C-4986-82C6-607014ECC12D}" type="pres">
      <dgm:prSet presAssocID="{7F711AA0-52B6-4124-9F11-C30699CB5A38}" presName="childText" presStyleLbl="conFgAcc1" presStyleIdx="0" presStyleCnt="3">
        <dgm:presLayoutVars>
          <dgm:bulletEnabled val="1"/>
        </dgm:presLayoutVars>
      </dgm:prSet>
      <dgm:spPr>
        <a:ln>
          <a:solidFill>
            <a:srgbClr val="11AEC7"/>
          </a:solidFill>
        </a:ln>
      </dgm:spPr>
    </dgm:pt>
    <dgm:pt modelId="{4C21A9A9-81F0-4757-BE41-E09DBF712979}" type="pres">
      <dgm:prSet presAssocID="{4803CE76-8397-4521-B851-6FF71DC1B617}" presName="spaceBetweenRectangles" presStyleCnt="0"/>
      <dgm:spPr/>
    </dgm:pt>
    <dgm:pt modelId="{D917D0B8-F31A-4966-AF02-AB0D934BA82B}" type="pres">
      <dgm:prSet presAssocID="{22E1EA63-2CE7-4666-B4B1-682472AAC302}" presName="parentLin" presStyleCnt="0"/>
      <dgm:spPr/>
    </dgm:pt>
    <dgm:pt modelId="{1B2FE97F-ACAF-42F4-9865-DC842D64465E}" type="pres">
      <dgm:prSet presAssocID="{22E1EA63-2CE7-4666-B4B1-682472AAC302}" presName="parentLeftMargin" presStyleLbl="node1" presStyleIdx="0" presStyleCnt="3"/>
      <dgm:spPr/>
    </dgm:pt>
    <dgm:pt modelId="{EC4B68FF-526B-47CF-9433-18680F55308F}" type="pres">
      <dgm:prSet presAssocID="{22E1EA63-2CE7-4666-B4B1-682472AAC3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55C3D82-36C9-4C90-8858-D241ACA041FA}" type="pres">
      <dgm:prSet presAssocID="{22E1EA63-2CE7-4666-B4B1-682472AAC302}" presName="negativeSpace" presStyleCnt="0"/>
      <dgm:spPr/>
    </dgm:pt>
    <dgm:pt modelId="{2362B724-7E59-42B0-949B-6A23669340C2}" type="pres">
      <dgm:prSet presAssocID="{22E1EA63-2CE7-4666-B4B1-682472AAC302}" presName="childText" presStyleLbl="conFgAcc1" presStyleIdx="1" presStyleCnt="3">
        <dgm:presLayoutVars>
          <dgm:bulletEnabled val="1"/>
        </dgm:presLayoutVars>
      </dgm:prSet>
      <dgm:spPr>
        <a:ln>
          <a:solidFill>
            <a:srgbClr val="F59F26"/>
          </a:solidFill>
        </a:ln>
      </dgm:spPr>
    </dgm:pt>
    <dgm:pt modelId="{CFB902E0-0BA6-4463-ABC1-522D2C4F7C82}" type="pres">
      <dgm:prSet presAssocID="{93724C3C-E62A-4437-89D9-CFB990528364}" presName="spaceBetweenRectangles" presStyleCnt="0"/>
      <dgm:spPr/>
    </dgm:pt>
    <dgm:pt modelId="{F18E81C6-074C-4210-8501-BBC40425F9F2}" type="pres">
      <dgm:prSet presAssocID="{32CEE3F4-FAFD-4819-A949-E02632EEBC0D}" presName="parentLin" presStyleCnt="0"/>
      <dgm:spPr/>
    </dgm:pt>
    <dgm:pt modelId="{B364795A-0073-40D6-826C-1089D3550377}" type="pres">
      <dgm:prSet presAssocID="{32CEE3F4-FAFD-4819-A949-E02632EEBC0D}" presName="parentLeftMargin" presStyleLbl="node1" presStyleIdx="1" presStyleCnt="3"/>
      <dgm:spPr/>
    </dgm:pt>
    <dgm:pt modelId="{723A94B0-32D7-43C7-BEC7-414FA5E20903}" type="pres">
      <dgm:prSet presAssocID="{32CEE3F4-FAFD-4819-A949-E02632EEBC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52E52E8-4F39-450A-B181-12B0F86C6D28}" type="pres">
      <dgm:prSet presAssocID="{32CEE3F4-FAFD-4819-A949-E02632EEBC0D}" presName="negativeSpace" presStyleCnt="0"/>
      <dgm:spPr/>
    </dgm:pt>
    <dgm:pt modelId="{C538C3A1-02DF-4319-BA67-49837A42EC94}" type="pres">
      <dgm:prSet presAssocID="{32CEE3F4-FAFD-4819-A949-E02632EEBC0D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11AEC7"/>
          </a:solidFill>
        </a:ln>
      </dgm:spPr>
    </dgm:pt>
  </dgm:ptLst>
  <dgm:cxnLst>
    <dgm:cxn modelId="{95EBCD03-DA64-4D65-81A7-2CC17B22D4B2}" type="presOf" srcId="{22E1EA63-2CE7-4666-B4B1-682472AAC302}" destId="{EC4B68FF-526B-47CF-9433-18680F55308F}" srcOrd="1" destOrd="0" presId="urn:microsoft.com/office/officeart/2005/8/layout/list1"/>
    <dgm:cxn modelId="{416E7B0C-C842-42D0-8FBF-77F426DE0032}" type="presOf" srcId="{22E1EA63-2CE7-4666-B4B1-682472AAC302}" destId="{1B2FE97F-ACAF-42F4-9865-DC842D64465E}" srcOrd="0" destOrd="0" presId="urn:microsoft.com/office/officeart/2005/8/layout/list1"/>
    <dgm:cxn modelId="{AE167E23-CB31-475F-9A7A-752F4B04C26E}" type="presOf" srcId="{7F711AA0-52B6-4124-9F11-C30699CB5A38}" destId="{46CB5C1B-86A8-46C6-B183-4D40DDB17C8D}" srcOrd="0" destOrd="0" presId="urn:microsoft.com/office/officeart/2005/8/layout/list1"/>
    <dgm:cxn modelId="{20E8AB34-5214-43C9-9143-18A941ECFA43}" type="presOf" srcId="{65FF90BF-FB40-4A2C-943C-47AFFA6293C2}" destId="{BF9E3EE4-3CA5-4327-B1B3-615AA14CC023}" srcOrd="0" destOrd="0" presId="urn:microsoft.com/office/officeart/2005/8/layout/list1"/>
    <dgm:cxn modelId="{86BDD05F-A8DB-4607-BBA4-A0C8E7A75F9D}" srcId="{65FF90BF-FB40-4A2C-943C-47AFFA6293C2}" destId="{22E1EA63-2CE7-4666-B4B1-682472AAC302}" srcOrd="1" destOrd="0" parTransId="{49024A58-4B28-400C-B6E3-DACDF8B33F57}" sibTransId="{93724C3C-E62A-4437-89D9-CFB990528364}"/>
    <dgm:cxn modelId="{6DD7BF4C-730C-4E48-BF0A-51BF576C7152}" type="presOf" srcId="{32CEE3F4-FAFD-4819-A949-E02632EEBC0D}" destId="{723A94B0-32D7-43C7-BEC7-414FA5E20903}" srcOrd="1" destOrd="0" presId="urn:microsoft.com/office/officeart/2005/8/layout/list1"/>
    <dgm:cxn modelId="{A7621781-90D0-4D85-B44B-57016BDB071A}" srcId="{65FF90BF-FB40-4A2C-943C-47AFFA6293C2}" destId="{32CEE3F4-FAFD-4819-A949-E02632EEBC0D}" srcOrd="2" destOrd="0" parTransId="{F1C746A9-1672-4964-99D3-66E0EE549F58}" sibTransId="{E0813705-956F-4061-80F5-2BB758AD97C3}"/>
    <dgm:cxn modelId="{6079D4A2-A4C0-4C94-9E39-F4F8BF37F117}" type="presOf" srcId="{7F711AA0-52B6-4124-9F11-C30699CB5A38}" destId="{2CF2D8CE-57E4-4934-AF1B-36340B38713B}" srcOrd="1" destOrd="0" presId="urn:microsoft.com/office/officeart/2005/8/layout/list1"/>
    <dgm:cxn modelId="{E45FDBFF-CDFE-4186-B428-CD33CCCD3982}" srcId="{65FF90BF-FB40-4A2C-943C-47AFFA6293C2}" destId="{7F711AA0-52B6-4124-9F11-C30699CB5A38}" srcOrd="0" destOrd="0" parTransId="{FEE28AB7-80F0-46B5-904E-69F99CDAC188}" sibTransId="{4803CE76-8397-4521-B851-6FF71DC1B617}"/>
    <dgm:cxn modelId="{020DDDFF-B920-42EA-8C8C-606D052811E9}" type="presOf" srcId="{32CEE3F4-FAFD-4819-A949-E02632EEBC0D}" destId="{B364795A-0073-40D6-826C-1089D3550377}" srcOrd="0" destOrd="0" presId="urn:microsoft.com/office/officeart/2005/8/layout/list1"/>
    <dgm:cxn modelId="{58AA6CBF-6BC6-42F4-BEFE-3BA548BE151E}" type="presParOf" srcId="{BF9E3EE4-3CA5-4327-B1B3-615AA14CC023}" destId="{A1EAC041-6A3A-4C64-9853-C5D87D3F72F3}" srcOrd="0" destOrd="0" presId="urn:microsoft.com/office/officeart/2005/8/layout/list1"/>
    <dgm:cxn modelId="{DC073617-F33A-429B-A571-67C1CB769008}" type="presParOf" srcId="{A1EAC041-6A3A-4C64-9853-C5D87D3F72F3}" destId="{46CB5C1B-86A8-46C6-B183-4D40DDB17C8D}" srcOrd="0" destOrd="0" presId="urn:microsoft.com/office/officeart/2005/8/layout/list1"/>
    <dgm:cxn modelId="{CBBFC0E5-23AB-4549-8087-AFB08EFCF12F}" type="presParOf" srcId="{A1EAC041-6A3A-4C64-9853-C5D87D3F72F3}" destId="{2CF2D8CE-57E4-4934-AF1B-36340B38713B}" srcOrd="1" destOrd="0" presId="urn:microsoft.com/office/officeart/2005/8/layout/list1"/>
    <dgm:cxn modelId="{46F7C9F7-B032-45C1-A8DF-2FBCEEB7ABCC}" type="presParOf" srcId="{BF9E3EE4-3CA5-4327-B1B3-615AA14CC023}" destId="{9BC6256E-CC1E-4719-AC56-E0A673178065}" srcOrd="1" destOrd="0" presId="urn:microsoft.com/office/officeart/2005/8/layout/list1"/>
    <dgm:cxn modelId="{4792DFB7-BB1F-4790-974F-C51DEA17F001}" type="presParOf" srcId="{BF9E3EE4-3CA5-4327-B1B3-615AA14CC023}" destId="{2202EDAD-837C-4986-82C6-607014ECC12D}" srcOrd="2" destOrd="0" presId="urn:microsoft.com/office/officeart/2005/8/layout/list1"/>
    <dgm:cxn modelId="{EE7E59EA-C09C-4843-A84A-F10C91D7262A}" type="presParOf" srcId="{BF9E3EE4-3CA5-4327-B1B3-615AA14CC023}" destId="{4C21A9A9-81F0-4757-BE41-E09DBF712979}" srcOrd="3" destOrd="0" presId="urn:microsoft.com/office/officeart/2005/8/layout/list1"/>
    <dgm:cxn modelId="{19487B0A-5BD3-4322-A635-D0EF50E21E33}" type="presParOf" srcId="{BF9E3EE4-3CA5-4327-B1B3-615AA14CC023}" destId="{D917D0B8-F31A-4966-AF02-AB0D934BA82B}" srcOrd="4" destOrd="0" presId="urn:microsoft.com/office/officeart/2005/8/layout/list1"/>
    <dgm:cxn modelId="{51E43636-86B5-4CAE-BC4D-8683B44F6736}" type="presParOf" srcId="{D917D0B8-F31A-4966-AF02-AB0D934BA82B}" destId="{1B2FE97F-ACAF-42F4-9865-DC842D64465E}" srcOrd="0" destOrd="0" presId="urn:microsoft.com/office/officeart/2005/8/layout/list1"/>
    <dgm:cxn modelId="{2EF00FEF-0D4E-4250-8465-A8083D7BD117}" type="presParOf" srcId="{D917D0B8-F31A-4966-AF02-AB0D934BA82B}" destId="{EC4B68FF-526B-47CF-9433-18680F55308F}" srcOrd="1" destOrd="0" presId="urn:microsoft.com/office/officeart/2005/8/layout/list1"/>
    <dgm:cxn modelId="{340C2E4B-9719-4546-B8BC-10847F5F0F68}" type="presParOf" srcId="{BF9E3EE4-3CA5-4327-B1B3-615AA14CC023}" destId="{655C3D82-36C9-4C90-8858-D241ACA041FA}" srcOrd="5" destOrd="0" presId="urn:microsoft.com/office/officeart/2005/8/layout/list1"/>
    <dgm:cxn modelId="{D431A4C3-FF04-4992-83D3-63A47D0D9576}" type="presParOf" srcId="{BF9E3EE4-3CA5-4327-B1B3-615AA14CC023}" destId="{2362B724-7E59-42B0-949B-6A23669340C2}" srcOrd="6" destOrd="0" presId="urn:microsoft.com/office/officeart/2005/8/layout/list1"/>
    <dgm:cxn modelId="{1E987726-3022-46C6-9A96-1D287E6AE660}" type="presParOf" srcId="{BF9E3EE4-3CA5-4327-B1B3-615AA14CC023}" destId="{CFB902E0-0BA6-4463-ABC1-522D2C4F7C82}" srcOrd="7" destOrd="0" presId="urn:microsoft.com/office/officeart/2005/8/layout/list1"/>
    <dgm:cxn modelId="{DAD27600-85EC-4FF5-8659-705B1066715E}" type="presParOf" srcId="{BF9E3EE4-3CA5-4327-B1B3-615AA14CC023}" destId="{F18E81C6-074C-4210-8501-BBC40425F9F2}" srcOrd="8" destOrd="0" presId="urn:microsoft.com/office/officeart/2005/8/layout/list1"/>
    <dgm:cxn modelId="{3FFD515E-1120-426A-9D41-55C0B00A36B2}" type="presParOf" srcId="{F18E81C6-074C-4210-8501-BBC40425F9F2}" destId="{B364795A-0073-40D6-826C-1089D3550377}" srcOrd="0" destOrd="0" presId="urn:microsoft.com/office/officeart/2005/8/layout/list1"/>
    <dgm:cxn modelId="{FC11421D-A60E-48C5-99BE-B88D5BE75D98}" type="presParOf" srcId="{F18E81C6-074C-4210-8501-BBC40425F9F2}" destId="{723A94B0-32D7-43C7-BEC7-414FA5E20903}" srcOrd="1" destOrd="0" presId="urn:microsoft.com/office/officeart/2005/8/layout/list1"/>
    <dgm:cxn modelId="{0DF26FBA-FF12-4321-8D45-BFE6F0F107CE}" type="presParOf" srcId="{BF9E3EE4-3CA5-4327-B1B3-615AA14CC023}" destId="{052E52E8-4F39-450A-B181-12B0F86C6D28}" srcOrd="9" destOrd="0" presId="urn:microsoft.com/office/officeart/2005/8/layout/list1"/>
    <dgm:cxn modelId="{80E34353-3FB3-4093-900D-F6C0FD538D19}" type="presParOf" srcId="{BF9E3EE4-3CA5-4327-B1B3-615AA14CC023}" destId="{C538C3A1-02DF-4319-BA67-49837A42EC9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2EDAD-837C-4986-82C6-607014ECC12D}">
      <dsp:nvSpPr>
        <dsp:cNvPr id="0" name=""/>
        <dsp:cNvSpPr/>
      </dsp:nvSpPr>
      <dsp:spPr>
        <a:xfrm>
          <a:off x="0" y="618806"/>
          <a:ext cx="781304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1AEC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2D8CE-57E4-4934-AF1B-36340B38713B}">
      <dsp:nvSpPr>
        <dsp:cNvPr id="0" name=""/>
        <dsp:cNvSpPr/>
      </dsp:nvSpPr>
      <dsp:spPr>
        <a:xfrm>
          <a:off x="390652" y="57926"/>
          <a:ext cx="5469128" cy="1121760"/>
        </a:xfrm>
        <a:prstGeom prst="roundRect">
          <a:avLst/>
        </a:prstGeom>
        <a:solidFill>
          <a:srgbClr val="F59F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720" tIns="0" rIns="206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 is hard to decide whether used car is fraudulent or not?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45412" y="112686"/>
        <a:ext cx="5359608" cy="1012240"/>
      </dsp:txXfrm>
    </dsp:sp>
    <dsp:sp modelId="{2362B724-7E59-42B0-949B-6A23669340C2}">
      <dsp:nvSpPr>
        <dsp:cNvPr id="0" name=""/>
        <dsp:cNvSpPr/>
      </dsp:nvSpPr>
      <dsp:spPr>
        <a:xfrm>
          <a:off x="0" y="2342486"/>
          <a:ext cx="781304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59F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B68FF-526B-47CF-9433-18680F55308F}">
      <dsp:nvSpPr>
        <dsp:cNvPr id="0" name=""/>
        <dsp:cNvSpPr/>
      </dsp:nvSpPr>
      <dsp:spPr>
        <a:xfrm>
          <a:off x="390652" y="1781606"/>
          <a:ext cx="5469128" cy="1121760"/>
        </a:xfrm>
        <a:prstGeom prst="roundRect">
          <a:avLst/>
        </a:prstGeom>
        <a:solidFill>
          <a:srgbClr val="11AEC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720" tIns="0" rIns="206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+mn-lt"/>
            <a:ea typeface="Cambria" panose="020405030504060302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  <a:ea typeface="Cambria" panose="02040503050406030204" pitchFamily="18" charset="0"/>
            </a:rPr>
            <a:t>People experience a hard row to hoe in purchasing desired featured second-hand car within the targeted budget and they play it by ear multiple times.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+mn-lt"/>
          </a:endParaRPr>
        </a:p>
      </dsp:txBody>
      <dsp:txXfrm>
        <a:off x="445412" y="1836366"/>
        <a:ext cx="5359608" cy="1012240"/>
      </dsp:txXfrm>
    </dsp:sp>
    <dsp:sp modelId="{C538C3A1-02DF-4319-BA67-49837A42EC94}">
      <dsp:nvSpPr>
        <dsp:cNvPr id="0" name=""/>
        <dsp:cNvSpPr/>
      </dsp:nvSpPr>
      <dsp:spPr>
        <a:xfrm>
          <a:off x="0" y="4066166"/>
          <a:ext cx="781304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1AEC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A94B0-32D7-43C7-BEC7-414FA5E20903}">
      <dsp:nvSpPr>
        <dsp:cNvPr id="0" name=""/>
        <dsp:cNvSpPr/>
      </dsp:nvSpPr>
      <dsp:spPr>
        <a:xfrm>
          <a:off x="390652" y="3505286"/>
          <a:ext cx="5469128" cy="1121760"/>
        </a:xfrm>
        <a:prstGeom prst="roundRect">
          <a:avLst/>
        </a:prstGeom>
        <a:solidFill>
          <a:srgbClr val="F59F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720" tIns="0" rIns="206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Manheim Used Vehicle Index, clearly illustrates that more than 5 million used-vehicle sales each year</a:t>
          </a:r>
        </a:p>
      </dsp:txBody>
      <dsp:txXfrm>
        <a:off x="445412" y="3560046"/>
        <a:ext cx="5359608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62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35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31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84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15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04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5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78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31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7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kheni\OneDrive\Desktop\MITA\Data%20Mining\Project\Cars%20Dataset.csv.xls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.emf"/><Relationship Id="rId4" Type="http://schemas.openxmlformats.org/officeDocument/2006/relationships/diagramLayout" Target="../diagrams/layout1.xml"/><Relationship Id="rId9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582" y="4426836"/>
            <a:ext cx="10149840" cy="221599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USED CAR PRICE/QUALITY CLASSIFICATION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Selection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096657" y="2174384"/>
            <a:ext cx="242887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They are highly accurate.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610464" y="1577893"/>
            <a:ext cx="242887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Eliminates redundant variables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8159329" y="2174384"/>
            <a:ext cx="242887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Reduces overfitting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04881" y="4989595"/>
            <a:ext cx="242887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Reduces Training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4011" y="5388971"/>
            <a:ext cx="242887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Improves accuracy of the model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655174" y="4953273"/>
            <a:ext cx="2686930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Reduce the computational cost of modeling </a:t>
            </a:r>
          </a:p>
        </p:txBody>
      </p: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Graphic 5" descr="Dollar with solid fill">
            <a:extLst>
              <a:ext uri="{FF2B5EF4-FFF2-40B4-BE49-F238E27FC236}">
                <a16:creationId xmlns:a16="http://schemas.microsoft.com/office/drawing/2014/main" id="{D8E9B739-9717-EC5B-D1EA-02315A508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2344" y="4038770"/>
            <a:ext cx="491801" cy="491801"/>
          </a:xfrm>
          <a:prstGeom prst="rect">
            <a:avLst/>
          </a:prstGeom>
        </p:spPr>
      </p:pic>
      <p:pic>
        <p:nvPicPr>
          <p:cNvPr id="10" name="Graphic 9" descr="Bullseye with solid fill">
            <a:extLst>
              <a:ext uri="{FF2B5EF4-FFF2-40B4-BE49-F238E27FC236}">
                <a16:creationId xmlns:a16="http://schemas.microsoft.com/office/drawing/2014/main" id="{FF035902-9393-7160-365D-ABAF1A6DB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3630" y="2823014"/>
            <a:ext cx="540253" cy="540253"/>
          </a:xfrm>
          <a:prstGeom prst="rect">
            <a:avLst/>
          </a:prstGeom>
        </p:spPr>
      </p:pic>
      <p:pic>
        <p:nvPicPr>
          <p:cNvPr id="13" name="Graphic 12" descr="Stopwatch with solid fill">
            <a:extLst>
              <a:ext uri="{FF2B5EF4-FFF2-40B4-BE49-F238E27FC236}">
                <a16:creationId xmlns:a16="http://schemas.microsoft.com/office/drawing/2014/main" id="{739CFCBD-5B73-E518-53F8-F3AD17BE1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68527" y="4014398"/>
            <a:ext cx="540253" cy="540253"/>
          </a:xfrm>
          <a:prstGeom prst="rect">
            <a:avLst/>
          </a:prstGeom>
        </p:spPr>
      </p:pic>
      <p:pic>
        <p:nvPicPr>
          <p:cNvPr id="16" name="Graphic 15" descr="Linear Graph with solid fill">
            <a:extLst>
              <a:ext uri="{FF2B5EF4-FFF2-40B4-BE49-F238E27FC236}">
                <a16:creationId xmlns:a16="http://schemas.microsoft.com/office/drawing/2014/main" id="{60D49FAC-1F06-EACB-E4D8-DB8263DDA3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8323" y="4038770"/>
            <a:ext cx="540253" cy="54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Selection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BAF472C-191E-33CF-59B2-505DFE952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943" y="1276978"/>
            <a:ext cx="4903457" cy="3503852"/>
          </a:xfrm>
          <a:prstGeom prst="rect">
            <a:avLst/>
          </a:prstGeom>
          <a:ln>
            <a:solidFill>
              <a:srgbClr val="F59F26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D33711-0D35-A2FA-8B8A-7E2B10C6610C}"/>
              </a:ext>
            </a:extLst>
          </p:cNvPr>
          <p:cNvSpPr txBox="1"/>
          <p:nvPr/>
        </p:nvSpPr>
        <p:spPr>
          <a:xfrm>
            <a:off x="2500131" y="4780830"/>
            <a:ext cx="7870434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1900"/>
              </a:lnSpc>
              <a:buFontTx/>
              <a:buChar char="-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used Random Forest Algorithm to do feature selection.</a:t>
            </a:r>
          </a:p>
          <a:p>
            <a:pPr marL="285750" indent="-285750" algn="just">
              <a:lnSpc>
                <a:spcPts val="1900"/>
              </a:lnSpc>
              <a:buFontTx/>
              <a:buChar char="-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ts val="1900"/>
              </a:lnSpc>
              <a:buFontTx/>
              <a:buChar char="-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dropped ‘Condition’ attribute as it was showing no importance.</a:t>
            </a:r>
          </a:p>
          <a:p>
            <a:pPr marL="285750" indent="-285750" algn="just">
              <a:lnSpc>
                <a:spcPts val="1900"/>
              </a:lnSpc>
              <a:buFontTx/>
              <a:buChar char="-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ts val="1900"/>
              </a:lnSpc>
              <a:buFontTx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After normalizing the ‘Odometer’, it was observed that, it provided more importance than not normalizing.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7922FAA-E611-2CF3-0CD9-5D76763BE399}"/>
              </a:ext>
            </a:extLst>
          </p:cNvPr>
          <p:cNvSpPr/>
          <p:nvPr/>
        </p:nvSpPr>
        <p:spPr>
          <a:xfrm>
            <a:off x="5405048" y="2382949"/>
            <a:ext cx="1381903" cy="1046051"/>
          </a:xfrm>
          <a:prstGeom prst="rightArrow">
            <a:avLst/>
          </a:prstGeom>
          <a:solidFill>
            <a:srgbClr val="11AEC7"/>
          </a:solidFill>
          <a:ln>
            <a:solidFill>
              <a:srgbClr val="11A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1AEC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0A5061-5459-E94B-1314-228B365C7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78" y="1298495"/>
            <a:ext cx="4831874" cy="3483445"/>
          </a:xfrm>
          <a:prstGeom prst="rect">
            <a:avLst/>
          </a:prstGeom>
          <a:ln>
            <a:solidFill>
              <a:srgbClr val="11AEC7"/>
            </a:solidFill>
          </a:ln>
        </p:spPr>
      </p:pic>
    </p:spTree>
    <p:extLst>
      <p:ext uri="{BB962C8B-B14F-4D97-AF65-F5344CB8AC3E}">
        <p14:creationId xmlns:p14="http://schemas.microsoft.com/office/powerpoint/2010/main" val="116525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Selection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Criteria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TN / (TN + TP)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PRECISION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TP / (TP + TN)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RECALL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3352798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2( PRECISION * RECALL)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F1 SCORE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E2F743B-205D-C9AD-B9B0-BE48F9D97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6689"/>
              </p:ext>
            </p:extLst>
          </p:nvPr>
        </p:nvGraphicFramePr>
        <p:xfrm>
          <a:off x="797295" y="1506923"/>
          <a:ext cx="3927108" cy="2153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9036">
                  <a:extLst>
                    <a:ext uri="{9D8B030D-6E8A-4147-A177-3AD203B41FA5}">
                      <a16:colId xmlns:a16="http://schemas.microsoft.com/office/drawing/2014/main" val="1623094861"/>
                    </a:ext>
                  </a:extLst>
                </a:gridCol>
                <a:gridCol w="1309036">
                  <a:extLst>
                    <a:ext uri="{9D8B030D-6E8A-4147-A177-3AD203B41FA5}">
                      <a16:colId xmlns:a16="http://schemas.microsoft.com/office/drawing/2014/main" val="3279130837"/>
                    </a:ext>
                  </a:extLst>
                </a:gridCol>
                <a:gridCol w="1309036">
                  <a:extLst>
                    <a:ext uri="{9D8B030D-6E8A-4147-A177-3AD203B41FA5}">
                      <a16:colId xmlns:a16="http://schemas.microsoft.com/office/drawing/2014/main" val="1312380800"/>
                    </a:ext>
                  </a:extLst>
                </a:gridCol>
              </a:tblGrid>
              <a:tr h="7176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5806"/>
                  </a:ext>
                </a:extLst>
              </a:tr>
              <a:tr h="7176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9295"/>
                  </a:ext>
                </a:extLst>
              </a:tr>
              <a:tr h="7176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4720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98CB24-01EF-4DC5-7415-450C5C8C6839}"/>
              </a:ext>
            </a:extLst>
          </p:cNvPr>
          <p:cNvSpPr txBox="1"/>
          <p:nvPr/>
        </p:nvSpPr>
        <p:spPr>
          <a:xfrm>
            <a:off x="884567" y="1047360"/>
            <a:ext cx="381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FOR 3 CLASSES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D8B4B5-5BA1-630D-0D30-DA6719F10392}"/>
              </a:ext>
            </a:extLst>
          </p:cNvPr>
          <p:cNvSpPr/>
          <p:nvPr/>
        </p:nvSpPr>
        <p:spPr>
          <a:xfrm>
            <a:off x="8572500" y="5336341"/>
            <a:ext cx="3352798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 ( PRECISION + RECALL)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2AD28-7C08-D6BB-E20A-8AEB88247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8" y="855297"/>
            <a:ext cx="4456359" cy="35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Development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942443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K NEAREST NEIGHBOR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942443"/>
            <a:ext cx="4967514" cy="664797"/>
          </a:xfrm>
          <a:prstGeom prst="roundRect">
            <a:avLst/>
          </a:prstGeom>
          <a:solidFill>
            <a:srgbClr val="F59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DECISION TREE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3738713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1699455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1828957"/>
            <a:ext cx="4162870" cy="13849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KNN is one of the simplest machine learning algorithms.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KNN helps to classify the new data points based on the similarity measure of the earlier stored  data points.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1828957"/>
            <a:ext cx="4162870" cy="193899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Decision trees do not require feature scaling.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Trees can provide the feature importance or how much each feature contributed to the model training results.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Decision trees do not require feature scaling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3934611"/>
            <a:ext cx="4162870" cy="178510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Cat Boost is based on gradient boosted decision trees. During training, a set of decision trees is built consecutively.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Each successive tree is built with reduced loss compared to the previous trees.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It is fast and handle categorical data smoothly.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050458"/>
            <a:ext cx="4162870" cy="163121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Light GBM grows tree vertically while other algorithm grows trees horizontally meaning that Light GBM grows tree leaf-wise while another algorithm grows level-wise.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Faster training speed, higher efficiency and reduce memory usage.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60E1C7-8F88-CA85-F275-AD3F156D181C}"/>
              </a:ext>
            </a:extLst>
          </p:cNvPr>
          <p:cNvSpPr/>
          <p:nvPr/>
        </p:nvSpPr>
        <p:spPr>
          <a:xfrm>
            <a:off x="1230086" y="5870187"/>
            <a:ext cx="4967514" cy="664797"/>
          </a:xfrm>
          <a:prstGeom prst="roundRect">
            <a:avLst/>
          </a:prstGeom>
          <a:solidFill>
            <a:srgbClr val="F59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CAT BOOST CLASSIFIER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B2D1F7-3E88-0EFD-C673-E6C9C7CD747D}"/>
              </a:ext>
            </a:extLst>
          </p:cNvPr>
          <p:cNvSpPr/>
          <p:nvPr/>
        </p:nvSpPr>
        <p:spPr>
          <a:xfrm>
            <a:off x="6313716" y="5870187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LIGHT GRADIENT BOOSTING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NEAREST NEIGHBOR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96042" y="5618762"/>
            <a:ext cx="3651821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Confusion Matrix for K =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B539D9-FBD8-3A44-794F-9F8145339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2" y="2315892"/>
            <a:ext cx="3651821" cy="27190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6BEAE2-D551-2319-65A7-700BF9C92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547" y="2315892"/>
            <a:ext cx="3651330" cy="2727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83563F-C3D9-14A0-7886-BE631E60F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561" y="2315892"/>
            <a:ext cx="3585397" cy="2722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351E1-CF27-DCFD-5D84-B56AEE483704}"/>
              </a:ext>
            </a:extLst>
          </p:cNvPr>
          <p:cNvSpPr txBox="1"/>
          <p:nvPr/>
        </p:nvSpPr>
        <p:spPr>
          <a:xfrm>
            <a:off x="662910" y="1065507"/>
            <a:ext cx="108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tried to use different values of ‘K’ and generated different confusion matrix. The value of ‘K’ used are 3, 5, 7.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DDDB29-08E8-621F-3313-C8A434546849}"/>
              </a:ext>
            </a:extLst>
          </p:cNvPr>
          <p:cNvSpPr/>
          <p:nvPr/>
        </p:nvSpPr>
        <p:spPr>
          <a:xfrm>
            <a:off x="4303547" y="5618762"/>
            <a:ext cx="3651821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Confusion Matrix for K = 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2E590E-49C6-8ACD-D527-AEB7FE7D4DA2}"/>
              </a:ext>
            </a:extLst>
          </p:cNvPr>
          <p:cNvSpPr/>
          <p:nvPr/>
        </p:nvSpPr>
        <p:spPr>
          <a:xfrm>
            <a:off x="8444137" y="5618762"/>
            <a:ext cx="3651821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Confusion Matrix for K = 7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NEAREST NEIGHBOR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96040" y="5618762"/>
            <a:ext cx="3651821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Precision – Recall Curve for K =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351E1-CF27-DCFD-5D84-B56AEE483704}"/>
              </a:ext>
            </a:extLst>
          </p:cNvPr>
          <p:cNvSpPr txBox="1"/>
          <p:nvPr/>
        </p:nvSpPr>
        <p:spPr>
          <a:xfrm>
            <a:off x="662910" y="1065507"/>
            <a:ext cx="108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tried to use different values of ‘K’ and generated different confusion matrix. The value of ‘K’ used are 3, 5, 7.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DDDB29-08E8-621F-3313-C8A434546849}"/>
              </a:ext>
            </a:extLst>
          </p:cNvPr>
          <p:cNvSpPr/>
          <p:nvPr/>
        </p:nvSpPr>
        <p:spPr>
          <a:xfrm>
            <a:off x="4137009" y="5618762"/>
            <a:ext cx="3651821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Precision – Recall Curve for K = 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2E590E-49C6-8ACD-D527-AEB7FE7D4DA2}"/>
              </a:ext>
            </a:extLst>
          </p:cNvPr>
          <p:cNvSpPr/>
          <p:nvPr/>
        </p:nvSpPr>
        <p:spPr>
          <a:xfrm>
            <a:off x="8322976" y="5618762"/>
            <a:ext cx="3651821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Precision – Recall Curve for K =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F7D63-3386-EC5C-05DC-F3339E673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93" y="2111961"/>
            <a:ext cx="3238517" cy="2995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0683D3-B095-CDCC-B245-F6CCB2E50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488" y="2111961"/>
            <a:ext cx="3408865" cy="2995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3B6E15-E17B-3EF2-FBF1-7DAE068CD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4631" y="2111961"/>
            <a:ext cx="3504676" cy="2995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71D203-A36F-38F9-3CB0-AB5B111FA347}"/>
              </a:ext>
            </a:extLst>
          </p:cNvPr>
          <p:cNvSpPr txBox="1"/>
          <p:nvPr/>
        </p:nvSpPr>
        <p:spPr>
          <a:xfrm>
            <a:off x="951616" y="6089710"/>
            <a:ext cx="1028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3 has shown better results in terms of Accuracy and Precision in compared to other values of K. But AUC for KNN was quite low for ‘Class 2’.</a:t>
            </a:r>
          </a:p>
        </p:txBody>
      </p:sp>
    </p:spTree>
    <p:extLst>
      <p:ext uri="{BB962C8B-B14F-4D97-AF65-F5344CB8AC3E}">
        <p14:creationId xmlns:p14="http://schemas.microsoft.com/office/powerpoint/2010/main" val="14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TREE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6351E1-CF27-DCFD-5D84-B56AEE483704}"/>
              </a:ext>
            </a:extLst>
          </p:cNvPr>
          <p:cNvSpPr txBox="1"/>
          <p:nvPr/>
        </p:nvSpPr>
        <p:spPr>
          <a:xfrm>
            <a:off x="5359078" y="1065506"/>
            <a:ext cx="6170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Decision Tree Algorithms, we got an Accuracy of 88.92%. But AUC for this algorithm was low for ‘Class 2’, but better than KNN.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1027E-604C-A708-28EC-258CFB748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10" y="774130"/>
            <a:ext cx="3621057" cy="2654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7916A6-FD79-FB30-3A77-2AAE424D6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407" y="2656236"/>
            <a:ext cx="5533059" cy="3887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00DB07-DE89-5AD1-6FFD-7E1FC5990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31" y="3624832"/>
            <a:ext cx="4160613" cy="2918879"/>
          </a:xfrm>
          <a:prstGeom prst="rect">
            <a:avLst/>
          </a:prstGeom>
          <a:ln>
            <a:solidFill>
              <a:srgbClr val="F59F26"/>
            </a:solidFill>
          </a:ln>
        </p:spPr>
      </p:pic>
    </p:spTree>
    <p:extLst>
      <p:ext uri="{BB962C8B-B14F-4D97-AF65-F5344CB8AC3E}">
        <p14:creationId xmlns:p14="http://schemas.microsoft.com/office/powerpoint/2010/main" val="168362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 BOOST CLASSIFIER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6351E1-CF27-DCFD-5D84-B56AEE483704}"/>
              </a:ext>
            </a:extLst>
          </p:cNvPr>
          <p:cNvSpPr txBox="1"/>
          <p:nvPr/>
        </p:nvSpPr>
        <p:spPr>
          <a:xfrm>
            <a:off x="3256519" y="726030"/>
            <a:ext cx="61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Cat Boost Classifier, we got an Accuracy of 91.82%.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2105AF-A4ED-1746-7055-C9ADBD4B7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00" y="1742387"/>
            <a:ext cx="4487086" cy="33732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ECAED7-0BC6-8581-E135-08E8B6CEF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77069"/>
            <a:ext cx="5200891" cy="3503862"/>
          </a:xfrm>
          <a:prstGeom prst="rect">
            <a:avLst/>
          </a:prstGeom>
          <a:ln>
            <a:solidFill>
              <a:srgbClr val="3D9BAA"/>
            </a:solidFill>
          </a:ln>
        </p:spPr>
      </p:pic>
    </p:spTree>
    <p:extLst>
      <p:ext uri="{BB962C8B-B14F-4D97-AF65-F5344CB8AC3E}">
        <p14:creationId xmlns:p14="http://schemas.microsoft.com/office/powerpoint/2010/main" val="22480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 GRADIENT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BOOSTING CLASSIFIER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6351E1-CF27-DCFD-5D84-B56AEE483704}"/>
              </a:ext>
            </a:extLst>
          </p:cNvPr>
          <p:cNvSpPr txBox="1"/>
          <p:nvPr/>
        </p:nvSpPr>
        <p:spPr>
          <a:xfrm>
            <a:off x="2402535" y="5920041"/>
            <a:ext cx="738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Light Gradient Boosting Classifier, we were able to classify quite well for all the classes. It generated best results than all other models.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2E7B7-7901-7384-DA15-441FF80A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4" y="1742387"/>
            <a:ext cx="4688948" cy="3373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1943C-2747-3E9F-CFE9-45C9F3E57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45" y="1391083"/>
            <a:ext cx="5978291" cy="407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5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2473A-6D2E-CF04-F3FB-ACB441CBA337}"/>
              </a:ext>
            </a:extLst>
          </p:cNvPr>
          <p:cNvSpPr txBox="1"/>
          <p:nvPr/>
        </p:nvSpPr>
        <p:spPr>
          <a:xfrm>
            <a:off x="0" y="5201858"/>
            <a:ext cx="331216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59F26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Presentation by: 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59F26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ISHA SHAH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59F26"/>
                </a:solidFill>
                <a:latin typeface="Century Gothic"/>
                <a:ea typeface="+mj-ea"/>
                <a:cs typeface="+mj-cs"/>
              </a:rPr>
              <a:t>PRINCE KHENI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59F26"/>
                </a:solidFill>
                <a:latin typeface="Century Gothic"/>
                <a:ea typeface="+mj-ea"/>
                <a:cs typeface="+mj-cs"/>
              </a:rPr>
              <a:t>TANAY DANGAICH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59F26"/>
                </a:solidFill>
                <a:latin typeface="Century Gothic"/>
                <a:ea typeface="+mj-ea"/>
                <a:cs typeface="+mj-cs"/>
              </a:rPr>
              <a:t>TARUN KAUSHIK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   FEATURE SELECTION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  MODEL SELECTION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     MODEL DEVELOPMENT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PROBLEM STATEMENT</a:t>
            </a:r>
            <a:r>
              <a:rPr lang="en-US" sz="1600" dirty="0">
                <a:solidFill>
                  <a:srgbClr val="11AEC7"/>
                </a:solidFill>
              </a:rPr>
              <a:t>…………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INSIGHTS</a:t>
            </a:r>
            <a:r>
              <a:rPr lang="en-US" sz="1600" dirty="0">
                <a:solidFill>
                  <a:srgbClr val="11AEC7"/>
                </a:solidFill>
              </a:rPr>
              <a:t> </a:t>
            </a:r>
            <a:r>
              <a:rPr lang="en-US" sz="1600" dirty="0">
                <a:solidFill>
                  <a:srgbClr val="F59F26"/>
                </a:solidFill>
              </a:rPr>
              <a:t>……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PREPROCESSING</a:t>
            </a:r>
            <a:r>
              <a:rPr lang="en-US" sz="1600" dirty="0">
                <a:solidFill>
                  <a:srgbClr val="11AEC7"/>
                </a:solidFill>
              </a:rPr>
              <a:t> ………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6DB4F2E-8807-19FA-3B51-C23BE8438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499789"/>
              </p:ext>
            </p:extLst>
          </p:nvPr>
        </p:nvGraphicFramePr>
        <p:xfrm>
          <a:off x="2189480" y="1081586"/>
          <a:ext cx="7813040" cy="5081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850886-2374-3ECF-4BC1-B33D1BF34B15}"/>
              </a:ext>
            </a:extLst>
          </p:cNvPr>
          <p:cNvSpPr txBox="1"/>
          <p:nvPr/>
        </p:nvSpPr>
        <p:spPr>
          <a:xfrm>
            <a:off x="9868102" y="6236219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graphicFrame>
        <p:nvGraphicFramePr>
          <p:cNvPr id="7" name="Object 6">
            <a:hlinkClick r:id="rId8" action="ppaction://hlinkfile"/>
            <a:extLst>
              <a:ext uri="{FF2B5EF4-FFF2-40B4-BE49-F238E27FC236}">
                <a16:creationId xmlns:a16="http://schemas.microsoft.com/office/drawing/2014/main" id="{787B211C-F932-F131-BD6A-5DD58607A6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161511"/>
              </p:ext>
            </p:extLst>
          </p:nvPr>
        </p:nvGraphicFramePr>
        <p:xfrm>
          <a:off x="10976472" y="6059607"/>
          <a:ext cx="1349946" cy="116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9" imgW="914400" imgH="792685" progId="Excel.Sheet.8">
                  <p:embed/>
                </p:oleObj>
              </mc:Choice>
              <mc:Fallback>
                <p:oleObj name="Worksheet" showAsIcon="1" r:id="rId9" imgW="914400" imgH="792685" progId="Excel.Sheet.8">
                  <p:embed/>
                  <p:pic>
                    <p:nvPicPr>
                      <p:cNvPr id="7" name="Object 6">
                        <a:hlinkClick r:id="rId8" action="ppaction://hlinkfile"/>
                        <a:extLst>
                          <a:ext uri="{FF2B5EF4-FFF2-40B4-BE49-F238E27FC236}">
                            <a16:creationId xmlns:a16="http://schemas.microsoft.com/office/drawing/2014/main" id="{787B211C-F932-F131-BD6A-5DD58607A6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76472" y="6059607"/>
                        <a:ext cx="1349946" cy="1169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217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Insights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4444" y="2618344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FACTORS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RULE OF THUMB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TARGET VALUES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DATASET INSIGHTS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DATA CONTAINS?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4223" y="3192727"/>
            <a:ext cx="1752042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relative strength of the economy, both globally and in the United States specifically, indirectly influences the value of your car and the overall state of the used-car market.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 Rule of thumb is that customers aim to buy a low to average-priced car having desired features.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Target values are  in terms of price represented as </a:t>
            </a:r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cheap(0), average(1), or high(2).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It had no missing values but contained a lot of noisy data, so it was quite difficult to decide whether to delete or include the attributes.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501203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Odometer :  between 0 to 469000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Year: between 1927 to 2020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Make: 39 companies car data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Model: each companies models</a:t>
            </a:r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7" name="Graphic 6" descr="Piggy Bank with solid fill">
            <a:extLst>
              <a:ext uri="{FF2B5EF4-FFF2-40B4-BE49-F238E27FC236}">
                <a16:creationId xmlns:a16="http://schemas.microsoft.com/office/drawing/2014/main" id="{A997D456-7C28-4E82-A8B4-6F5CE5140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8591" y="1888740"/>
            <a:ext cx="634521" cy="634521"/>
          </a:xfrm>
          <a:prstGeom prst="rect">
            <a:avLst/>
          </a:prstGeom>
        </p:spPr>
      </p:pic>
      <p:sp>
        <p:nvSpPr>
          <p:cNvPr id="10" name="Trapezoid 9">
            <a:extLst>
              <a:ext uri="{FF2B5EF4-FFF2-40B4-BE49-F238E27FC236}">
                <a16:creationId xmlns:a16="http://schemas.microsoft.com/office/drawing/2014/main" id="{63CC46E7-24A4-15A3-8DFD-70E4E7B31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8095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C69D71-2CDD-27D5-6D95-A7BDA7291798}"/>
              </a:ext>
            </a:extLst>
          </p:cNvPr>
          <p:cNvSpPr/>
          <p:nvPr/>
        </p:nvSpPr>
        <p:spPr>
          <a:xfrm>
            <a:off x="1072158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BBBEFC-FA8B-4046-0BEB-F80E1E17BD09}"/>
              </a:ext>
            </a:extLst>
          </p:cNvPr>
          <p:cNvSpPr/>
          <p:nvPr/>
        </p:nvSpPr>
        <p:spPr>
          <a:xfrm>
            <a:off x="881936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This data was collected manually from observations to build machine-learning models to predict the quality of the car. </a:t>
            </a:r>
          </a:p>
        </p:txBody>
      </p:sp>
      <p:pic>
        <p:nvPicPr>
          <p:cNvPr id="25" name="Graphic 24" descr="Database outline">
            <a:extLst>
              <a:ext uri="{FF2B5EF4-FFF2-40B4-BE49-F238E27FC236}">
                <a16:creationId xmlns:a16="http://schemas.microsoft.com/office/drawing/2014/main" id="{41A94C6C-6DBE-B9A7-3128-35840F909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15104" y="2171391"/>
            <a:ext cx="492443" cy="492443"/>
          </a:xfrm>
          <a:prstGeom prst="rect">
            <a:avLst/>
          </a:prstGeom>
        </p:spPr>
      </p:pic>
      <p:pic>
        <p:nvPicPr>
          <p:cNvPr id="27" name="Graphic 26" descr="Thumbs up sign with solid fill">
            <a:extLst>
              <a:ext uri="{FF2B5EF4-FFF2-40B4-BE49-F238E27FC236}">
                <a16:creationId xmlns:a16="http://schemas.microsoft.com/office/drawing/2014/main" id="{1552B7BA-8C2A-9156-3554-179D2FB472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82981" y="2163935"/>
            <a:ext cx="492443" cy="492443"/>
          </a:xfrm>
          <a:prstGeom prst="rect">
            <a:avLst/>
          </a:prstGeom>
        </p:spPr>
      </p:pic>
      <p:pic>
        <p:nvPicPr>
          <p:cNvPr id="29" name="Graphic 28" descr="Server with solid fill">
            <a:extLst>
              <a:ext uri="{FF2B5EF4-FFF2-40B4-BE49-F238E27FC236}">
                <a16:creationId xmlns:a16="http://schemas.microsoft.com/office/drawing/2014/main" id="{8BF2DD0A-A325-231D-90F6-AE81FE3C75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86665" y="2198599"/>
            <a:ext cx="490231" cy="49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Insights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472D4A2-9B38-96A9-46CB-A0BF90718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547" y="968351"/>
            <a:ext cx="5251513" cy="5366751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9244E2-155B-9BEB-A322-7866DB965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87" y="2682068"/>
            <a:ext cx="5915097" cy="1493864"/>
          </a:xfrm>
          <a:prstGeom prst="rect">
            <a:avLst/>
          </a:prstGeom>
          <a:ln>
            <a:solidFill>
              <a:srgbClr val="11AEC7"/>
            </a:solidFill>
          </a:ln>
        </p:spPr>
      </p:pic>
    </p:spTree>
    <p:extLst>
      <p:ext uri="{BB962C8B-B14F-4D97-AF65-F5344CB8AC3E}">
        <p14:creationId xmlns:p14="http://schemas.microsoft.com/office/powerpoint/2010/main" val="64804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Preprocessing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9F49A2D-F95C-A4E1-1599-4C377889E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97" y="855298"/>
            <a:ext cx="5852932" cy="3359652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01F63-7D81-CBAE-11FD-39D5281FEA16}"/>
              </a:ext>
            </a:extLst>
          </p:cNvPr>
          <p:cNvSpPr txBox="1"/>
          <p:nvPr/>
        </p:nvSpPr>
        <p:spPr>
          <a:xfrm>
            <a:off x="6498215" y="1113195"/>
            <a:ext cx="5465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Used </a:t>
            </a:r>
            <a:r>
              <a:rPr lang="en-US" dirty="0" err="1"/>
              <a:t>LabelEncoder</a:t>
            </a:r>
            <a:r>
              <a:rPr lang="en-US" dirty="0"/>
              <a:t>() in Python to convert Categorical values to Numeric values.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For every attributes we encoded its categorical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294C0-F16C-BB98-48A9-8161904E7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96" y="4547349"/>
            <a:ext cx="5852931" cy="2120151"/>
          </a:xfrm>
          <a:prstGeom prst="rect">
            <a:avLst/>
          </a:prstGeom>
          <a:ln>
            <a:solidFill>
              <a:srgbClr val="11AEC7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8AAE21-3C12-77C7-8C69-6317BD89B5B4}"/>
              </a:ext>
            </a:extLst>
          </p:cNvPr>
          <p:cNvSpPr txBox="1"/>
          <p:nvPr/>
        </p:nvSpPr>
        <p:spPr>
          <a:xfrm>
            <a:off x="6498216" y="4730174"/>
            <a:ext cx="5465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Removed the data of the car whose age was high.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Some of the car’s odometer rating were quite low, so it seems that the data was fraudulent.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Preprocessing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8C01F63-7D81-CBAE-11FD-39D5281FEA16}"/>
              </a:ext>
            </a:extLst>
          </p:cNvPr>
          <p:cNvSpPr txBox="1"/>
          <p:nvPr/>
        </p:nvSpPr>
        <p:spPr>
          <a:xfrm>
            <a:off x="6417192" y="2467433"/>
            <a:ext cx="5465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Since, car </a:t>
            </a:r>
            <a:r>
              <a:rPr lang="en-US" b="1" dirty="0"/>
              <a:t>age</a:t>
            </a:r>
            <a:r>
              <a:rPr lang="en-US" dirty="0"/>
              <a:t> was </a:t>
            </a:r>
            <a:r>
              <a:rPr lang="en-US" b="1" dirty="0"/>
              <a:t>greater than 2 </a:t>
            </a:r>
            <a:r>
              <a:rPr lang="en-US" dirty="0"/>
              <a:t>and </a:t>
            </a:r>
            <a:r>
              <a:rPr lang="en-US" b="1" dirty="0"/>
              <a:t>odometer</a:t>
            </a:r>
            <a:r>
              <a:rPr lang="en-US" dirty="0"/>
              <a:t> reading was </a:t>
            </a:r>
            <a:r>
              <a:rPr lang="en-US" b="1" dirty="0"/>
              <a:t>less than 100</a:t>
            </a:r>
            <a:r>
              <a:rPr lang="en-US" dirty="0"/>
              <a:t>, we dropped this data in order to classify the actual data accurately.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number of columns that dropped were around </a:t>
            </a:r>
            <a:r>
              <a:rPr lang="en-US" b="1" dirty="0"/>
              <a:t>85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FD407-8505-26DD-BA95-7746422D1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96" y="2236192"/>
            <a:ext cx="5852932" cy="2385615"/>
          </a:xfrm>
          <a:prstGeom prst="rect">
            <a:avLst/>
          </a:prstGeom>
          <a:ln>
            <a:solidFill>
              <a:srgbClr val="F59F26"/>
            </a:solidFill>
          </a:ln>
        </p:spPr>
      </p:pic>
    </p:spTree>
    <p:extLst>
      <p:ext uri="{BB962C8B-B14F-4D97-AF65-F5344CB8AC3E}">
        <p14:creationId xmlns:p14="http://schemas.microsoft.com/office/powerpoint/2010/main" val="35208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Preprocessing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2039A16-C4A5-FC5C-3600-52E01FBA5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4" y="1515055"/>
            <a:ext cx="5261586" cy="32537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32AE69-42EE-3E45-CCC6-CBCCEE2A0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408" y="1348473"/>
            <a:ext cx="5029091" cy="342029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A2F1294-0E7E-9077-6D7E-7C28F1761495}"/>
              </a:ext>
            </a:extLst>
          </p:cNvPr>
          <p:cNvSpPr/>
          <p:nvPr/>
        </p:nvSpPr>
        <p:spPr>
          <a:xfrm>
            <a:off x="5655505" y="2618887"/>
            <a:ext cx="1381903" cy="1046051"/>
          </a:xfrm>
          <a:prstGeom prst="rightArrow">
            <a:avLst/>
          </a:prstGeom>
          <a:solidFill>
            <a:srgbClr val="F59F26"/>
          </a:solidFill>
          <a:ln>
            <a:solidFill>
              <a:srgbClr val="F59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83988-8465-2F12-7EEC-7F878C7DB6C8}"/>
              </a:ext>
            </a:extLst>
          </p:cNvPr>
          <p:cNvSpPr txBox="1"/>
          <p:nvPr/>
        </p:nvSpPr>
        <p:spPr>
          <a:xfrm>
            <a:off x="1846888" y="5221232"/>
            <a:ext cx="8999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Since, the odometer reading was left skewed, we normalized the data by using Box-Cox Transformation and Skew method.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This was done to normalize the data.</a:t>
            </a:r>
          </a:p>
        </p:txBody>
      </p:sp>
    </p:spTree>
    <p:extLst>
      <p:ext uri="{BB962C8B-B14F-4D97-AF65-F5344CB8AC3E}">
        <p14:creationId xmlns:p14="http://schemas.microsoft.com/office/powerpoint/2010/main" val="3373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Preprocessing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883988-8465-2F12-7EEC-7F878C7DB6C8}"/>
              </a:ext>
            </a:extLst>
          </p:cNvPr>
          <p:cNvSpPr txBox="1"/>
          <p:nvPr/>
        </p:nvSpPr>
        <p:spPr>
          <a:xfrm>
            <a:off x="5362182" y="2917869"/>
            <a:ext cx="5625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picture shows the skewness value and kurtosis value of each of the attributes of the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1A959-CFC3-8AF5-1AE0-BD081F574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10" y="855297"/>
            <a:ext cx="3525695" cy="5580549"/>
          </a:xfrm>
          <a:prstGeom prst="rect">
            <a:avLst/>
          </a:prstGeom>
          <a:ln>
            <a:solidFill>
              <a:srgbClr val="11AEC7"/>
            </a:solidFill>
          </a:ln>
        </p:spPr>
      </p:pic>
    </p:spTree>
    <p:extLst>
      <p:ext uri="{BB962C8B-B14F-4D97-AF65-F5344CB8AC3E}">
        <p14:creationId xmlns:p14="http://schemas.microsoft.com/office/powerpoint/2010/main" val="36141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71af3243-3dd4-4a8d-8c0d-dd76da1f02a5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236</TotalTime>
  <Words>999</Words>
  <Application>Microsoft Office PowerPoint</Application>
  <PresentationFormat>Widescreen</PresentationFormat>
  <Paragraphs>157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Segoe UI Light</vt:lpstr>
      <vt:lpstr>Wingdings</vt:lpstr>
      <vt:lpstr>Office Theme</vt:lpstr>
      <vt:lpstr>Worksheet</vt:lpstr>
      <vt:lpstr>USED CAR PRICE/QUALITY CLASSIFICATION Presentation</vt:lpstr>
      <vt:lpstr>Project analysis slide 2</vt:lpstr>
      <vt:lpstr>Project analysis slide 2</vt:lpstr>
      <vt:lpstr>Project analysis slide 3</vt:lpstr>
      <vt:lpstr>Project analysis slide 3</vt:lpstr>
      <vt:lpstr>Project analysis slide 4</vt:lpstr>
      <vt:lpstr>Project analysis slide 4</vt:lpstr>
      <vt:lpstr>Project analysis slide 4</vt:lpstr>
      <vt:lpstr>Project analysis slide 4</vt:lpstr>
      <vt:lpstr>Project analysis slide 6</vt:lpstr>
      <vt:lpstr>Project analysis slide 6</vt:lpstr>
      <vt:lpstr>Project analysis slide 5</vt:lpstr>
      <vt:lpstr>Project analysis slide 8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PRICE/QUALITY CLASSIFICATION Presentation</dc:title>
  <dc:creator>Prince Kheni</dc:creator>
  <cp:lastModifiedBy>Prince Rameshbhai Kheni</cp:lastModifiedBy>
  <cp:revision>1</cp:revision>
  <dcterms:created xsi:type="dcterms:W3CDTF">2022-12-15T18:06:07Z</dcterms:created>
  <dcterms:modified xsi:type="dcterms:W3CDTF">2023-02-05T01:59:51Z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