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0" r:id="rId5"/>
    <p:sldId id="261" r:id="rId6"/>
    <p:sldId id="262" r:id="rId7"/>
    <p:sldId id="263" r:id="rId8"/>
    <p:sldId id="265" r:id="rId9"/>
    <p:sldId id="268" r:id="rId10"/>
    <p:sldId id="266" r:id="rId11"/>
    <p:sldId id="267" r:id="rId12"/>
    <p:sldId id="264" r:id="rId13"/>
    <p:sldId id="269" r:id="rId14"/>
    <p:sldId id="270" r:id="rId15"/>
    <p:sldId id="271" r:id="rId16"/>
    <p:sldId id="272" r:id="rId17"/>
    <p:sldId id="273" r:id="rId18"/>
    <p:sldId id="275"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4/17/2023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2412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4/17/2023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0813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4/17/2023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6732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4/17/2023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0381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4/17/2023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1380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4/17/2023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4487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4/17/2023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5948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4/17/2023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6151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4/17/2023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5312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4/17/2023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9436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4/17/2023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32393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4/17/2023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01916064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0D70CF44-6C8F-D5BB-A366-35C4092DC971}"/>
              </a:ext>
            </a:extLst>
          </p:cNvPr>
          <p:cNvPicPr>
            <a:picLocks noChangeAspect="1"/>
          </p:cNvPicPr>
          <p:nvPr/>
        </p:nvPicPr>
        <p:blipFill rotWithShape="1">
          <a:blip r:embed="rId2"/>
          <a:srcRect t="29687"/>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F6F4C521-CFB8-434A-24A0-4BF2A726EA8F}"/>
              </a:ext>
            </a:extLst>
          </p:cNvPr>
          <p:cNvSpPr>
            <a:spLocks noGrp="1"/>
          </p:cNvSpPr>
          <p:nvPr>
            <p:ph type="ctrTitle"/>
          </p:nvPr>
        </p:nvSpPr>
        <p:spPr>
          <a:xfrm>
            <a:off x="762000" y="2299787"/>
            <a:ext cx="4572000" cy="2286000"/>
          </a:xfrm>
        </p:spPr>
        <p:txBody>
          <a:bodyPr>
            <a:normAutofit/>
          </a:bodyPr>
          <a:lstStyle/>
          <a:p>
            <a:pPr algn="l"/>
            <a:r>
              <a:rPr lang="en-US" sz="4400"/>
              <a:t>Diabetes Data Exploration</a:t>
            </a:r>
          </a:p>
        </p:txBody>
      </p:sp>
    </p:spTree>
    <p:extLst>
      <p:ext uri="{BB962C8B-B14F-4D97-AF65-F5344CB8AC3E}">
        <p14:creationId xmlns:p14="http://schemas.microsoft.com/office/powerpoint/2010/main" val="10322014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39BC-D31B-282B-A1B3-020F7245747F}"/>
              </a:ext>
            </a:extLst>
          </p:cNvPr>
          <p:cNvSpPr>
            <a:spLocks noGrp="1"/>
          </p:cNvSpPr>
          <p:nvPr>
            <p:ph type="title"/>
          </p:nvPr>
        </p:nvSpPr>
        <p:spPr>
          <a:xfrm>
            <a:off x="968478" y="0"/>
            <a:ext cx="10668000" cy="1229032"/>
          </a:xfrm>
        </p:spPr>
        <p:txBody>
          <a:bodyPr/>
          <a:lstStyle/>
          <a:p>
            <a:pPr algn="ctr"/>
            <a:r>
              <a:rPr lang="en-US" dirty="0"/>
              <a:t>Exploratory Factor Analysis</a:t>
            </a:r>
          </a:p>
        </p:txBody>
      </p:sp>
      <p:sp>
        <p:nvSpPr>
          <p:cNvPr id="7" name="TextBox 6">
            <a:extLst>
              <a:ext uri="{FF2B5EF4-FFF2-40B4-BE49-F238E27FC236}">
                <a16:creationId xmlns:a16="http://schemas.microsoft.com/office/drawing/2014/main" id="{CAD7D578-2086-AB16-3DDF-96CB6B82FAA0}"/>
              </a:ext>
            </a:extLst>
          </p:cNvPr>
          <p:cNvSpPr txBox="1"/>
          <p:nvPr/>
        </p:nvSpPr>
        <p:spPr>
          <a:xfrm>
            <a:off x="6518787" y="1159752"/>
            <a:ext cx="5594555" cy="5580310"/>
          </a:xfrm>
          <a:prstGeom prst="rect">
            <a:avLst/>
          </a:prstGeom>
          <a:noFill/>
        </p:spPr>
        <p:txBody>
          <a:bodyPr wrap="square" rtlCol="0">
            <a:spAutoFit/>
          </a:bodyPr>
          <a:lstStyle/>
          <a:p>
            <a:pPr marL="342900" indent="-342900">
              <a:buFont typeface="Arial" panose="020B0604020202020204" pitchFamily="34" charset="0"/>
              <a:buChar char="•"/>
            </a:pPr>
            <a:r>
              <a:rPr lang="en-US" sz="2000" dirty="0"/>
              <a:t>From the result we can make following conclusions:</a:t>
            </a:r>
          </a:p>
          <a:p>
            <a:endParaRPr lang="en-US" sz="2000" dirty="0"/>
          </a:p>
          <a:p>
            <a:pPr marL="342900" indent="-342900">
              <a:lnSpc>
                <a:spcPct val="150000"/>
              </a:lnSpc>
              <a:buFont typeface="Arial" panose="020B0604020202020204" pitchFamily="34" charset="0"/>
              <a:buChar char="•"/>
            </a:pPr>
            <a:r>
              <a:rPr lang="en-US" sz="2000" dirty="0"/>
              <a:t>RC1 shows the relation with Blood Pressure, Skin Thickness, and BMI.</a:t>
            </a:r>
          </a:p>
          <a:p>
            <a:pPr marL="342900" indent="-342900">
              <a:lnSpc>
                <a:spcPct val="150000"/>
              </a:lnSpc>
              <a:buFont typeface="Arial" panose="020B0604020202020204" pitchFamily="34" charset="0"/>
              <a:buChar char="•"/>
            </a:pPr>
            <a:r>
              <a:rPr lang="en-US" sz="2000" dirty="0"/>
              <a:t>RC2 shows the relation with Pregnancies, and Age.</a:t>
            </a:r>
          </a:p>
          <a:p>
            <a:pPr marL="342900" indent="-342900">
              <a:lnSpc>
                <a:spcPct val="150000"/>
              </a:lnSpc>
              <a:buFont typeface="Arial" panose="020B0604020202020204" pitchFamily="34" charset="0"/>
              <a:buChar char="•"/>
            </a:pPr>
            <a:r>
              <a:rPr lang="en-US" sz="2000" dirty="0"/>
              <a:t>RC3 shows the relation with Glucose, and Insulin.</a:t>
            </a:r>
          </a:p>
          <a:p>
            <a:pPr marL="342900" indent="-342900">
              <a:lnSpc>
                <a:spcPct val="150000"/>
              </a:lnSpc>
              <a:buFont typeface="Arial" panose="020B0604020202020204" pitchFamily="34" charset="0"/>
              <a:buChar char="•"/>
            </a:pPr>
            <a:r>
              <a:rPr lang="en-US" sz="2000" dirty="0"/>
              <a:t>RC4 shows the relation with only Diabetes Pedigree Function.</a:t>
            </a:r>
          </a:p>
          <a:p>
            <a:pPr marL="342900" indent="-342900">
              <a:lnSpc>
                <a:spcPct val="150000"/>
              </a:lnSpc>
              <a:buFont typeface="Arial" panose="020B0604020202020204" pitchFamily="34" charset="0"/>
              <a:buChar char="•"/>
            </a:pPr>
            <a:r>
              <a:rPr lang="en-US" sz="2000" dirty="0"/>
              <a:t>All four RCs explains around 72% (71.6% precise) of the variance.</a:t>
            </a:r>
          </a:p>
        </p:txBody>
      </p:sp>
      <p:pic>
        <p:nvPicPr>
          <p:cNvPr id="4" name="Picture 3">
            <a:extLst>
              <a:ext uri="{FF2B5EF4-FFF2-40B4-BE49-F238E27FC236}">
                <a16:creationId xmlns:a16="http://schemas.microsoft.com/office/drawing/2014/main" id="{217C773F-A7F9-DEF7-ABD1-BCCFFA3259E5}"/>
              </a:ext>
            </a:extLst>
          </p:cNvPr>
          <p:cNvPicPr>
            <a:picLocks noChangeAspect="1"/>
          </p:cNvPicPr>
          <p:nvPr/>
        </p:nvPicPr>
        <p:blipFill>
          <a:blip r:embed="rId2"/>
          <a:stretch>
            <a:fillRect/>
          </a:stretch>
        </p:blipFill>
        <p:spPr>
          <a:xfrm>
            <a:off x="403122" y="1507287"/>
            <a:ext cx="7279938" cy="4618210"/>
          </a:xfrm>
          <a:prstGeom prst="rect">
            <a:avLst/>
          </a:prstGeom>
        </p:spPr>
      </p:pic>
    </p:spTree>
    <p:extLst>
      <p:ext uri="{BB962C8B-B14F-4D97-AF65-F5344CB8AC3E}">
        <p14:creationId xmlns:p14="http://schemas.microsoft.com/office/powerpoint/2010/main" val="15536518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39BC-D31B-282B-A1B3-020F7245747F}"/>
              </a:ext>
            </a:extLst>
          </p:cNvPr>
          <p:cNvSpPr>
            <a:spLocks noGrp="1"/>
          </p:cNvSpPr>
          <p:nvPr>
            <p:ph type="title"/>
          </p:nvPr>
        </p:nvSpPr>
        <p:spPr>
          <a:xfrm>
            <a:off x="968478" y="0"/>
            <a:ext cx="10668000" cy="1229032"/>
          </a:xfrm>
        </p:spPr>
        <p:txBody>
          <a:bodyPr/>
          <a:lstStyle/>
          <a:p>
            <a:pPr algn="ctr"/>
            <a:r>
              <a:rPr lang="en-US" dirty="0"/>
              <a:t>Exploratory Factor Analysis</a:t>
            </a:r>
          </a:p>
        </p:txBody>
      </p:sp>
      <p:sp>
        <p:nvSpPr>
          <p:cNvPr id="3" name="Content Placeholder 2">
            <a:extLst>
              <a:ext uri="{FF2B5EF4-FFF2-40B4-BE49-F238E27FC236}">
                <a16:creationId xmlns:a16="http://schemas.microsoft.com/office/drawing/2014/main" id="{5CC3E38B-3A22-76AF-0C07-816A205350A9}"/>
              </a:ext>
            </a:extLst>
          </p:cNvPr>
          <p:cNvSpPr>
            <a:spLocks noGrp="1"/>
          </p:cNvSpPr>
          <p:nvPr>
            <p:ph idx="1"/>
          </p:nvPr>
        </p:nvSpPr>
        <p:spPr>
          <a:xfrm>
            <a:off x="2035891" y="5781369"/>
            <a:ext cx="2428568" cy="626806"/>
          </a:xfrm>
        </p:spPr>
        <p:txBody>
          <a:bodyPr>
            <a:normAutofit/>
          </a:bodyPr>
          <a:lstStyle/>
          <a:p>
            <a:pPr marL="0" marR="0" indent="0" algn="ctr">
              <a:lnSpc>
                <a:spcPct val="107000"/>
              </a:lnSpc>
              <a:spcBef>
                <a:spcPts val="0"/>
              </a:spcBef>
              <a:spcAft>
                <a:spcPts val="800"/>
              </a:spcAft>
              <a:buNone/>
            </a:pPr>
            <a:r>
              <a:rPr lang="en-US" sz="1800" kern="100" dirty="0">
                <a:effectLst/>
                <a:latin typeface="+mj-lt"/>
                <a:ea typeface="Calibri" panose="020F0502020204030204" pitchFamily="34" charset="0"/>
                <a:cs typeface="Times New Roman" panose="02020603050405020304" pitchFamily="18" charset="0"/>
              </a:rPr>
              <a:t>Component Analysis</a:t>
            </a:r>
          </a:p>
        </p:txBody>
      </p:sp>
      <p:sp>
        <p:nvSpPr>
          <p:cNvPr id="4" name="Content Placeholder 2">
            <a:extLst>
              <a:ext uri="{FF2B5EF4-FFF2-40B4-BE49-F238E27FC236}">
                <a16:creationId xmlns:a16="http://schemas.microsoft.com/office/drawing/2014/main" id="{F70DEC43-45FA-2E34-13AA-2BCC8C489B54}"/>
              </a:ext>
            </a:extLst>
          </p:cNvPr>
          <p:cNvSpPr txBox="1">
            <a:spLocks/>
          </p:cNvSpPr>
          <p:nvPr/>
        </p:nvSpPr>
        <p:spPr>
          <a:xfrm>
            <a:off x="7865315" y="5781369"/>
            <a:ext cx="2428568" cy="626806"/>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7000"/>
              </a:lnSpc>
              <a:spcBef>
                <a:spcPts val="0"/>
              </a:spcBef>
              <a:spcAft>
                <a:spcPts val="800"/>
              </a:spcAft>
              <a:buFont typeface="Arial" panose="020B0604020202020204" pitchFamily="34" charset="0"/>
              <a:buNone/>
            </a:pPr>
            <a:r>
              <a:rPr lang="en-US" sz="1800" kern="100" dirty="0">
                <a:latin typeface="+mj-lt"/>
                <a:ea typeface="Calibri" panose="020F0502020204030204" pitchFamily="34" charset="0"/>
                <a:cs typeface="Times New Roman" panose="02020603050405020304" pitchFamily="18" charset="0"/>
              </a:rPr>
              <a:t>Very Simple Structure</a:t>
            </a:r>
          </a:p>
        </p:txBody>
      </p:sp>
      <p:pic>
        <p:nvPicPr>
          <p:cNvPr id="5122" name="Picture 2">
            <a:extLst>
              <a:ext uri="{FF2B5EF4-FFF2-40B4-BE49-F238E27FC236}">
                <a16:creationId xmlns:a16="http://schemas.microsoft.com/office/drawing/2014/main" id="{89483CB1-01E2-DA88-EB18-ABAC644560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788" r="27499"/>
          <a:stretch/>
        </p:blipFill>
        <p:spPr bwMode="auto">
          <a:xfrm>
            <a:off x="968478" y="1661652"/>
            <a:ext cx="4485968" cy="398698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D613736-887F-2098-EA1F-8F278B588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713" y="1661652"/>
            <a:ext cx="5581772" cy="3986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0421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05804E6-08AA-49E9-AD30-149FDD3DD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802" y="832508"/>
            <a:ext cx="4448352" cy="6025492"/>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48352" h="6025492">
                <a:moveTo>
                  <a:pt x="3173139" y="74"/>
                </a:move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90" y="2966250"/>
                  <a:pt x="2981970" y="3664324"/>
                  <a:pt x="2566852" y="4362395"/>
                </a:cubicBezTo>
                <a:cubicBezTo>
                  <a:pt x="2261941" y="4875091"/>
                  <a:pt x="1813643" y="5542665"/>
                  <a:pt x="1381603" y="6002073"/>
                </a:cubicBezTo>
                <a:lnTo>
                  <a:pt x="1358105" y="6025492"/>
                </a:lnTo>
                <a:lnTo>
                  <a:pt x="147593" y="6025492"/>
                </a:ln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4ECFA8-BE37-446C-B1BD-88D2981B6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97" y="533400"/>
            <a:ext cx="5085498" cy="6329048"/>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 name="connsiteX0" fmla="*/ 147593 w 4448352"/>
              <a:gd name="connsiteY0" fmla="*/ 6025492 h 6112608"/>
              <a:gd name="connsiteX1" fmla="*/ 135095 w 4448352"/>
              <a:gd name="connsiteY1" fmla="*/ 5970139 h 6112608"/>
              <a:gd name="connsiteX2" fmla="*/ 989 w 4448352"/>
              <a:gd name="connsiteY2" fmla="*/ 3558990 h 6112608"/>
              <a:gd name="connsiteX3" fmla="*/ 134613 w 4448352"/>
              <a:gd name="connsiteY3" fmla="*/ 2769335 h 6112608"/>
              <a:gd name="connsiteX4" fmla="*/ 812398 w 4448352"/>
              <a:gd name="connsiteY4" fmla="*/ 1669996 h 6112608"/>
              <a:gd name="connsiteX5" fmla="*/ 1830565 w 4448352"/>
              <a:gd name="connsiteY5" fmla="*/ 638164 h 6112608"/>
              <a:gd name="connsiteX6" fmla="*/ 3173139 w 4448352"/>
              <a:gd name="connsiteY6" fmla="*/ 74 h 6112608"/>
              <a:gd name="connsiteX7" fmla="*/ 3840337 w 4448352"/>
              <a:gd name="connsiteY7" fmla="*/ 136997 h 6112608"/>
              <a:gd name="connsiteX8" fmla="*/ 4400480 w 4448352"/>
              <a:gd name="connsiteY8" fmla="*/ 1061406 h 6112608"/>
              <a:gd name="connsiteX9" fmla="*/ 3812207 w 4448352"/>
              <a:gd name="connsiteY9" fmla="*/ 2268177 h 6112608"/>
              <a:gd name="connsiteX10" fmla="*/ 2566852 w 4448352"/>
              <a:gd name="connsiteY10" fmla="*/ 4362395 h 6112608"/>
              <a:gd name="connsiteX11" fmla="*/ 1381603 w 4448352"/>
              <a:gd name="connsiteY11" fmla="*/ 6002073 h 6112608"/>
              <a:gd name="connsiteX12" fmla="*/ 1457187 w 4448352"/>
              <a:gd name="connsiteY12" fmla="*/ 6112608 h 6112608"/>
              <a:gd name="connsiteX0" fmla="*/ 147593 w 4448352"/>
              <a:gd name="connsiteY0" fmla="*/ 6025492 h 6025492"/>
              <a:gd name="connsiteX1" fmla="*/ 135095 w 4448352"/>
              <a:gd name="connsiteY1" fmla="*/ 5970139 h 6025492"/>
              <a:gd name="connsiteX2" fmla="*/ 989 w 4448352"/>
              <a:gd name="connsiteY2" fmla="*/ 3558990 h 6025492"/>
              <a:gd name="connsiteX3" fmla="*/ 134613 w 4448352"/>
              <a:gd name="connsiteY3" fmla="*/ 2769335 h 6025492"/>
              <a:gd name="connsiteX4" fmla="*/ 812398 w 4448352"/>
              <a:gd name="connsiteY4" fmla="*/ 1669996 h 6025492"/>
              <a:gd name="connsiteX5" fmla="*/ 1830565 w 4448352"/>
              <a:gd name="connsiteY5" fmla="*/ 638164 h 6025492"/>
              <a:gd name="connsiteX6" fmla="*/ 3173139 w 4448352"/>
              <a:gd name="connsiteY6" fmla="*/ 74 h 6025492"/>
              <a:gd name="connsiteX7" fmla="*/ 3840337 w 4448352"/>
              <a:gd name="connsiteY7" fmla="*/ 136997 h 6025492"/>
              <a:gd name="connsiteX8" fmla="*/ 4400480 w 4448352"/>
              <a:gd name="connsiteY8" fmla="*/ 1061406 h 6025492"/>
              <a:gd name="connsiteX9" fmla="*/ 3812207 w 4448352"/>
              <a:gd name="connsiteY9" fmla="*/ 2268177 h 6025492"/>
              <a:gd name="connsiteX10" fmla="*/ 2566852 w 4448352"/>
              <a:gd name="connsiteY10" fmla="*/ 4362395 h 6025492"/>
              <a:gd name="connsiteX11" fmla="*/ 1381603 w 4448352"/>
              <a:gd name="connsiteY11" fmla="*/ 6002073 h 6025492"/>
              <a:gd name="connsiteX0" fmla="*/ 147593 w 4448352"/>
              <a:gd name="connsiteY0" fmla="*/ 6025492 h 6029730"/>
              <a:gd name="connsiteX1" fmla="*/ 135095 w 4448352"/>
              <a:gd name="connsiteY1" fmla="*/ 5970139 h 6029730"/>
              <a:gd name="connsiteX2" fmla="*/ 989 w 4448352"/>
              <a:gd name="connsiteY2" fmla="*/ 3558990 h 6029730"/>
              <a:gd name="connsiteX3" fmla="*/ 134613 w 4448352"/>
              <a:gd name="connsiteY3" fmla="*/ 2769335 h 6029730"/>
              <a:gd name="connsiteX4" fmla="*/ 812398 w 4448352"/>
              <a:gd name="connsiteY4" fmla="*/ 1669996 h 6029730"/>
              <a:gd name="connsiteX5" fmla="*/ 1830565 w 4448352"/>
              <a:gd name="connsiteY5" fmla="*/ 638164 h 6029730"/>
              <a:gd name="connsiteX6" fmla="*/ 3173139 w 4448352"/>
              <a:gd name="connsiteY6" fmla="*/ 74 h 6029730"/>
              <a:gd name="connsiteX7" fmla="*/ 3840337 w 4448352"/>
              <a:gd name="connsiteY7" fmla="*/ 136997 h 6029730"/>
              <a:gd name="connsiteX8" fmla="*/ 4400480 w 4448352"/>
              <a:gd name="connsiteY8" fmla="*/ 1061406 h 6029730"/>
              <a:gd name="connsiteX9" fmla="*/ 3812207 w 4448352"/>
              <a:gd name="connsiteY9" fmla="*/ 2268177 h 6029730"/>
              <a:gd name="connsiteX10" fmla="*/ 2566852 w 4448352"/>
              <a:gd name="connsiteY10" fmla="*/ 4362395 h 6029730"/>
              <a:gd name="connsiteX11" fmla="*/ 1397330 w 4448352"/>
              <a:gd name="connsiteY11" fmla="*/ 6029730 h 602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8352" h="6029730">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1730750A-C1D6-51C6-45E1-4207BAB45824}"/>
              </a:ext>
            </a:extLst>
          </p:cNvPr>
          <p:cNvSpPr>
            <a:spLocks noGrp="1"/>
          </p:cNvSpPr>
          <p:nvPr>
            <p:ph idx="1"/>
          </p:nvPr>
        </p:nvSpPr>
        <p:spPr>
          <a:xfrm>
            <a:off x="6096000" y="2802194"/>
            <a:ext cx="5400676" cy="3048001"/>
          </a:xfrm>
        </p:spPr>
        <p:txBody>
          <a:bodyPr>
            <a:normAutofit/>
          </a:bodyPr>
          <a:lstStyle/>
          <a:p>
            <a:pPr marL="228600" marR="0" algn="just">
              <a:lnSpc>
                <a:spcPct val="107000"/>
              </a:lnSpc>
              <a:spcBef>
                <a:spcPts val="0"/>
              </a:spcBef>
              <a:spcAft>
                <a:spcPts val="800"/>
              </a:spcAft>
            </a:pPr>
            <a:r>
              <a:rPr lang="en-US" sz="1800" kern="100" dirty="0">
                <a:effectLst/>
                <a:latin typeface="+mj-lt"/>
                <a:ea typeface="Calibri" panose="020F0502020204030204" pitchFamily="34" charset="0"/>
                <a:cs typeface="Times New Roman" panose="02020603050405020304" pitchFamily="18" charset="0"/>
              </a:rPr>
              <a:t>From our Exploratory Factor Analysis (EFA) result, we concluded that the number of factors we can reduce to is 4. The evidence has been provided by using Parallel Analysis Plot, and Very Simple Structure (VSS) Plot. We were able to explain around 72% (approx.) of the variance from our 4 generated factors. Therefore, we reduced the number of features from 8 to 4.</a:t>
            </a:r>
          </a:p>
        </p:txBody>
      </p:sp>
      <p:sp>
        <p:nvSpPr>
          <p:cNvPr id="2" name="Title 1">
            <a:extLst>
              <a:ext uri="{FF2B5EF4-FFF2-40B4-BE49-F238E27FC236}">
                <a16:creationId xmlns:a16="http://schemas.microsoft.com/office/drawing/2014/main" id="{06EE39BC-D31B-282B-A1B3-020F7245747F}"/>
              </a:ext>
            </a:extLst>
          </p:cNvPr>
          <p:cNvSpPr>
            <a:spLocks noGrp="1"/>
          </p:cNvSpPr>
          <p:nvPr>
            <p:ph type="title"/>
          </p:nvPr>
        </p:nvSpPr>
        <p:spPr>
          <a:xfrm>
            <a:off x="6029324" y="1523990"/>
            <a:ext cx="5400676" cy="1524010"/>
          </a:xfrm>
        </p:spPr>
        <p:txBody>
          <a:bodyPr anchor="t">
            <a:normAutofit/>
          </a:bodyPr>
          <a:lstStyle/>
          <a:p>
            <a:r>
              <a:rPr lang="en-US" sz="3200" dirty="0"/>
              <a:t>Exploratory Factor Analysis</a:t>
            </a:r>
          </a:p>
        </p:txBody>
      </p:sp>
    </p:spTree>
    <p:extLst>
      <p:ext uri="{BB962C8B-B14F-4D97-AF65-F5344CB8AC3E}">
        <p14:creationId xmlns:p14="http://schemas.microsoft.com/office/powerpoint/2010/main" val="10478970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39BC-D31B-282B-A1B3-020F7245747F}"/>
              </a:ext>
            </a:extLst>
          </p:cNvPr>
          <p:cNvSpPr>
            <a:spLocks noGrp="1"/>
          </p:cNvSpPr>
          <p:nvPr>
            <p:ph type="title"/>
          </p:nvPr>
        </p:nvSpPr>
        <p:spPr>
          <a:xfrm>
            <a:off x="968478" y="0"/>
            <a:ext cx="10668000" cy="1229032"/>
          </a:xfrm>
        </p:spPr>
        <p:txBody>
          <a:bodyPr/>
          <a:lstStyle/>
          <a:p>
            <a:pPr algn="ctr"/>
            <a:r>
              <a:rPr lang="en-US" dirty="0"/>
              <a:t>Multiple Regression</a:t>
            </a:r>
          </a:p>
        </p:txBody>
      </p:sp>
      <p:sp>
        <p:nvSpPr>
          <p:cNvPr id="7" name="TextBox 6">
            <a:extLst>
              <a:ext uri="{FF2B5EF4-FFF2-40B4-BE49-F238E27FC236}">
                <a16:creationId xmlns:a16="http://schemas.microsoft.com/office/drawing/2014/main" id="{CAD7D578-2086-AB16-3DDF-96CB6B82FAA0}"/>
              </a:ext>
            </a:extLst>
          </p:cNvPr>
          <p:cNvSpPr txBox="1"/>
          <p:nvPr/>
        </p:nvSpPr>
        <p:spPr>
          <a:xfrm>
            <a:off x="6518787" y="1159752"/>
            <a:ext cx="5594555" cy="5355312"/>
          </a:xfrm>
          <a:prstGeom prst="rect">
            <a:avLst/>
          </a:prstGeom>
          <a:noFill/>
        </p:spPr>
        <p:txBody>
          <a:bodyPr wrap="square" rtlCol="0">
            <a:spAutoFit/>
          </a:bodyPr>
          <a:lstStyle/>
          <a:p>
            <a:pPr marL="342900" indent="-342900">
              <a:buFont typeface="Arial" panose="020B0604020202020204" pitchFamily="34" charset="0"/>
              <a:buChar char="•"/>
            </a:pPr>
            <a:r>
              <a:rPr lang="en-US" dirty="0"/>
              <a:t>The estimated coefficient for "Pregnancies" is 1.66541, which means that for every one-unit increase in the number of pregnancies, the predicted age increases by approximately 1.67 units.</a:t>
            </a:r>
          </a:p>
          <a:p>
            <a:endParaRPr lang="en-US" dirty="0"/>
          </a:p>
          <a:p>
            <a:pPr marL="342900" indent="-342900">
              <a:buFont typeface="Arial" panose="020B0604020202020204" pitchFamily="34" charset="0"/>
              <a:buChar char="•"/>
            </a:pPr>
            <a:r>
              <a:rPr lang="en-US" dirty="0"/>
              <a:t>The multiple R-squared is 0.3695, which means that the model explains about 37% of the variability in the age of individuals.</a:t>
            </a:r>
          </a:p>
          <a:p>
            <a:endParaRPr lang="en-US" dirty="0"/>
          </a:p>
          <a:p>
            <a:pPr marL="342900" indent="-342900">
              <a:buFont typeface="Arial" panose="020B0604020202020204" pitchFamily="34" charset="0"/>
              <a:buChar char="•"/>
            </a:pPr>
            <a:r>
              <a:rPr lang="en-US" dirty="0"/>
              <a:t>P-value (p-value: &lt; 2.2e-16) suggests that the model is statistically significant, indicating that at least one of the predictor variables has a significant effect on the predicted age.</a:t>
            </a:r>
          </a:p>
          <a:p>
            <a:endParaRPr lang="en-US" dirty="0"/>
          </a:p>
          <a:p>
            <a:pPr marL="342900" indent="-342900">
              <a:buFont typeface="Arial" panose="020B0604020202020204" pitchFamily="34" charset="0"/>
              <a:buChar char="•"/>
            </a:pPr>
            <a:r>
              <a:rPr lang="en-US" dirty="0"/>
              <a:t>The estimated residual standard error is 9.369, which indicates the average difference between the observed and predicted age values is approximately 9.37 units.</a:t>
            </a:r>
          </a:p>
        </p:txBody>
      </p:sp>
      <p:pic>
        <p:nvPicPr>
          <p:cNvPr id="5" name="Picture 4">
            <a:extLst>
              <a:ext uri="{FF2B5EF4-FFF2-40B4-BE49-F238E27FC236}">
                <a16:creationId xmlns:a16="http://schemas.microsoft.com/office/drawing/2014/main" id="{827C3E0D-24E7-8870-EC28-65B23E2C8444}"/>
              </a:ext>
            </a:extLst>
          </p:cNvPr>
          <p:cNvPicPr>
            <a:picLocks noChangeAspect="1"/>
          </p:cNvPicPr>
          <p:nvPr/>
        </p:nvPicPr>
        <p:blipFill>
          <a:blip r:embed="rId2"/>
          <a:stretch>
            <a:fillRect/>
          </a:stretch>
        </p:blipFill>
        <p:spPr>
          <a:xfrm>
            <a:off x="555780" y="1306619"/>
            <a:ext cx="5540220" cy="4854361"/>
          </a:xfrm>
          <a:prstGeom prst="rect">
            <a:avLst/>
          </a:prstGeom>
        </p:spPr>
      </p:pic>
    </p:spTree>
    <p:extLst>
      <p:ext uri="{BB962C8B-B14F-4D97-AF65-F5344CB8AC3E}">
        <p14:creationId xmlns:p14="http://schemas.microsoft.com/office/powerpoint/2010/main" val="4096196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39BC-D31B-282B-A1B3-020F7245747F}"/>
              </a:ext>
            </a:extLst>
          </p:cNvPr>
          <p:cNvSpPr>
            <a:spLocks noGrp="1"/>
          </p:cNvSpPr>
          <p:nvPr>
            <p:ph type="title"/>
          </p:nvPr>
        </p:nvSpPr>
        <p:spPr>
          <a:xfrm>
            <a:off x="968478" y="0"/>
            <a:ext cx="10668000" cy="1229032"/>
          </a:xfrm>
        </p:spPr>
        <p:txBody>
          <a:bodyPr/>
          <a:lstStyle/>
          <a:p>
            <a:pPr algn="ctr"/>
            <a:r>
              <a:rPr lang="en-US" dirty="0"/>
              <a:t>Multiple Regression</a:t>
            </a:r>
          </a:p>
        </p:txBody>
      </p:sp>
      <p:pic>
        <p:nvPicPr>
          <p:cNvPr id="8" name="Picture 7">
            <a:extLst>
              <a:ext uri="{FF2B5EF4-FFF2-40B4-BE49-F238E27FC236}">
                <a16:creationId xmlns:a16="http://schemas.microsoft.com/office/drawing/2014/main" id="{85778AE5-6DB5-A330-CF88-805305F10403}"/>
              </a:ext>
            </a:extLst>
          </p:cNvPr>
          <p:cNvPicPr>
            <a:picLocks noChangeAspect="1"/>
          </p:cNvPicPr>
          <p:nvPr/>
        </p:nvPicPr>
        <p:blipFill>
          <a:blip r:embed="rId2"/>
          <a:stretch>
            <a:fillRect/>
          </a:stretch>
        </p:blipFill>
        <p:spPr>
          <a:xfrm>
            <a:off x="968478" y="1735879"/>
            <a:ext cx="5473737" cy="3888171"/>
          </a:xfrm>
          <a:prstGeom prst="rect">
            <a:avLst/>
          </a:prstGeom>
        </p:spPr>
      </p:pic>
      <p:sp>
        <p:nvSpPr>
          <p:cNvPr id="10" name="TextBox 9">
            <a:extLst>
              <a:ext uri="{FF2B5EF4-FFF2-40B4-BE49-F238E27FC236}">
                <a16:creationId xmlns:a16="http://schemas.microsoft.com/office/drawing/2014/main" id="{EEA6446D-5346-A8DC-003E-A35DCDA09762}"/>
              </a:ext>
            </a:extLst>
          </p:cNvPr>
          <p:cNvSpPr txBox="1"/>
          <p:nvPr/>
        </p:nvSpPr>
        <p:spPr>
          <a:xfrm>
            <a:off x="6597445" y="2967335"/>
            <a:ext cx="5594555" cy="923330"/>
          </a:xfrm>
          <a:prstGeom prst="rect">
            <a:avLst/>
          </a:prstGeom>
          <a:noFill/>
        </p:spPr>
        <p:txBody>
          <a:bodyPr wrap="square" rtlCol="0">
            <a:spAutoFit/>
          </a:bodyPr>
          <a:lstStyle/>
          <a:p>
            <a:pPr marL="342900" indent="-342900">
              <a:buFont typeface="Arial" panose="020B0604020202020204" pitchFamily="34" charset="0"/>
              <a:buChar char="•"/>
            </a:pPr>
            <a:r>
              <a:rPr lang="en-US" dirty="0"/>
              <a:t>By passing some random values (test data) on our model, the model predicted the age to be 34.5 years.</a:t>
            </a:r>
          </a:p>
        </p:txBody>
      </p:sp>
    </p:spTree>
    <p:extLst>
      <p:ext uri="{BB962C8B-B14F-4D97-AF65-F5344CB8AC3E}">
        <p14:creationId xmlns:p14="http://schemas.microsoft.com/office/powerpoint/2010/main" val="13042707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05804E6-08AA-49E9-AD30-149FDD3DD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802" y="832508"/>
            <a:ext cx="4448352" cy="6025492"/>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48352" h="6025492">
                <a:moveTo>
                  <a:pt x="3173139" y="74"/>
                </a:move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90" y="2966250"/>
                  <a:pt x="2981970" y="3664324"/>
                  <a:pt x="2566852" y="4362395"/>
                </a:cubicBezTo>
                <a:cubicBezTo>
                  <a:pt x="2261941" y="4875091"/>
                  <a:pt x="1813643" y="5542665"/>
                  <a:pt x="1381603" y="6002073"/>
                </a:cubicBezTo>
                <a:lnTo>
                  <a:pt x="1358105" y="6025492"/>
                </a:lnTo>
                <a:lnTo>
                  <a:pt x="147593" y="6025492"/>
                </a:ln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4ECFA8-BE37-446C-B1BD-88D2981B6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97" y="533400"/>
            <a:ext cx="5085498" cy="6329048"/>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 name="connsiteX0" fmla="*/ 147593 w 4448352"/>
              <a:gd name="connsiteY0" fmla="*/ 6025492 h 6112608"/>
              <a:gd name="connsiteX1" fmla="*/ 135095 w 4448352"/>
              <a:gd name="connsiteY1" fmla="*/ 5970139 h 6112608"/>
              <a:gd name="connsiteX2" fmla="*/ 989 w 4448352"/>
              <a:gd name="connsiteY2" fmla="*/ 3558990 h 6112608"/>
              <a:gd name="connsiteX3" fmla="*/ 134613 w 4448352"/>
              <a:gd name="connsiteY3" fmla="*/ 2769335 h 6112608"/>
              <a:gd name="connsiteX4" fmla="*/ 812398 w 4448352"/>
              <a:gd name="connsiteY4" fmla="*/ 1669996 h 6112608"/>
              <a:gd name="connsiteX5" fmla="*/ 1830565 w 4448352"/>
              <a:gd name="connsiteY5" fmla="*/ 638164 h 6112608"/>
              <a:gd name="connsiteX6" fmla="*/ 3173139 w 4448352"/>
              <a:gd name="connsiteY6" fmla="*/ 74 h 6112608"/>
              <a:gd name="connsiteX7" fmla="*/ 3840337 w 4448352"/>
              <a:gd name="connsiteY7" fmla="*/ 136997 h 6112608"/>
              <a:gd name="connsiteX8" fmla="*/ 4400480 w 4448352"/>
              <a:gd name="connsiteY8" fmla="*/ 1061406 h 6112608"/>
              <a:gd name="connsiteX9" fmla="*/ 3812207 w 4448352"/>
              <a:gd name="connsiteY9" fmla="*/ 2268177 h 6112608"/>
              <a:gd name="connsiteX10" fmla="*/ 2566852 w 4448352"/>
              <a:gd name="connsiteY10" fmla="*/ 4362395 h 6112608"/>
              <a:gd name="connsiteX11" fmla="*/ 1381603 w 4448352"/>
              <a:gd name="connsiteY11" fmla="*/ 6002073 h 6112608"/>
              <a:gd name="connsiteX12" fmla="*/ 1457187 w 4448352"/>
              <a:gd name="connsiteY12" fmla="*/ 6112608 h 6112608"/>
              <a:gd name="connsiteX0" fmla="*/ 147593 w 4448352"/>
              <a:gd name="connsiteY0" fmla="*/ 6025492 h 6025492"/>
              <a:gd name="connsiteX1" fmla="*/ 135095 w 4448352"/>
              <a:gd name="connsiteY1" fmla="*/ 5970139 h 6025492"/>
              <a:gd name="connsiteX2" fmla="*/ 989 w 4448352"/>
              <a:gd name="connsiteY2" fmla="*/ 3558990 h 6025492"/>
              <a:gd name="connsiteX3" fmla="*/ 134613 w 4448352"/>
              <a:gd name="connsiteY3" fmla="*/ 2769335 h 6025492"/>
              <a:gd name="connsiteX4" fmla="*/ 812398 w 4448352"/>
              <a:gd name="connsiteY4" fmla="*/ 1669996 h 6025492"/>
              <a:gd name="connsiteX5" fmla="*/ 1830565 w 4448352"/>
              <a:gd name="connsiteY5" fmla="*/ 638164 h 6025492"/>
              <a:gd name="connsiteX6" fmla="*/ 3173139 w 4448352"/>
              <a:gd name="connsiteY6" fmla="*/ 74 h 6025492"/>
              <a:gd name="connsiteX7" fmla="*/ 3840337 w 4448352"/>
              <a:gd name="connsiteY7" fmla="*/ 136997 h 6025492"/>
              <a:gd name="connsiteX8" fmla="*/ 4400480 w 4448352"/>
              <a:gd name="connsiteY8" fmla="*/ 1061406 h 6025492"/>
              <a:gd name="connsiteX9" fmla="*/ 3812207 w 4448352"/>
              <a:gd name="connsiteY9" fmla="*/ 2268177 h 6025492"/>
              <a:gd name="connsiteX10" fmla="*/ 2566852 w 4448352"/>
              <a:gd name="connsiteY10" fmla="*/ 4362395 h 6025492"/>
              <a:gd name="connsiteX11" fmla="*/ 1381603 w 4448352"/>
              <a:gd name="connsiteY11" fmla="*/ 6002073 h 6025492"/>
              <a:gd name="connsiteX0" fmla="*/ 147593 w 4448352"/>
              <a:gd name="connsiteY0" fmla="*/ 6025492 h 6029730"/>
              <a:gd name="connsiteX1" fmla="*/ 135095 w 4448352"/>
              <a:gd name="connsiteY1" fmla="*/ 5970139 h 6029730"/>
              <a:gd name="connsiteX2" fmla="*/ 989 w 4448352"/>
              <a:gd name="connsiteY2" fmla="*/ 3558990 h 6029730"/>
              <a:gd name="connsiteX3" fmla="*/ 134613 w 4448352"/>
              <a:gd name="connsiteY3" fmla="*/ 2769335 h 6029730"/>
              <a:gd name="connsiteX4" fmla="*/ 812398 w 4448352"/>
              <a:gd name="connsiteY4" fmla="*/ 1669996 h 6029730"/>
              <a:gd name="connsiteX5" fmla="*/ 1830565 w 4448352"/>
              <a:gd name="connsiteY5" fmla="*/ 638164 h 6029730"/>
              <a:gd name="connsiteX6" fmla="*/ 3173139 w 4448352"/>
              <a:gd name="connsiteY6" fmla="*/ 74 h 6029730"/>
              <a:gd name="connsiteX7" fmla="*/ 3840337 w 4448352"/>
              <a:gd name="connsiteY7" fmla="*/ 136997 h 6029730"/>
              <a:gd name="connsiteX8" fmla="*/ 4400480 w 4448352"/>
              <a:gd name="connsiteY8" fmla="*/ 1061406 h 6029730"/>
              <a:gd name="connsiteX9" fmla="*/ 3812207 w 4448352"/>
              <a:gd name="connsiteY9" fmla="*/ 2268177 h 6029730"/>
              <a:gd name="connsiteX10" fmla="*/ 2566852 w 4448352"/>
              <a:gd name="connsiteY10" fmla="*/ 4362395 h 6029730"/>
              <a:gd name="connsiteX11" fmla="*/ 1397330 w 4448352"/>
              <a:gd name="connsiteY11" fmla="*/ 6029730 h 602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8352" h="6029730">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1730750A-C1D6-51C6-45E1-4207BAB45824}"/>
              </a:ext>
            </a:extLst>
          </p:cNvPr>
          <p:cNvSpPr>
            <a:spLocks noGrp="1"/>
          </p:cNvSpPr>
          <p:nvPr>
            <p:ph idx="1"/>
          </p:nvPr>
        </p:nvSpPr>
        <p:spPr>
          <a:xfrm>
            <a:off x="6029325" y="3048000"/>
            <a:ext cx="5400676" cy="3048001"/>
          </a:xfrm>
        </p:spPr>
        <p:txBody>
          <a:bodyPr>
            <a:normAutofit/>
          </a:bodyPr>
          <a:lstStyle/>
          <a:p>
            <a:pPr marL="228600" marR="0">
              <a:lnSpc>
                <a:spcPct val="115000"/>
              </a:lnSpc>
              <a:spcBef>
                <a:spcPts val="0"/>
              </a:spcBef>
              <a:spcAft>
                <a:spcPts val="800"/>
              </a:spcAft>
            </a:pPr>
            <a:r>
              <a:rPr lang="en-US" sz="1700" kern="100">
                <a:effectLst/>
                <a:latin typeface="+mj-lt"/>
                <a:ea typeface="Calibri" panose="020F0502020204030204" pitchFamily="34" charset="0"/>
                <a:cs typeface="Times New Roman" panose="02020603050405020304" pitchFamily="18" charset="0"/>
              </a:rPr>
              <a:t>From our Multiple Regression result, we made a model that was able to predict the age of the person based on other features like pregnancies, glucose, blood pressure, skin thickness, insulin, BMI, Diabetes Pedigree Function, and Outcome. The interpretation of the results is attached along the codes in the R file/Knitted file. We also predicted a person’s age by passing new random data, and model was able to predict the age</a:t>
            </a:r>
          </a:p>
        </p:txBody>
      </p:sp>
      <p:sp>
        <p:nvSpPr>
          <p:cNvPr id="2" name="Title 1">
            <a:extLst>
              <a:ext uri="{FF2B5EF4-FFF2-40B4-BE49-F238E27FC236}">
                <a16:creationId xmlns:a16="http://schemas.microsoft.com/office/drawing/2014/main" id="{06EE39BC-D31B-282B-A1B3-020F7245747F}"/>
              </a:ext>
            </a:extLst>
          </p:cNvPr>
          <p:cNvSpPr>
            <a:spLocks noGrp="1"/>
          </p:cNvSpPr>
          <p:nvPr>
            <p:ph type="title"/>
          </p:nvPr>
        </p:nvSpPr>
        <p:spPr>
          <a:xfrm>
            <a:off x="6029324" y="1523990"/>
            <a:ext cx="5400676" cy="1524010"/>
          </a:xfrm>
        </p:spPr>
        <p:txBody>
          <a:bodyPr anchor="t">
            <a:normAutofit/>
          </a:bodyPr>
          <a:lstStyle/>
          <a:p>
            <a:r>
              <a:rPr lang="en-US" sz="3200" dirty="0"/>
              <a:t>Multiple Regression</a:t>
            </a:r>
          </a:p>
        </p:txBody>
      </p:sp>
    </p:spTree>
    <p:extLst>
      <p:ext uri="{BB962C8B-B14F-4D97-AF65-F5344CB8AC3E}">
        <p14:creationId xmlns:p14="http://schemas.microsoft.com/office/powerpoint/2010/main" val="3352908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39BC-D31B-282B-A1B3-020F7245747F}"/>
              </a:ext>
            </a:extLst>
          </p:cNvPr>
          <p:cNvSpPr>
            <a:spLocks noGrp="1"/>
          </p:cNvSpPr>
          <p:nvPr>
            <p:ph type="title"/>
          </p:nvPr>
        </p:nvSpPr>
        <p:spPr>
          <a:xfrm>
            <a:off x="968478" y="0"/>
            <a:ext cx="10668000" cy="1229032"/>
          </a:xfrm>
        </p:spPr>
        <p:txBody>
          <a:bodyPr/>
          <a:lstStyle/>
          <a:p>
            <a:pPr algn="ctr"/>
            <a:r>
              <a:rPr lang="en-US" dirty="0"/>
              <a:t>Logistic Regression</a:t>
            </a:r>
          </a:p>
        </p:txBody>
      </p:sp>
      <p:sp>
        <p:nvSpPr>
          <p:cNvPr id="7" name="TextBox 6">
            <a:extLst>
              <a:ext uri="{FF2B5EF4-FFF2-40B4-BE49-F238E27FC236}">
                <a16:creationId xmlns:a16="http://schemas.microsoft.com/office/drawing/2014/main" id="{CAD7D578-2086-AB16-3DDF-96CB6B82FAA0}"/>
              </a:ext>
            </a:extLst>
          </p:cNvPr>
          <p:cNvSpPr txBox="1"/>
          <p:nvPr/>
        </p:nvSpPr>
        <p:spPr>
          <a:xfrm>
            <a:off x="6430297" y="2310126"/>
            <a:ext cx="5594555" cy="3416320"/>
          </a:xfrm>
          <a:prstGeom prst="rect">
            <a:avLst/>
          </a:prstGeom>
          <a:noFill/>
        </p:spPr>
        <p:txBody>
          <a:bodyPr wrap="square" rtlCol="0">
            <a:spAutoFit/>
          </a:bodyPr>
          <a:lstStyle/>
          <a:p>
            <a:pPr marL="342900" indent="-342900">
              <a:buFont typeface="Arial" panose="020B0604020202020204" pitchFamily="34" charset="0"/>
              <a:buChar char="•"/>
            </a:pPr>
            <a:r>
              <a:rPr lang="en-US" dirty="0"/>
              <a:t>The intercept is the log(odds) a person will be diabetic.</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Each one-unit change in the glucose level will increase the log odds of getting diabetes by 0.0351.</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Getting Blood Pressure and Insulin change by one unit will decrease the log odds of getting diabetes by -0.0132 and -0.00119 respectively.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804525C-B827-2C36-4B0D-1EF45D352900}"/>
              </a:ext>
            </a:extLst>
          </p:cNvPr>
          <p:cNvPicPr>
            <a:picLocks noChangeAspect="1"/>
          </p:cNvPicPr>
          <p:nvPr/>
        </p:nvPicPr>
        <p:blipFill>
          <a:blip r:embed="rId2"/>
          <a:stretch>
            <a:fillRect/>
          </a:stretch>
        </p:blipFill>
        <p:spPr>
          <a:xfrm>
            <a:off x="700572" y="1159752"/>
            <a:ext cx="5395428" cy="5448772"/>
          </a:xfrm>
          <a:prstGeom prst="rect">
            <a:avLst/>
          </a:prstGeom>
        </p:spPr>
      </p:pic>
    </p:spTree>
    <p:extLst>
      <p:ext uri="{BB962C8B-B14F-4D97-AF65-F5344CB8AC3E}">
        <p14:creationId xmlns:p14="http://schemas.microsoft.com/office/powerpoint/2010/main" val="18343783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39BC-D31B-282B-A1B3-020F7245747F}"/>
              </a:ext>
            </a:extLst>
          </p:cNvPr>
          <p:cNvSpPr>
            <a:spLocks noGrp="1"/>
          </p:cNvSpPr>
          <p:nvPr>
            <p:ph type="title"/>
          </p:nvPr>
        </p:nvSpPr>
        <p:spPr>
          <a:xfrm>
            <a:off x="968478" y="0"/>
            <a:ext cx="10668000" cy="1229032"/>
          </a:xfrm>
        </p:spPr>
        <p:txBody>
          <a:bodyPr/>
          <a:lstStyle/>
          <a:p>
            <a:pPr algn="ctr"/>
            <a:r>
              <a:rPr lang="en-US" dirty="0"/>
              <a:t>Logistic Regression</a:t>
            </a:r>
          </a:p>
        </p:txBody>
      </p:sp>
      <p:sp>
        <p:nvSpPr>
          <p:cNvPr id="10" name="TextBox 9">
            <a:extLst>
              <a:ext uri="{FF2B5EF4-FFF2-40B4-BE49-F238E27FC236}">
                <a16:creationId xmlns:a16="http://schemas.microsoft.com/office/drawing/2014/main" id="{EEA6446D-5346-A8DC-003E-A35DCDA09762}"/>
              </a:ext>
            </a:extLst>
          </p:cNvPr>
          <p:cNvSpPr txBox="1"/>
          <p:nvPr/>
        </p:nvSpPr>
        <p:spPr>
          <a:xfrm>
            <a:off x="6892413" y="1698973"/>
            <a:ext cx="529958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We know that as probability of diabetes increases, a person has greater chance of having a diabetes and it is showed with blue color.</a:t>
            </a:r>
          </a:p>
          <a:p>
            <a:pPr marL="285750" indent="-285750">
              <a:buFont typeface="Arial" panose="020B0604020202020204" pitchFamily="34" charset="0"/>
              <a:buChar char="•"/>
            </a:pPr>
            <a:endParaRPr lang="en-US" dirty="0"/>
          </a:p>
          <a:p>
            <a:pPr marL="342900" indent="-342900">
              <a:buFont typeface="Arial" panose="020B0604020202020204" pitchFamily="34" charset="0"/>
              <a:buChar char="•"/>
            </a:pPr>
            <a:r>
              <a:rPr lang="en-US" dirty="0"/>
              <a:t>Similarly, a person having less probability of diabetes, has less chance of having it.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 our case, 0.50 (approximately from the graph), can be identified as the cut-off or threshold of having a diabetes and not having diabetes.</a:t>
            </a:r>
          </a:p>
        </p:txBody>
      </p:sp>
      <p:pic>
        <p:nvPicPr>
          <p:cNvPr id="9218" name="Picture 2">
            <a:extLst>
              <a:ext uri="{FF2B5EF4-FFF2-40B4-BE49-F238E27FC236}">
                <a16:creationId xmlns:a16="http://schemas.microsoft.com/office/drawing/2014/main" id="{64DBF723-7506-B085-9D7D-56B1BBD70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90" y="1516174"/>
            <a:ext cx="6648574" cy="4748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8079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39BC-D31B-282B-A1B3-020F7245747F}"/>
              </a:ext>
            </a:extLst>
          </p:cNvPr>
          <p:cNvSpPr>
            <a:spLocks noGrp="1"/>
          </p:cNvSpPr>
          <p:nvPr>
            <p:ph type="title"/>
          </p:nvPr>
        </p:nvSpPr>
        <p:spPr>
          <a:xfrm>
            <a:off x="968478" y="0"/>
            <a:ext cx="10668000" cy="1229032"/>
          </a:xfrm>
        </p:spPr>
        <p:txBody>
          <a:bodyPr/>
          <a:lstStyle/>
          <a:p>
            <a:pPr algn="ctr"/>
            <a:r>
              <a:rPr lang="en-US" dirty="0"/>
              <a:t>Logistic Regression</a:t>
            </a:r>
          </a:p>
        </p:txBody>
      </p:sp>
      <p:pic>
        <p:nvPicPr>
          <p:cNvPr id="3" name="Picture 2">
            <a:extLst>
              <a:ext uri="{FF2B5EF4-FFF2-40B4-BE49-F238E27FC236}">
                <a16:creationId xmlns:a16="http://schemas.microsoft.com/office/drawing/2014/main" id="{33D7181E-E201-9FA1-9323-34F231ECE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14" y="1375988"/>
            <a:ext cx="6208826" cy="44348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9B15462-29D8-FDD8-D7FC-4290A4A09299}"/>
              </a:ext>
            </a:extLst>
          </p:cNvPr>
          <p:cNvPicPr>
            <a:picLocks noChangeAspect="1"/>
          </p:cNvPicPr>
          <p:nvPr/>
        </p:nvPicPr>
        <p:blipFill>
          <a:blip r:embed="rId3"/>
          <a:stretch>
            <a:fillRect/>
          </a:stretch>
        </p:blipFill>
        <p:spPr>
          <a:xfrm>
            <a:off x="6496612" y="1375988"/>
            <a:ext cx="5458533" cy="2933661"/>
          </a:xfrm>
          <a:prstGeom prst="rect">
            <a:avLst/>
          </a:prstGeom>
        </p:spPr>
      </p:pic>
      <p:sp>
        <p:nvSpPr>
          <p:cNvPr id="7" name="TextBox 6">
            <a:extLst>
              <a:ext uri="{FF2B5EF4-FFF2-40B4-BE49-F238E27FC236}">
                <a16:creationId xmlns:a16="http://schemas.microsoft.com/office/drawing/2014/main" id="{39C509F7-08EE-8A3B-3BDF-55F1FD3D02F7}"/>
              </a:ext>
            </a:extLst>
          </p:cNvPr>
          <p:cNvSpPr txBox="1"/>
          <p:nvPr/>
        </p:nvSpPr>
        <p:spPr>
          <a:xfrm>
            <a:off x="6590653" y="4657005"/>
            <a:ext cx="5458533" cy="923330"/>
          </a:xfrm>
          <a:prstGeom prst="rect">
            <a:avLst/>
          </a:prstGeom>
          <a:noFill/>
        </p:spPr>
        <p:txBody>
          <a:bodyPr wrap="square">
            <a:spAutoFit/>
          </a:bodyPr>
          <a:lstStyle/>
          <a:p>
            <a:pPr marL="285750" indent="-285750">
              <a:buFont typeface="Arial" panose="020B0604020202020204" pitchFamily="34" charset="0"/>
              <a:buChar char="•"/>
            </a:pPr>
            <a:r>
              <a:rPr lang="en-US" dirty="0"/>
              <a:t>By passing some random values (test data) on our model, the model predicted the outcome probability to be 0.399.</a:t>
            </a:r>
          </a:p>
        </p:txBody>
      </p:sp>
    </p:spTree>
    <p:extLst>
      <p:ext uri="{BB962C8B-B14F-4D97-AF65-F5344CB8AC3E}">
        <p14:creationId xmlns:p14="http://schemas.microsoft.com/office/powerpoint/2010/main" val="25865227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AAAF515C-AEC5-64B5-44BF-BC1E3DF740BE}"/>
              </a:ext>
            </a:extLst>
          </p:cNvPr>
          <p:cNvPicPr>
            <a:picLocks noChangeAspect="1"/>
          </p:cNvPicPr>
          <p:nvPr/>
        </p:nvPicPr>
        <p:blipFill rotWithShape="1">
          <a:blip r:embed="rId2"/>
          <a:srcRect l="43085"/>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1" name="Freeform: Shape 1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1730750A-C1D6-51C6-45E1-4207BAB45824}"/>
              </a:ext>
            </a:extLst>
          </p:cNvPr>
          <p:cNvSpPr>
            <a:spLocks noGrp="1"/>
          </p:cNvSpPr>
          <p:nvPr>
            <p:ph idx="1"/>
          </p:nvPr>
        </p:nvSpPr>
        <p:spPr>
          <a:xfrm>
            <a:off x="762000" y="2286000"/>
            <a:ext cx="5334000" cy="3810001"/>
          </a:xfrm>
        </p:spPr>
        <p:txBody>
          <a:bodyPr>
            <a:normAutofit/>
          </a:bodyPr>
          <a:lstStyle/>
          <a:p>
            <a:pPr marL="228600" marR="0">
              <a:lnSpc>
                <a:spcPct val="115000"/>
              </a:lnSpc>
              <a:spcBef>
                <a:spcPts val="0"/>
              </a:spcBef>
              <a:spcAft>
                <a:spcPts val="800"/>
              </a:spcAft>
            </a:pPr>
            <a:r>
              <a:rPr lang="en-US" sz="2000" kern="100">
                <a:effectLst/>
                <a:latin typeface="+mj-lt"/>
                <a:ea typeface="Calibri" panose="020F0502020204030204" pitchFamily="34" charset="0"/>
                <a:cs typeface="Times New Roman" panose="02020603050405020304" pitchFamily="18" charset="0"/>
              </a:rPr>
              <a:t>From our Logistic Regression result, we were able to predict the person’s outcome, whether he/she is diabetic or not by using other features from the dataset. We got an accuracy of 78.26%, that means the model correctly predicted 0.7826 of the instances correctly. We also plotted the AUC curve to evident our results and predicted the outcome of a new random data of the person</a:t>
            </a:r>
          </a:p>
        </p:txBody>
      </p:sp>
      <p:sp>
        <p:nvSpPr>
          <p:cNvPr id="2" name="Title 1">
            <a:extLst>
              <a:ext uri="{FF2B5EF4-FFF2-40B4-BE49-F238E27FC236}">
                <a16:creationId xmlns:a16="http://schemas.microsoft.com/office/drawing/2014/main" id="{06EE39BC-D31B-282B-A1B3-020F7245747F}"/>
              </a:ext>
            </a:extLst>
          </p:cNvPr>
          <p:cNvSpPr>
            <a:spLocks noGrp="1"/>
          </p:cNvSpPr>
          <p:nvPr>
            <p:ph type="title"/>
          </p:nvPr>
        </p:nvSpPr>
        <p:spPr>
          <a:xfrm>
            <a:off x="762000" y="762000"/>
            <a:ext cx="5334000" cy="1524000"/>
          </a:xfrm>
        </p:spPr>
        <p:txBody>
          <a:bodyPr>
            <a:normAutofit/>
          </a:bodyPr>
          <a:lstStyle/>
          <a:p>
            <a:r>
              <a:rPr lang="en-US" sz="3200" dirty="0"/>
              <a:t>Logistic Regression</a:t>
            </a:r>
          </a:p>
        </p:txBody>
      </p:sp>
    </p:spTree>
    <p:extLst>
      <p:ext uri="{BB962C8B-B14F-4D97-AF65-F5344CB8AC3E}">
        <p14:creationId xmlns:p14="http://schemas.microsoft.com/office/powerpoint/2010/main" val="20879093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Graph on document with pen">
            <a:extLst>
              <a:ext uri="{FF2B5EF4-FFF2-40B4-BE49-F238E27FC236}">
                <a16:creationId xmlns:a16="http://schemas.microsoft.com/office/drawing/2014/main" id="{AD413BA5-B980-0E19-DA9A-3BF1B9A93675}"/>
              </a:ext>
            </a:extLst>
          </p:cNvPr>
          <p:cNvPicPr>
            <a:picLocks noChangeAspect="1"/>
          </p:cNvPicPr>
          <p:nvPr/>
        </p:nvPicPr>
        <p:blipFill rotWithShape="1">
          <a:blip r:embed="rId2"/>
          <a:srcRect l="25890" r="12337" b="1"/>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25" name="Freeform: Shape 24">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18" name="Content Placeholder 2">
            <a:extLst>
              <a:ext uri="{FF2B5EF4-FFF2-40B4-BE49-F238E27FC236}">
                <a16:creationId xmlns:a16="http://schemas.microsoft.com/office/drawing/2014/main" id="{B6847445-96E8-5CA2-3FF0-EAC0003374D0}"/>
              </a:ext>
            </a:extLst>
          </p:cNvPr>
          <p:cNvSpPr>
            <a:spLocks noGrp="1"/>
          </p:cNvSpPr>
          <p:nvPr>
            <p:ph idx="1"/>
          </p:nvPr>
        </p:nvSpPr>
        <p:spPr>
          <a:xfrm>
            <a:off x="762000" y="2286000"/>
            <a:ext cx="5334000" cy="3810001"/>
          </a:xfrm>
        </p:spPr>
        <p:txBody>
          <a:bodyPr>
            <a:normAutofit/>
          </a:bodyPr>
          <a:lstStyle/>
          <a:p>
            <a:pPr marL="342900" marR="0" lvl="0" indent="-342900">
              <a:lnSpc>
                <a:spcPct val="115000"/>
              </a:lnSpc>
              <a:spcBef>
                <a:spcPts val="0"/>
              </a:spcBef>
              <a:spcAft>
                <a:spcPts val="600"/>
              </a:spcAft>
              <a:buFont typeface="Wingdings" panose="05000000000000000000" pitchFamily="2" charset="2"/>
              <a:buChar char=""/>
            </a:pPr>
            <a:r>
              <a:rPr lang="en-US" sz="1700" u="sng" kern="100" dirty="0">
                <a:effectLst/>
                <a:latin typeface="+mj-lt"/>
                <a:ea typeface="Calibri" panose="020F0502020204030204" pitchFamily="34" charset="0"/>
                <a:cs typeface="Times New Roman" panose="02020603050405020304" pitchFamily="18" charset="0"/>
              </a:rPr>
              <a:t>Principal Component Analysis (PCA):</a:t>
            </a:r>
            <a:endParaRPr lang="en-US" sz="1700" kern="100" dirty="0">
              <a:effectLst/>
              <a:latin typeface="+mj-l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700" kern="100" dirty="0">
                <a:effectLst/>
                <a:latin typeface="+mj-lt"/>
                <a:ea typeface="Calibri" panose="020F0502020204030204" pitchFamily="34" charset="0"/>
                <a:cs typeface="Times New Roman" panose="02020603050405020304" pitchFamily="18" charset="0"/>
              </a:rPr>
              <a:t>How many variables we can reduce to, by using Principal Component Analysis?</a:t>
            </a:r>
          </a:p>
          <a:p>
            <a:pPr marL="342900" marR="0" lvl="0" indent="-342900">
              <a:lnSpc>
                <a:spcPct val="115000"/>
              </a:lnSpc>
              <a:spcBef>
                <a:spcPts val="0"/>
              </a:spcBef>
              <a:spcAft>
                <a:spcPts val="600"/>
              </a:spcAft>
              <a:buFont typeface="+mj-lt"/>
              <a:buAutoNum type="arabicPeriod"/>
            </a:pPr>
            <a:r>
              <a:rPr lang="en-US" sz="1700" kern="100" dirty="0">
                <a:effectLst/>
                <a:latin typeface="+mj-lt"/>
                <a:ea typeface="Calibri" panose="020F0502020204030204" pitchFamily="34" charset="0"/>
                <a:cs typeface="Times New Roman" panose="02020603050405020304" pitchFamily="18" charset="0"/>
              </a:rPr>
              <a:t>Are we able to identify the contribution of different features towards the overall variability or explained variance in the diabetes dataset?</a:t>
            </a:r>
          </a:p>
          <a:p>
            <a:pPr marL="342900" marR="0" lvl="0" indent="-342900">
              <a:lnSpc>
                <a:spcPct val="115000"/>
              </a:lnSpc>
              <a:spcBef>
                <a:spcPts val="0"/>
              </a:spcBef>
              <a:spcAft>
                <a:spcPts val="600"/>
              </a:spcAft>
              <a:buFont typeface="Wingdings" panose="05000000000000000000" pitchFamily="2" charset="2"/>
              <a:buChar char=""/>
            </a:pPr>
            <a:r>
              <a:rPr lang="en-US" sz="1700" u="sng" kern="100" dirty="0">
                <a:effectLst/>
                <a:latin typeface="+mj-lt"/>
                <a:ea typeface="Calibri" panose="020F0502020204030204" pitchFamily="34" charset="0"/>
                <a:cs typeface="Times New Roman" panose="02020603050405020304" pitchFamily="18" charset="0"/>
              </a:rPr>
              <a:t>Clustering Analysis</a:t>
            </a:r>
            <a:endParaRPr lang="en-US" sz="1700" kern="100" dirty="0">
              <a:effectLst/>
              <a:latin typeface="+mj-l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700" kern="100" dirty="0">
                <a:effectLst/>
                <a:latin typeface="+mj-lt"/>
                <a:ea typeface="Calibri" panose="020F0502020204030204" pitchFamily="34" charset="0"/>
                <a:cs typeface="Times New Roman" panose="02020603050405020304" pitchFamily="18" charset="0"/>
              </a:rPr>
              <a:t>Does clustering analysis help in identifying any pattern in the dataset, such as difference in glucose level, age, or insulin?</a:t>
            </a:r>
            <a:endParaRPr lang="en-US" sz="1700" dirty="0">
              <a:latin typeface="+mj-lt"/>
            </a:endParaRPr>
          </a:p>
        </p:txBody>
      </p:sp>
      <p:sp>
        <p:nvSpPr>
          <p:cNvPr id="2" name="Title 1">
            <a:extLst>
              <a:ext uri="{FF2B5EF4-FFF2-40B4-BE49-F238E27FC236}">
                <a16:creationId xmlns:a16="http://schemas.microsoft.com/office/drawing/2014/main" id="{372DBE4D-2213-7F15-4F42-CE6A4FE36588}"/>
              </a:ext>
            </a:extLst>
          </p:cNvPr>
          <p:cNvSpPr>
            <a:spLocks noGrp="1"/>
          </p:cNvSpPr>
          <p:nvPr>
            <p:ph type="title"/>
          </p:nvPr>
        </p:nvSpPr>
        <p:spPr>
          <a:xfrm>
            <a:off x="762000" y="762000"/>
            <a:ext cx="5334000" cy="1524000"/>
          </a:xfrm>
        </p:spPr>
        <p:txBody>
          <a:bodyPr>
            <a:normAutofit/>
          </a:bodyPr>
          <a:lstStyle/>
          <a:p>
            <a:r>
              <a:rPr lang="en-US" sz="3200" dirty="0"/>
              <a:t>Questions I am trying to answer:</a:t>
            </a:r>
          </a:p>
        </p:txBody>
      </p:sp>
    </p:spTree>
    <p:extLst>
      <p:ext uri="{BB962C8B-B14F-4D97-AF65-F5344CB8AC3E}">
        <p14:creationId xmlns:p14="http://schemas.microsoft.com/office/powerpoint/2010/main" val="22620593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5F41-7E1A-690D-FE9C-75B01A17DF33}"/>
              </a:ext>
            </a:extLst>
          </p:cNvPr>
          <p:cNvSpPr>
            <a:spLocks noGrp="1"/>
          </p:cNvSpPr>
          <p:nvPr>
            <p:ph type="title"/>
          </p:nvPr>
        </p:nvSpPr>
        <p:spPr/>
        <p:txBody>
          <a:bodyPr>
            <a:normAutofit/>
          </a:bodyPr>
          <a:lstStyle/>
          <a:p>
            <a:pPr algn="ctr"/>
            <a:r>
              <a:rPr lang="en-US" sz="6600" b="1" dirty="0"/>
              <a:t>THANK YOU</a:t>
            </a:r>
          </a:p>
        </p:txBody>
      </p:sp>
      <p:sp>
        <p:nvSpPr>
          <p:cNvPr id="3" name="Content Placeholder 2">
            <a:extLst>
              <a:ext uri="{FF2B5EF4-FFF2-40B4-BE49-F238E27FC236}">
                <a16:creationId xmlns:a16="http://schemas.microsoft.com/office/drawing/2014/main" id="{DB01DD5D-A924-038B-9716-27D7BE352FF5}"/>
              </a:ext>
            </a:extLst>
          </p:cNvPr>
          <p:cNvSpPr>
            <a:spLocks noGrp="1"/>
          </p:cNvSpPr>
          <p:nvPr>
            <p:ph idx="1"/>
          </p:nvPr>
        </p:nvSpPr>
        <p:spPr/>
        <p:txBody>
          <a:bodyPr>
            <a:normAutofit/>
          </a:bodyPr>
          <a:lstStyle/>
          <a:p>
            <a:pPr marL="0" indent="0" algn="ctr">
              <a:buNone/>
            </a:pPr>
            <a:r>
              <a:rPr lang="en-US" sz="4000" dirty="0"/>
              <a:t>ANY QUESTIONS?</a:t>
            </a:r>
          </a:p>
        </p:txBody>
      </p:sp>
      <p:sp>
        <p:nvSpPr>
          <p:cNvPr id="4" name="TextBox 3">
            <a:extLst>
              <a:ext uri="{FF2B5EF4-FFF2-40B4-BE49-F238E27FC236}">
                <a16:creationId xmlns:a16="http://schemas.microsoft.com/office/drawing/2014/main" id="{510D847B-9697-3575-F312-1747F180936D}"/>
              </a:ext>
            </a:extLst>
          </p:cNvPr>
          <p:cNvSpPr txBox="1"/>
          <p:nvPr/>
        </p:nvSpPr>
        <p:spPr>
          <a:xfrm>
            <a:off x="134334" y="6193700"/>
            <a:ext cx="4259884" cy="461665"/>
          </a:xfrm>
          <a:prstGeom prst="rect">
            <a:avLst/>
          </a:prstGeom>
          <a:noFill/>
        </p:spPr>
        <p:txBody>
          <a:bodyPr wrap="none" rtlCol="0">
            <a:spAutoFit/>
          </a:bodyPr>
          <a:lstStyle/>
          <a:p>
            <a:r>
              <a:rPr lang="en-US" sz="2400" dirty="0"/>
              <a:t>Presentation by: Prince Kheni</a:t>
            </a:r>
          </a:p>
        </p:txBody>
      </p:sp>
    </p:spTree>
    <p:extLst>
      <p:ext uri="{BB962C8B-B14F-4D97-AF65-F5344CB8AC3E}">
        <p14:creationId xmlns:p14="http://schemas.microsoft.com/office/powerpoint/2010/main" val="22726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Graph on document with pen">
            <a:extLst>
              <a:ext uri="{FF2B5EF4-FFF2-40B4-BE49-F238E27FC236}">
                <a16:creationId xmlns:a16="http://schemas.microsoft.com/office/drawing/2014/main" id="{AD413BA5-B980-0E19-DA9A-3BF1B9A93675}"/>
              </a:ext>
            </a:extLst>
          </p:cNvPr>
          <p:cNvPicPr>
            <a:picLocks noChangeAspect="1"/>
          </p:cNvPicPr>
          <p:nvPr/>
        </p:nvPicPr>
        <p:blipFill rotWithShape="1">
          <a:blip r:embed="rId2"/>
          <a:srcRect l="25890" r="12337" b="1"/>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24" name="Freeform: Shape 2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4" name="Content Placeholder 3">
            <a:extLst>
              <a:ext uri="{FF2B5EF4-FFF2-40B4-BE49-F238E27FC236}">
                <a16:creationId xmlns:a16="http://schemas.microsoft.com/office/drawing/2014/main" id="{4C0AB919-100E-CEE1-7F6D-9E2D9FB6FE8C}"/>
              </a:ext>
            </a:extLst>
          </p:cNvPr>
          <p:cNvSpPr>
            <a:spLocks noGrp="1"/>
          </p:cNvSpPr>
          <p:nvPr>
            <p:ph idx="1"/>
          </p:nvPr>
        </p:nvSpPr>
        <p:spPr>
          <a:xfrm>
            <a:off x="699357" y="2203507"/>
            <a:ext cx="5851172" cy="3810001"/>
          </a:xfrm>
        </p:spPr>
        <p:txBody>
          <a:bodyPr>
            <a:noAutofit/>
          </a:bodyPr>
          <a:lstStyle/>
          <a:p>
            <a:pPr marL="342900" marR="0" lvl="0" indent="-342900">
              <a:lnSpc>
                <a:spcPct val="115000"/>
              </a:lnSpc>
              <a:spcBef>
                <a:spcPts val="0"/>
              </a:spcBef>
              <a:spcAft>
                <a:spcPts val="0"/>
              </a:spcAft>
              <a:buFont typeface="Wingdings" panose="05000000000000000000" pitchFamily="2" charset="2"/>
              <a:buChar char=""/>
            </a:pPr>
            <a:r>
              <a:rPr lang="en-US" sz="1700" u="sng" kern="100" dirty="0">
                <a:effectLst/>
                <a:latin typeface="+mj-lt"/>
                <a:ea typeface="Calibri" panose="020F0502020204030204" pitchFamily="34" charset="0"/>
                <a:cs typeface="Times New Roman" panose="02020603050405020304" pitchFamily="18" charset="0"/>
              </a:rPr>
              <a:t>Exploratory Factor Analysis</a:t>
            </a:r>
            <a:endParaRPr lang="en-US" sz="1700" kern="100" dirty="0">
              <a:effectLst/>
              <a:latin typeface="+mj-l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700" kern="100" dirty="0">
                <a:effectLst/>
                <a:latin typeface="+mj-lt"/>
                <a:ea typeface="Calibri" panose="020F0502020204030204" pitchFamily="34" charset="0"/>
                <a:cs typeface="Times New Roman" panose="02020603050405020304" pitchFamily="18" charset="0"/>
              </a:rPr>
              <a:t>Can we reduce the number of factors using EFA, by identifying the minimum number of factors that capture the majority of the variance of the dataset?</a:t>
            </a:r>
          </a:p>
          <a:p>
            <a:pPr marL="457200" marR="0">
              <a:lnSpc>
                <a:spcPct val="115000"/>
              </a:lnSpc>
              <a:spcBef>
                <a:spcPts val="0"/>
              </a:spcBef>
              <a:spcAft>
                <a:spcPts val="0"/>
              </a:spcAft>
            </a:pPr>
            <a:r>
              <a:rPr lang="en-US" sz="1700" kern="100" dirty="0">
                <a:effectLst/>
                <a:latin typeface="+mj-lt"/>
                <a:ea typeface="Calibri" panose="020F0502020204030204" pitchFamily="34" charset="0"/>
                <a:cs typeface="Times New Roman" panose="02020603050405020304" pitchFamily="18" charset="0"/>
              </a:rPr>
              <a:t> </a:t>
            </a:r>
          </a:p>
          <a:p>
            <a:pPr marL="342900" marR="0" lvl="0" indent="-342900">
              <a:lnSpc>
                <a:spcPct val="115000"/>
              </a:lnSpc>
              <a:spcBef>
                <a:spcPts val="0"/>
              </a:spcBef>
              <a:spcAft>
                <a:spcPts val="0"/>
              </a:spcAft>
              <a:buFont typeface="Wingdings" panose="05000000000000000000" pitchFamily="2" charset="2"/>
              <a:buChar char=""/>
            </a:pPr>
            <a:r>
              <a:rPr lang="en-US" sz="1700" u="sng" kern="100" dirty="0">
                <a:effectLst/>
                <a:latin typeface="+mj-lt"/>
                <a:ea typeface="Calibri" panose="020F0502020204030204" pitchFamily="34" charset="0"/>
                <a:cs typeface="Times New Roman" panose="02020603050405020304" pitchFamily="18" charset="0"/>
              </a:rPr>
              <a:t>Multiple Regression</a:t>
            </a:r>
            <a:endParaRPr lang="en-US" sz="1700" kern="100" dirty="0">
              <a:effectLst/>
              <a:latin typeface="+mj-l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700" kern="100" dirty="0">
                <a:effectLst/>
                <a:latin typeface="+mj-lt"/>
                <a:ea typeface="Calibri" panose="020F0502020204030204" pitchFamily="34" charset="0"/>
                <a:cs typeface="Times New Roman" panose="02020603050405020304" pitchFamily="18" charset="0"/>
              </a:rPr>
              <a:t>We are trying to predict the age of the person by using Multiple Regression, based on the other features like pregnancies, glucose, insulin, etc.</a:t>
            </a:r>
          </a:p>
          <a:p>
            <a:pPr marL="457200" marR="0">
              <a:lnSpc>
                <a:spcPct val="115000"/>
              </a:lnSpc>
              <a:spcBef>
                <a:spcPts val="0"/>
              </a:spcBef>
              <a:spcAft>
                <a:spcPts val="0"/>
              </a:spcAft>
            </a:pPr>
            <a:r>
              <a:rPr lang="en-US" sz="1700" kern="100" dirty="0">
                <a:effectLst/>
                <a:latin typeface="+mj-lt"/>
                <a:ea typeface="Calibri" panose="020F0502020204030204" pitchFamily="34" charset="0"/>
                <a:cs typeface="Times New Roman" panose="02020603050405020304" pitchFamily="18" charset="0"/>
              </a:rPr>
              <a:t> </a:t>
            </a:r>
          </a:p>
          <a:p>
            <a:pPr marL="342900" marR="0" lvl="0" indent="-342900">
              <a:lnSpc>
                <a:spcPct val="115000"/>
              </a:lnSpc>
              <a:spcBef>
                <a:spcPts val="0"/>
              </a:spcBef>
              <a:spcAft>
                <a:spcPts val="0"/>
              </a:spcAft>
              <a:buFont typeface="Wingdings" panose="05000000000000000000" pitchFamily="2" charset="2"/>
              <a:buChar char=""/>
            </a:pPr>
            <a:r>
              <a:rPr lang="en-US" sz="1700" u="sng" kern="100" dirty="0">
                <a:effectLst/>
                <a:latin typeface="+mj-lt"/>
                <a:ea typeface="Calibri" panose="020F0502020204030204" pitchFamily="34" charset="0"/>
                <a:cs typeface="Times New Roman" panose="02020603050405020304" pitchFamily="18" charset="0"/>
              </a:rPr>
              <a:t>Logistic Regression</a:t>
            </a:r>
            <a:endParaRPr lang="en-US" sz="1700" kern="100" dirty="0">
              <a:effectLst/>
              <a:latin typeface="+mj-l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pPr>
            <a:r>
              <a:rPr lang="en-US" sz="1700" kern="100" dirty="0">
                <a:effectLst/>
                <a:latin typeface="+mj-lt"/>
                <a:ea typeface="Calibri" panose="020F0502020204030204" pitchFamily="34" charset="0"/>
                <a:cs typeface="Times New Roman" panose="02020603050405020304" pitchFamily="18" charset="0"/>
              </a:rPr>
              <a:t>We are trying to predict the person’s outcome (diabetic or non-diabetic) by using Logistic Regression, based on other features like glucose, insulin, age, etc.</a:t>
            </a:r>
          </a:p>
          <a:p>
            <a:pPr>
              <a:lnSpc>
                <a:spcPct val="115000"/>
              </a:lnSpc>
            </a:pPr>
            <a:endParaRPr lang="en-US" sz="1700" dirty="0"/>
          </a:p>
        </p:txBody>
      </p:sp>
      <p:sp>
        <p:nvSpPr>
          <p:cNvPr id="2" name="Title 1">
            <a:extLst>
              <a:ext uri="{FF2B5EF4-FFF2-40B4-BE49-F238E27FC236}">
                <a16:creationId xmlns:a16="http://schemas.microsoft.com/office/drawing/2014/main" id="{372DBE4D-2213-7F15-4F42-CE6A4FE36588}"/>
              </a:ext>
            </a:extLst>
          </p:cNvPr>
          <p:cNvSpPr>
            <a:spLocks noGrp="1"/>
          </p:cNvSpPr>
          <p:nvPr>
            <p:ph type="title"/>
          </p:nvPr>
        </p:nvSpPr>
        <p:spPr>
          <a:xfrm>
            <a:off x="762000" y="762000"/>
            <a:ext cx="5334000" cy="1524000"/>
          </a:xfrm>
        </p:spPr>
        <p:txBody>
          <a:bodyPr>
            <a:normAutofit/>
          </a:bodyPr>
          <a:lstStyle/>
          <a:p>
            <a:r>
              <a:rPr lang="en-US" sz="3200" dirty="0"/>
              <a:t>Questions I am trying to answer:</a:t>
            </a:r>
          </a:p>
        </p:txBody>
      </p:sp>
    </p:spTree>
    <p:extLst>
      <p:ext uri="{BB962C8B-B14F-4D97-AF65-F5344CB8AC3E}">
        <p14:creationId xmlns:p14="http://schemas.microsoft.com/office/powerpoint/2010/main" val="19187421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39BC-D31B-282B-A1B3-020F7245747F}"/>
              </a:ext>
            </a:extLst>
          </p:cNvPr>
          <p:cNvSpPr>
            <a:spLocks noGrp="1"/>
          </p:cNvSpPr>
          <p:nvPr>
            <p:ph type="title"/>
          </p:nvPr>
        </p:nvSpPr>
        <p:spPr>
          <a:xfrm>
            <a:off x="968478" y="0"/>
            <a:ext cx="10668000" cy="1229032"/>
          </a:xfrm>
        </p:spPr>
        <p:txBody>
          <a:bodyPr/>
          <a:lstStyle/>
          <a:p>
            <a:pPr algn="ctr"/>
            <a:r>
              <a:rPr lang="en-US" dirty="0"/>
              <a:t>Principal Component Analysis (PCA)</a:t>
            </a:r>
          </a:p>
        </p:txBody>
      </p:sp>
      <p:pic>
        <p:nvPicPr>
          <p:cNvPr id="5" name="Content Placeholder 4">
            <a:extLst>
              <a:ext uri="{FF2B5EF4-FFF2-40B4-BE49-F238E27FC236}">
                <a16:creationId xmlns:a16="http://schemas.microsoft.com/office/drawing/2014/main" id="{A47CCD54-6902-9F6D-1573-1A8C1706436F}"/>
              </a:ext>
            </a:extLst>
          </p:cNvPr>
          <p:cNvPicPr>
            <a:picLocks noGrp="1" noChangeAspect="1"/>
          </p:cNvPicPr>
          <p:nvPr>
            <p:ph idx="1"/>
          </p:nvPr>
        </p:nvPicPr>
        <p:blipFill>
          <a:blip r:embed="rId2"/>
          <a:stretch>
            <a:fillRect/>
          </a:stretch>
        </p:blipFill>
        <p:spPr>
          <a:xfrm>
            <a:off x="291875" y="2173151"/>
            <a:ext cx="11667241" cy="2511698"/>
          </a:xfrm>
        </p:spPr>
      </p:pic>
      <p:sp>
        <p:nvSpPr>
          <p:cNvPr id="6" name="Rectangle 5">
            <a:extLst>
              <a:ext uri="{FF2B5EF4-FFF2-40B4-BE49-F238E27FC236}">
                <a16:creationId xmlns:a16="http://schemas.microsoft.com/office/drawing/2014/main" id="{02306A16-0313-402E-F304-2190637CC27E}"/>
              </a:ext>
            </a:extLst>
          </p:cNvPr>
          <p:cNvSpPr/>
          <p:nvPr/>
        </p:nvSpPr>
        <p:spPr>
          <a:xfrm>
            <a:off x="2782527" y="2605548"/>
            <a:ext cx="1956620" cy="10127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AD7D578-2086-AB16-3DDF-96CB6B82FAA0}"/>
              </a:ext>
            </a:extLst>
          </p:cNvPr>
          <p:cNvSpPr txBox="1"/>
          <p:nvPr/>
        </p:nvSpPr>
        <p:spPr>
          <a:xfrm>
            <a:off x="2547400" y="1538970"/>
            <a:ext cx="7156190" cy="400110"/>
          </a:xfrm>
          <a:prstGeom prst="rect">
            <a:avLst/>
          </a:prstGeom>
          <a:noFill/>
        </p:spPr>
        <p:txBody>
          <a:bodyPr wrap="none" rtlCol="0">
            <a:spAutoFit/>
          </a:bodyPr>
          <a:lstStyle/>
          <a:p>
            <a:r>
              <a:rPr lang="en-US" sz="2000" dirty="0"/>
              <a:t>The first 3 components explains almost 61% of the variance.</a:t>
            </a:r>
          </a:p>
        </p:txBody>
      </p:sp>
    </p:spTree>
    <p:extLst>
      <p:ext uri="{BB962C8B-B14F-4D97-AF65-F5344CB8AC3E}">
        <p14:creationId xmlns:p14="http://schemas.microsoft.com/office/powerpoint/2010/main" val="36949918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39BC-D31B-282B-A1B3-020F7245747F}"/>
              </a:ext>
            </a:extLst>
          </p:cNvPr>
          <p:cNvSpPr>
            <a:spLocks noGrp="1"/>
          </p:cNvSpPr>
          <p:nvPr>
            <p:ph type="title"/>
          </p:nvPr>
        </p:nvSpPr>
        <p:spPr>
          <a:xfrm>
            <a:off x="968478" y="0"/>
            <a:ext cx="10668000" cy="1229032"/>
          </a:xfrm>
        </p:spPr>
        <p:txBody>
          <a:bodyPr/>
          <a:lstStyle/>
          <a:p>
            <a:pPr algn="ctr"/>
            <a:r>
              <a:rPr lang="en-US" dirty="0"/>
              <a:t>Principal Component Analysis (PCA)</a:t>
            </a:r>
          </a:p>
        </p:txBody>
      </p:sp>
      <p:sp>
        <p:nvSpPr>
          <p:cNvPr id="7" name="TextBox 6">
            <a:extLst>
              <a:ext uri="{FF2B5EF4-FFF2-40B4-BE49-F238E27FC236}">
                <a16:creationId xmlns:a16="http://schemas.microsoft.com/office/drawing/2014/main" id="{CAD7D578-2086-AB16-3DDF-96CB6B82FAA0}"/>
              </a:ext>
            </a:extLst>
          </p:cNvPr>
          <p:cNvSpPr txBox="1"/>
          <p:nvPr/>
        </p:nvSpPr>
        <p:spPr>
          <a:xfrm>
            <a:off x="1314210" y="1588131"/>
            <a:ext cx="9563580" cy="400110"/>
          </a:xfrm>
          <a:prstGeom prst="rect">
            <a:avLst/>
          </a:prstGeom>
          <a:noFill/>
        </p:spPr>
        <p:txBody>
          <a:bodyPr wrap="none" rtlCol="0">
            <a:spAutoFit/>
          </a:bodyPr>
          <a:lstStyle/>
          <a:p>
            <a:r>
              <a:rPr lang="en-US" sz="2000" dirty="0"/>
              <a:t>The first 3 components constitutes around 26.2%, 21.6%, and 12.9% respectively.</a:t>
            </a:r>
          </a:p>
        </p:txBody>
      </p:sp>
      <p:pic>
        <p:nvPicPr>
          <p:cNvPr id="1026" name="Picture 2">
            <a:extLst>
              <a:ext uri="{FF2B5EF4-FFF2-40B4-BE49-F238E27FC236}">
                <a16:creationId xmlns:a16="http://schemas.microsoft.com/office/drawing/2014/main" id="{9CB2A323-0D6D-6B2C-0749-08AA690408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0852" y="2131501"/>
            <a:ext cx="6231321" cy="4450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2113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05804E6-08AA-49E9-AD30-149FDD3DD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802" y="832508"/>
            <a:ext cx="4448352" cy="6025492"/>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48352" h="6025492">
                <a:moveTo>
                  <a:pt x="3173139" y="74"/>
                </a:move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90" y="2966250"/>
                  <a:pt x="2981970" y="3664324"/>
                  <a:pt x="2566852" y="4362395"/>
                </a:cubicBezTo>
                <a:cubicBezTo>
                  <a:pt x="2261941" y="4875091"/>
                  <a:pt x="1813643" y="5542665"/>
                  <a:pt x="1381603" y="6002073"/>
                </a:cubicBezTo>
                <a:lnTo>
                  <a:pt x="1358105" y="6025492"/>
                </a:lnTo>
                <a:lnTo>
                  <a:pt x="147593" y="6025492"/>
                </a:ln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4ECFA8-BE37-446C-B1BD-88D2981B6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97" y="533400"/>
            <a:ext cx="5085498" cy="6329048"/>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 name="connsiteX0" fmla="*/ 147593 w 4448352"/>
              <a:gd name="connsiteY0" fmla="*/ 6025492 h 6112608"/>
              <a:gd name="connsiteX1" fmla="*/ 135095 w 4448352"/>
              <a:gd name="connsiteY1" fmla="*/ 5970139 h 6112608"/>
              <a:gd name="connsiteX2" fmla="*/ 989 w 4448352"/>
              <a:gd name="connsiteY2" fmla="*/ 3558990 h 6112608"/>
              <a:gd name="connsiteX3" fmla="*/ 134613 w 4448352"/>
              <a:gd name="connsiteY3" fmla="*/ 2769335 h 6112608"/>
              <a:gd name="connsiteX4" fmla="*/ 812398 w 4448352"/>
              <a:gd name="connsiteY4" fmla="*/ 1669996 h 6112608"/>
              <a:gd name="connsiteX5" fmla="*/ 1830565 w 4448352"/>
              <a:gd name="connsiteY5" fmla="*/ 638164 h 6112608"/>
              <a:gd name="connsiteX6" fmla="*/ 3173139 w 4448352"/>
              <a:gd name="connsiteY6" fmla="*/ 74 h 6112608"/>
              <a:gd name="connsiteX7" fmla="*/ 3840337 w 4448352"/>
              <a:gd name="connsiteY7" fmla="*/ 136997 h 6112608"/>
              <a:gd name="connsiteX8" fmla="*/ 4400480 w 4448352"/>
              <a:gd name="connsiteY8" fmla="*/ 1061406 h 6112608"/>
              <a:gd name="connsiteX9" fmla="*/ 3812207 w 4448352"/>
              <a:gd name="connsiteY9" fmla="*/ 2268177 h 6112608"/>
              <a:gd name="connsiteX10" fmla="*/ 2566852 w 4448352"/>
              <a:gd name="connsiteY10" fmla="*/ 4362395 h 6112608"/>
              <a:gd name="connsiteX11" fmla="*/ 1381603 w 4448352"/>
              <a:gd name="connsiteY11" fmla="*/ 6002073 h 6112608"/>
              <a:gd name="connsiteX12" fmla="*/ 1457187 w 4448352"/>
              <a:gd name="connsiteY12" fmla="*/ 6112608 h 6112608"/>
              <a:gd name="connsiteX0" fmla="*/ 147593 w 4448352"/>
              <a:gd name="connsiteY0" fmla="*/ 6025492 h 6025492"/>
              <a:gd name="connsiteX1" fmla="*/ 135095 w 4448352"/>
              <a:gd name="connsiteY1" fmla="*/ 5970139 h 6025492"/>
              <a:gd name="connsiteX2" fmla="*/ 989 w 4448352"/>
              <a:gd name="connsiteY2" fmla="*/ 3558990 h 6025492"/>
              <a:gd name="connsiteX3" fmla="*/ 134613 w 4448352"/>
              <a:gd name="connsiteY3" fmla="*/ 2769335 h 6025492"/>
              <a:gd name="connsiteX4" fmla="*/ 812398 w 4448352"/>
              <a:gd name="connsiteY4" fmla="*/ 1669996 h 6025492"/>
              <a:gd name="connsiteX5" fmla="*/ 1830565 w 4448352"/>
              <a:gd name="connsiteY5" fmla="*/ 638164 h 6025492"/>
              <a:gd name="connsiteX6" fmla="*/ 3173139 w 4448352"/>
              <a:gd name="connsiteY6" fmla="*/ 74 h 6025492"/>
              <a:gd name="connsiteX7" fmla="*/ 3840337 w 4448352"/>
              <a:gd name="connsiteY7" fmla="*/ 136997 h 6025492"/>
              <a:gd name="connsiteX8" fmla="*/ 4400480 w 4448352"/>
              <a:gd name="connsiteY8" fmla="*/ 1061406 h 6025492"/>
              <a:gd name="connsiteX9" fmla="*/ 3812207 w 4448352"/>
              <a:gd name="connsiteY9" fmla="*/ 2268177 h 6025492"/>
              <a:gd name="connsiteX10" fmla="*/ 2566852 w 4448352"/>
              <a:gd name="connsiteY10" fmla="*/ 4362395 h 6025492"/>
              <a:gd name="connsiteX11" fmla="*/ 1381603 w 4448352"/>
              <a:gd name="connsiteY11" fmla="*/ 6002073 h 6025492"/>
              <a:gd name="connsiteX0" fmla="*/ 147593 w 4448352"/>
              <a:gd name="connsiteY0" fmla="*/ 6025492 h 6029730"/>
              <a:gd name="connsiteX1" fmla="*/ 135095 w 4448352"/>
              <a:gd name="connsiteY1" fmla="*/ 5970139 h 6029730"/>
              <a:gd name="connsiteX2" fmla="*/ 989 w 4448352"/>
              <a:gd name="connsiteY2" fmla="*/ 3558990 h 6029730"/>
              <a:gd name="connsiteX3" fmla="*/ 134613 w 4448352"/>
              <a:gd name="connsiteY3" fmla="*/ 2769335 h 6029730"/>
              <a:gd name="connsiteX4" fmla="*/ 812398 w 4448352"/>
              <a:gd name="connsiteY4" fmla="*/ 1669996 h 6029730"/>
              <a:gd name="connsiteX5" fmla="*/ 1830565 w 4448352"/>
              <a:gd name="connsiteY5" fmla="*/ 638164 h 6029730"/>
              <a:gd name="connsiteX6" fmla="*/ 3173139 w 4448352"/>
              <a:gd name="connsiteY6" fmla="*/ 74 h 6029730"/>
              <a:gd name="connsiteX7" fmla="*/ 3840337 w 4448352"/>
              <a:gd name="connsiteY7" fmla="*/ 136997 h 6029730"/>
              <a:gd name="connsiteX8" fmla="*/ 4400480 w 4448352"/>
              <a:gd name="connsiteY8" fmla="*/ 1061406 h 6029730"/>
              <a:gd name="connsiteX9" fmla="*/ 3812207 w 4448352"/>
              <a:gd name="connsiteY9" fmla="*/ 2268177 h 6029730"/>
              <a:gd name="connsiteX10" fmla="*/ 2566852 w 4448352"/>
              <a:gd name="connsiteY10" fmla="*/ 4362395 h 6029730"/>
              <a:gd name="connsiteX11" fmla="*/ 1397330 w 4448352"/>
              <a:gd name="connsiteY11" fmla="*/ 6029730 h 602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8352" h="6029730">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1730750A-C1D6-51C6-45E1-4207BAB45824}"/>
              </a:ext>
            </a:extLst>
          </p:cNvPr>
          <p:cNvSpPr>
            <a:spLocks noGrp="1"/>
          </p:cNvSpPr>
          <p:nvPr>
            <p:ph idx="1"/>
          </p:nvPr>
        </p:nvSpPr>
        <p:spPr>
          <a:xfrm>
            <a:off x="6029325" y="3048000"/>
            <a:ext cx="5400676" cy="3048001"/>
          </a:xfrm>
        </p:spPr>
        <p:txBody>
          <a:bodyPr>
            <a:normAutofit/>
          </a:bodyPr>
          <a:lstStyle/>
          <a:p>
            <a:pPr>
              <a:lnSpc>
                <a:spcPct val="115000"/>
              </a:lnSpc>
            </a:pPr>
            <a:r>
              <a:rPr lang="en-US" sz="1700" dirty="0">
                <a:effectLst/>
                <a:latin typeface="+mj-lt"/>
                <a:ea typeface="Calibri" panose="020F0502020204030204" pitchFamily="34" charset="0"/>
              </a:rPr>
              <a:t>Based on our Principal Component Analysis (PCA) results, we can explain almost 61% of the variance from the first </a:t>
            </a:r>
            <a:r>
              <a:rPr lang="en-US" sz="1700" b="1" dirty="0">
                <a:effectLst/>
                <a:latin typeface="+mj-lt"/>
                <a:ea typeface="Calibri" panose="020F0502020204030204" pitchFamily="34" charset="0"/>
              </a:rPr>
              <a:t>3 principal components</a:t>
            </a:r>
            <a:r>
              <a:rPr lang="en-US" sz="1700" dirty="0">
                <a:effectLst/>
                <a:latin typeface="+mj-lt"/>
                <a:ea typeface="Calibri" panose="020F0502020204030204" pitchFamily="34" charset="0"/>
              </a:rPr>
              <a:t>. This was concluded by scree plot (from elbow on the graph), and also with T-tests, F-tests, and various other plots. We found out that how much variance is being explained by each of the components and the</a:t>
            </a:r>
            <a:r>
              <a:rPr lang="en-US" sz="1700" b="1" dirty="0">
                <a:effectLst/>
                <a:latin typeface="+mj-lt"/>
                <a:ea typeface="Calibri" panose="020F0502020204030204" pitchFamily="34" charset="0"/>
              </a:rPr>
              <a:t> first 3 components </a:t>
            </a:r>
            <a:r>
              <a:rPr lang="en-US" sz="1700" dirty="0">
                <a:effectLst/>
                <a:latin typeface="+mj-lt"/>
                <a:ea typeface="Calibri" panose="020F0502020204030204" pitchFamily="34" charset="0"/>
              </a:rPr>
              <a:t>have been selected based on it.</a:t>
            </a:r>
            <a:endParaRPr lang="en-US" sz="1700" dirty="0">
              <a:latin typeface="+mj-lt"/>
            </a:endParaRPr>
          </a:p>
        </p:txBody>
      </p:sp>
      <p:sp>
        <p:nvSpPr>
          <p:cNvPr id="2" name="Title 1">
            <a:extLst>
              <a:ext uri="{FF2B5EF4-FFF2-40B4-BE49-F238E27FC236}">
                <a16:creationId xmlns:a16="http://schemas.microsoft.com/office/drawing/2014/main" id="{06EE39BC-D31B-282B-A1B3-020F7245747F}"/>
              </a:ext>
            </a:extLst>
          </p:cNvPr>
          <p:cNvSpPr>
            <a:spLocks noGrp="1"/>
          </p:cNvSpPr>
          <p:nvPr>
            <p:ph type="title"/>
          </p:nvPr>
        </p:nvSpPr>
        <p:spPr>
          <a:xfrm>
            <a:off x="6029324" y="1523990"/>
            <a:ext cx="5400676" cy="1524010"/>
          </a:xfrm>
        </p:spPr>
        <p:txBody>
          <a:bodyPr anchor="t">
            <a:normAutofit/>
          </a:bodyPr>
          <a:lstStyle/>
          <a:p>
            <a:r>
              <a:rPr lang="en-US" sz="3200"/>
              <a:t>Principal Component Analysis (PCA)</a:t>
            </a:r>
          </a:p>
        </p:txBody>
      </p:sp>
    </p:spTree>
    <p:extLst>
      <p:ext uri="{BB962C8B-B14F-4D97-AF65-F5344CB8AC3E}">
        <p14:creationId xmlns:p14="http://schemas.microsoft.com/office/powerpoint/2010/main" val="25061664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39BC-D31B-282B-A1B3-020F7245747F}"/>
              </a:ext>
            </a:extLst>
          </p:cNvPr>
          <p:cNvSpPr>
            <a:spLocks noGrp="1"/>
          </p:cNvSpPr>
          <p:nvPr>
            <p:ph type="title"/>
          </p:nvPr>
        </p:nvSpPr>
        <p:spPr>
          <a:xfrm>
            <a:off x="968478" y="0"/>
            <a:ext cx="10668000" cy="1229032"/>
          </a:xfrm>
        </p:spPr>
        <p:txBody>
          <a:bodyPr/>
          <a:lstStyle/>
          <a:p>
            <a:pPr algn="ctr"/>
            <a:r>
              <a:rPr lang="en-US" dirty="0"/>
              <a:t>Clustering Analysis</a:t>
            </a:r>
          </a:p>
        </p:txBody>
      </p:sp>
      <p:sp>
        <p:nvSpPr>
          <p:cNvPr id="7" name="TextBox 6">
            <a:extLst>
              <a:ext uri="{FF2B5EF4-FFF2-40B4-BE49-F238E27FC236}">
                <a16:creationId xmlns:a16="http://schemas.microsoft.com/office/drawing/2014/main" id="{CAD7D578-2086-AB16-3DDF-96CB6B82FAA0}"/>
              </a:ext>
            </a:extLst>
          </p:cNvPr>
          <p:cNvSpPr txBox="1"/>
          <p:nvPr/>
        </p:nvSpPr>
        <p:spPr>
          <a:xfrm>
            <a:off x="7443020" y="1759520"/>
            <a:ext cx="4345858"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From the graph we can see that, if number of clusters is 1, it has the gap statistics greater than 0.85.</a:t>
            </a:r>
          </a:p>
          <a:p>
            <a:endParaRPr lang="en-US" sz="2000" dirty="0"/>
          </a:p>
          <a:p>
            <a:pPr marL="342900" indent="-342900">
              <a:buFont typeface="Arial" panose="020B0604020202020204" pitchFamily="34" charset="0"/>
              <a:buChar char="•"/>
            </a:pPr>
            <a:r>
              <a:rPr lang="en-US" sz="2000" dirty="0"/>
              <a:t>But for 2,3,4, and 5, the gap statistics is almost below 0.75.</a:t>
            </a:r>
          </a:p>
          <a:p>
            <a:endParaRPr lang="en-US" sz="2000" dirty="0"/>
          </a:p>
          <a:p>
            <a:pPr marL="342900" indent="-342900">
              <a:buFont typeface="Arial" panose="020B0604020202020204" pitchFamily="34" charset="0"/>
              <a:buChar char="•"/>
            </a:pPr>
            <a:r>
              <a:rPr lang="en-US" sz="2000" dirty="0"/>
              <a:t>We basically prefer the number of clusters that has higher gap statistics because it indicates a better clustering structure.</a:t>
            </a:r>
          </a:p>
        </p:txBody>
      </p:sp>
      <p:pic>
        <p:nvPicPr>
          <p:cNvPr id="9" name="Picture 8">
            <a:extLst>
              <a:ext uri="{FF2B5EF4-FFF2-40B4-BE49-F238E27FC236}">
                <a16:creationId xmlns:a16="http://schemas.microsoft.com/office/drawing/2014/main" id="{8C8B2ADF-023A-1824-93EF-25CBE3851D6D}"/>
              </a:ext>
            </a:extLst>
          </p:cNvPr>
          <p:cNvPicPr>
            <a:picLocks noChangeAspect="1"/>
          </p:cNvPicPr>
          <p:nvPr/>
        </p:nvPicPr>
        <p:blipFill>
          <a:blip r:embed="rId2"/>
          <a:stretch>
            <a:fillRect/>
          </a:stretch>
        </p:blipFill>
        <p:spPr>
          <a:xfrm>
            <a:off x="830600" y="1453929"/>
            <a:ext cx="7117271" cy="4091243"/>
          </a:xfrm>
          <a:prstGeom prst="rect">
            <a:avLst/>
          </a:prstGeom>
        </p:spPr>
      </p:pic>
    </p:spTree>
    <p:extLst>
      <p:ext uri="{BB962C8B-B14F-4D97-AF65-F5344CB8AC3E}">
        <p14:creationId xmlns:p14="http://schemas.microsoft.com/office/powerpoint/2010/main" val="37790380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39BC-D31B-282B-A1B3-020F7245747F}"/>
              </a:ext>
            </a:extLst>
          </p:cNvPr>
          <p:cNvSpPr>
            <a:spLocks noGrp="1"/>
          </p:cNvSpPr>
          <p:nvPr>
            <p:ph type="title"/>
          </p:nvPr>
        </p:nvSpPr>
        <p:spPr>
          <a:xfrm>
            <a:off x="968478" y="0"/>
            <a:ext cx="10668000" cy="1229032"/>
          </a:xfrm>
        </p:spPr>
        <p:txBody>
          <a:bodyPr/>
          <a:lstStyle/>
          <a:p>
            <a:pPr algn="ctr"/>
            <a:r>
              <a:rPr lang="en-US" dirty="0"/>
              <a:t>Clustering Analysis</a:t>
            </a:r>
          </a:p>
        </p:txBody>
      </p:sp>
      <p:pic>
        <p:nvPicPr>
          <p:cNvPr id="3074" name="Picture 2">
            <a:extLst>
              <a:ext uri="{FF2B5EF4-FFF2-40B4-BE49-F238E27FC236}">
                <a16:creationId xmlns:a16="http://schemas.microsoft.com/office/drawing/2014/main" id="{F3CD881C-B958-A7E2-D949-9745A262C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51" y="1588085"/>
            <a:ext cx="5691649" cy="40654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8EA7158-B396-025B-956D-5CF2D1E16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981" y="1588085"/>
            <a:ext cx="5691648" cy="40654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CC3E38B-3A22-76AF-0C07-816A205350A9}"/>
              </a:ext>
            </a:extLst>
          </p:cNvPr>
          <p:cNvSpPr>
            <a:spLocks noGrp="1"/>
          </p:cNvSpPr>
          <p:nvPr>
            <p:ph idx="1"/>
          </p:nvPr>
        </p:nvSpPr>
        <p:spPr>
          <a:xfrm>
            <a:off x="2035891" y="5781369"/>
            <a:ext cx="2428568" cy="626806"/>
          </a:xfrm>
        </p:spPr>
        <p:txBody>
          <a:bodyPr>
            <a:normAutofit/>
          </a:bodyPr>
          <a:lstStyle/>
          <a:p>
            <a:pPr marL="0" marR="0" indent="0" algn="ctr">
              <a:lnSpc>
                <a:spcPct val="107000"/>
              </a:lnSpc>
              <a:spcBef>
                <a:spcPts val="0"/>
              </a:spcBef>
              <a:spcAft>
                <a:spcPts val="800"/>
              </a:spcAft>
              <a:buNone/>
            </a:pPr>
            <a:r>
              <a:rPr lang="en-US" sz="1800" kern="100" dirty="0">
                <a:effectLst/>
                <a:latin typeface="+mj-lt"/>
                <a:ea typeface="Calibri" panose="020F0502020204030204" pitchFamily="34" charset="0"/>
                <a:cs typeface="Times New Roman" panose="02020603050405020304" pitchFamily="18" charset="0"/>
              </a:rPr>
              <a:t>1 Cluster</a:t>
            </a:r>
          </a:p>
        </p:txBody>
      </p:sp>
      <p:sp>
        <p:nvSpPr>
          <p:cNvPr id="4" name="Content Placeholder 2">
            <a:extLst>
              <a:ext uri="{FF2B5EF4-FFF2-40B4-BE49-F238E27FC236}">
                <a16:creationId xmlns:a16="http://schemas.microsoft.com/office/drawing/2014/main" id="{F70DEC43-45FA-2E34-13AA-2BCC8C489B54}"/>
              </a:ext>
            </a:extLst>
          </p:cNvPr>
          <p:cNvSpPr txBox="1">
            <a:spLocks/>
          </p:cNvSpPr>
          <p:nvPr/>
        </p:nvSpPr>
        <p:spPr>
          <a:xfrm>
            <a:off x="7904521" y="5699198"/>
            <a:ext cx="2428568" cy="626806"/>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7000"/>
              </a:lnSpc>
              <a:spcBef>
                <a:spcPts val="0"/>
              </a:spcBef>
              <a:spcAft>
                <a:spcPts val="800"/>
              </a:spcAft>
              <a:buFont typeface="Arial" panose="020B0604020202020204" pitchFamily="34" charset="0"/>
              <a:buNone/>
            </a:pPr>
            <a:r>
              <a:rPr lang="en-US" sz="1800" kern="100" dirty="0">
                <a:latin typeface="+mj-lt"/>
                <a:ea typeface="Calibri" panose="020F0502020204030204" pitchFamily="34" charset="0"/>
                <a:cs typeface="Times New Roman" panose="02020603050405020304" pitchFamily="18" charset="0"/>
              </a:rPr>
              <a:t>2 Cluster</a:t>
            </a:r>
          </a:p>
        </p:txBody>
      </p:sp>
    </p:spTree>
    <p:extLst>
      <p:ext uri="{BB962C8B-B14F-4D97-AF65-F5344CB8AC3E}">
        <p14:creationId xmlns:p14="http://schemas.microsoft.com/office/powerpoint/2010/main" val="25474262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0750A-C1D6-51C6-45E1-4207BAB45824}"/>
              </a:ext>
            </a:extLst>
          </p:cNvPr>
          <p:cNvSpPr>
            <a:spLocks noGrp="1"/>
          </p:cNvSpPr>
          <p:nvPr>
            <p:ph idx="1"/>
          </p:nvPr>
        </p:nvSpPr>
        <p:spPr>
          <a:xfrm>
            <a:off x="6096000" y="2802194"/>
            <a:ext cx="5400676" cy="3048001"/>
          </a:xfrm>
        </p:spPr>
        <p:txBody>
          <a:bodyPr>
            <a:normAutofit lnSpcReduction="10000"/>
          </a:bodyPr>
          <a:lstStyle/>
          <a:p>
            <a:pPr marL="228600" marR="0" algn="just">
              <a:lnSpc>
                <a:spcPct val="107000"/>
              </a:lnSpc>
              <a:spcBef>
                <a:spcPts val="0"/>
              </a:spcBef>
              <a:spcAft>
                <a:spcPts val="800"/>
              </a:spcAft>
            </a:pPr>
            <a:r>
              <a:rPr lang="en-US" sz="1800" kern="100" dirty="0">
                <a:effectLst/>
                <a:latin typeface="+mj-lt"/>
                <a:ea typeface="Calibri" panose="020F0502020204030204" pitchFamily="34" charset="0"/>
                <a:cs typeface="Times New Roman" panose="02020603050405020304" pitchFamily="18" charset="0"/>
              </a:rPr>
              <a:t>Based on our Clustering Analysis result, we were not exactly able to distinguish between the two group of people, that is diabetic and non-diabetic, because the clusters were getting overlapped. We also tried to measure the quality of clusters using Silhouette value, and the results are attached in the R files/Knitted file. Overall, we found out that </a:t>
            </a:r>
            <a:r>
              <a:rPr lang="en-US" sz="1800" b="1" kern="100" dirty="0">
                <a:effectLst/>
                <a:latin typeface="+mj-lt"/>
                <a:ea typeface="Calibri" panose="020F0502020204030204" pitchFamily="34" charset="0"/>
                <a:cs typeface="Times New Roman" panose="02020603050405020304" pitchFamily="18" charset="0"/>
              </a:rPr>
              <a:t>glucose and insulin</a:t>
            </a:r>
            <a:r>
              <a:rPr lang="en-US" sz="1800" kern="100" dirty="0">
                <a:effectLst/>
                <a:latin typeface="+mj-lt"/>
                <a:ea typeface="Calibri" panose="020F0502020204030204" pitchFamily="34" charset="0"/>
                <a:cs typeface="Times New Roman" panose="02020603050405020304" pitchFamily="18" charset="0"/>
              </a:rPr>
              <a:t> were quite correlated with the person being diabetic. We also found that the optimal number of clusters for our dataset would be </a:t>
            </a:r>
            <a:r>
              <a:rPr lang="en-US" sz="1800" b="1" kern="100" dirty="0">
                <a:effectLst/>
                <a:latin typeface="+mj-lt"/>
                <a:ea typeface="Calibri" panose="020F0502020204030204" pitchFamily="34" charset="0"/>
                <a:cs typeface="Times New Roman" panose="02020603050405020304" pitchFamily="18" charset="0"/>
              </a:rPr>
              <a:t>2.</a:t>
            </a:r>
            <a:endParaRPr lang="en-US" sz="1800" kern="100" dirty="0">
              <a:effectLst/>
              <a:latin typeface="+mj-lt"/>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06EE39BC-D31B-282B-A1B3-020F7245747F}"/>
              </a:ext>
            </a:extLst>
          </p:cNvPr>
          <p:cNvSpPr>
            <a:spLocks noGrp="1"/>
          </p:cNvSpPr>
          <p:nvPr>
            <p:ph type="title"/>
          </p:nvPr>
        </p:nvSpPr>
        <p:spPr>
          <a:xfrm>
            <a:off x="6029324" y="1523990"/>
            <a:ext cx="5400676" cy="1524010"/>
          </a:xfrm>
        </p:spPr>
        <p:txBody>
          <a:bodyPr anchor="t">
            <a:normAutofit/>
          </a:bodyPr>
          <a:lstStyle/>
          <a:p>
            <a:r>
              <a:rPr lang="en-US" sz="3200" dirty="0"/>
              <a:t>Clustering Analysis</a:t>
            </a:r>
          </a:p>
        </p:txBody>
      </p:sp>
      <p:pic>
        <p:nvPicPr>
          <p:cNvPr id="4098" name="Picture 2">
            <a:extLst>
              <a:ext uri="{FF2B5EF4-FFF2-40B4-BE49-F238E27FC236}">
                <a16:creationId xmlns:a16="http://schemas.microsoft.com/office/drawing/2014/main" id="{E4F388D6-5DB5-4B80-51DF-9D5EC1A2D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07" y="2150806"/>
            <a:ext cx="5557684" cy="3969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6870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PebbleVTI">
  <a:themeElements>
    <a:clrScheme name="AnalogousFromRegularSeedRightStep">
      <a:dk1>
        <a:srgbClr val="000000"/>
      </a:dk1>
      <a:lt1>
        <a:srgbClr val="FFFFFF"/>
      </a:lt1>
      <a:dk2>
        <a:srgbClr val="41242E"/>
      </a:dk2>
      <a:lt2>
        <a:srgbClr val="E2E8E3"/>
      </a:lt2>
      <a:accent1>
        <a:srgbClr val="CD43AB"/>
      </a:accent1>
      <a:accent2>
        <a:srgbClr val="BB315F"/>
      </a:accent2>
      <a:accent3>
        <a:srgbClr val="CD4E43"/>
      </a:accent3>
      <a:accent4>
        <a:srgbClr val="BB7631"/>
      </a:accent4>
      <a:accent5>
        <a:srgbClr val="B0A63A"/>
      </a:accent5>
      <a:accent6>
        <a:srgbClr val="85B02F"/>
      </a:accent6>
      <a:hlink>
        <a:srgbClr val="31944A"/>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49</TotalTime>
  <Words>1097</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Avenir Next LT Pro</vt:lpstr>
      <vt:lpstr>Avenir Next LT Pro Light</vt:lpstr>
      <vt:lpstr>Sitka Subheading</vt:lpstr>
      <vt:lpstr>Wingdings</vt:lpstr>
      <vt:lpstr>PebbleVTI</vt:lpstr>
      <vt:lpstr>Diabetes Data Exploration</vt:lpstr>
      <vt:lpstr>Questions I am trying to answer:</vt:lpstr>
      <vt:lpstr>Questions I am trying to answer:</vt:lpstr>
      <vt:lpstr>Principal Component Analysis (PCA)</vt:lpstr>
      <vt:lpstr>Principal Component Analysis (PCA)</vt:lpstr>
      <vt:lpstr>Principal Component Analysis (PCA)</vt:lpstr>
      <vt:lpstr>Clustering Analysis</vt:lpstr>
      <vt:lpstr>Clustering Analysis</vt:lpstr>
      <vt:lpstr>Clustering Analysis</vt:lpstr>
      <vt:lpstr>Exploratory Factor Analysis</vt:lpstr>
      <vt:lpstr>Exploratory Factor Analysis</vt:lpstr>
      <vt:lpstr>Exploratory Factor Analysis</vt:lpstr>
      <vt:lpstr>Multiple Regression</vt:lpstr>
      <vt:lpstr>Multiple Regression</vt:lpstr>
      <vt:lpstr>Multiple Regression</vt:lpstr>
      <vt:lpstr>Logistic Regression</vt:lpstr>
      <vt:lpstr>Logistic Regression</vt:lpstr>
      <vt:lpstr>Logistic Regression</vt:lpstr>
      <vt:lpstr>Logistic Regression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Data Exploration</dc:title>
  <dc:creator>Prince Rameshbhai Kheni</dc:creator>
  <cp:lastModifiedBy>Prince Rameshbhai Kheni</cp:lastModifiedBy>
  <cp:revision>3</cp:revision>
  <dcterms:created xsi:type="dcterms:W3CDTF">2023-04-17T19:32:43Z</dcterms:created>
  <dcterms:modified xsi:type="dcterms:W3CDTF">2023-04-17T20:29:00Z</dcterms:modified>
</cp:coreProperties>
</file>