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76" r:id="rId6"/>
    <p:sldId id="277" r:id="rId7"/>
    <p:sldId id="288" r:id="rId8"/>
    <p:sldId id="279" r:id="rId9"/>
    <p:sldId id="289" r:id="rId10"/>
    <p:sldId id="280" r:id="rId11"/>
    <p:sldId id="290" r:id="rId12"/>
    <p:sldId id="291" r:id="rId13"/>
    <p:sldId id="292" r:id="rId14"/>
    <p:sldId id="293" r:id="rId15"/>
    <p:sldId id="294" r:id="rId16"/>
    <p:sldId id="295" r:id="rId17"/>
    <p:sldId id="296" r:id="rId18"/>
    <p:sldId id="298" r:id="rId19"/>
    <p:sldId id="281" r:id="rId20"/>
    <p:sldId id="297" r:id="rId21"/>
    <p:sldId id="283" r:id="rId22"/>
    <p:sldId id="299"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79" d="100"/>
          <a:sy n="79" d="100"/>
        </p:scale>
        <p:origin x="773"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373078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538051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0732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33175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324495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13139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560378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129074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37615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102469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419716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67977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eepcontractor/unicorn-companies-datas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Unicorn Companies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line, screenshot, music&#10;&#10;Description automatically generated">
            <a:extLst>
              <a:ext uri="{FF2B5EF4-FFF2-40B4-BE49-F238E27FC236}">
                <a16:creationId xmlns:a16="http://schemas.microsoft.com/office/drawing/2014/main" id="{12FA632C-3C13-B7D0-196C-ADA042B97C1E}"/>
              </a:ext>
            </a:extLst>
          </p:cNvPr>
          <p:cNvPicPr>
            <a:picLocks noChangeAspect="1"/>
          </p:cNvPicPr>
          <p:nvPr/>
        </p:nvPicPr>
        <p:blipFill>
          <a:blip r:embed="rId3"/>
          <a:stretch>
            <a:fillRect/>
          </a:stretch>
        </p:blipFill>
        <p:spPr>
          <a:xfrm>
            <a:off x="417193" y="680484"/>
            <a:ext cx="11357614" cy="5987016"/>
          </a:xfrm>
          <a:prstGeom prst="rect">
            <a:avLst/>
          </a:prstGeom>
        </p:spPr>
      </p:pic>
    </p:spTree>
    <p:extLst>
      <p:ext uri="{BB962C8B-B14F-4D97-AF65-F5344CB8AC3E}">
        <p14:creationId xmlns:p14="http://schemas.microsoft.com/office/powerpoint/2010/main" val="4063240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screenshot, font, diagram&#10;&#10;Description automatically generated">
            <a:extLst>
              <a:ext uri="{FF2B5EF4-FFF2-40B4-BE49-F238E27FC236}">
                <a16:creationId xmlns:a16="http://schemas.microsoft.com/office/drawing/2014/main" id="{F81EF12B-766B-13F8-4367-96C6C25BFB58}"/>
              </a:ext>
            </a:extLst>
          </p:cNvPr>
          <p:cNvPicPr>
            <a:picLocks noChangeAspect="1"/>
          </p:cNvPicPr>
          <p:nvPr/>
        </p:nvPicPr>
        <p:blipFill rotWithShape="1">
          <a:blip r:embed="rId3"/>
          <a:srcRect r="20" b="86154"/>
          <a:stretch/>
        </p:blipFill>
        <p:spPr>
          <a:xfrm>
            <a:off x="1416996" y="653617"/>
            <a:ext cx="9358008" cy="801175"/>
          </a:xfrm>
          <a:prstGeom prst="rect">
            <a:avLst/>
          </a:prstGeom>
        </p:spPr>
      </p:pic>
      <p:pic>
        <p:nvPicPr>
          <p:cNvPr id="5" name="Picture 4">
            <a:extLst>
              <a:ext uri="{FF2B5EF4-FFF2-40B4-BE49-F238E27FC236}">
                <a16:creationId xmlns:a16="http://schemas.microsoft.com/office/drawing/2014/main" id="{B56A09F2-8D2B-9046-EDF8-EB775A000BF8}"/>
              </a:ext>
            </a:extLst>
          </p:cNvPr>
          <p:cNvPicPr>
            <a:picLocks noChangeAspect="1"/>
          </p:cNvPicPr>
          <p:nvPr/>
        </p:nvPicPr>
        <p:blipFill>
          <a:blip r:embed="rId4"/>
          <a:stretch>
            <a:fillRect/>
          </a:stretch>
        </p:blipFill>
        <p:spPr>
          <a:xfrm>
            <a:off x="3352548" y="1366431"/>
            <a:ext cx="5486903" cy="5404020"/>
          </a:xfrm>
          <a:prstGeom prst="rect">
            <a:avLst/>
          </a:prstGeom>
        </p:spPr>
      </p:pic>
    </p:spTree>
    <p:extLst>
      <p:ext uri="{BB962C8B-B14F-4D97-AF65-F5344CB8AC3E}">
        <p14:creationId xmlns:p14="http://schemas.microsoft.com/office/powerpoint/2010/main" val="3983996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7882A22-7149-5DE7-FA56-642338318ACD}"/>
              </a:ext>
            </a:extLst>
          </p:cNvPr>
          <p:cNvPicPr>
            <a:picLocks noChangeAspect="1"/>
          </p:cNvPicPr>
          <p:nvPr/>
        </p:nvPicPr>
        <p:blipFill>
          <a:blip r:embed="rId3"/>
          <a:stretch>
            <a:fillRect/>
          </a:stretch>
        </p:blipFill>
        <p:spPr>
          <a:xfrm>
            <a:off x="1091249" y="560497"/>
            <a:ext cx="10009501" cy="6135097"/>
          </a:xfrm>
          <a:prstGeom prst="rect">
            <a:avLst/>
          </a:prstGeom>
        </p:spPr>
      </p:pic>
    </p:spTree>
    <p:extLst>
      <p:ext uri="{BB962C8B-B14F-4D97-AF65-F5344CB8AC3E}">
        <p14:creationId xmlns:p14="http://schemas.microsoft.com/office/powerpoint/2010/main" val="2553138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screenshot, diagram, circle&#10;&#10;Description automatically generated">
            <a:extLst>
              <a:ext uri="{FF2B5EF4-FFF2-40B4-BE49-F238E27FC236}">
                <a16:creationId xmlns:a16="http://schemas.microsoft.com/office/drawing/2014/main" id="{06303B0D-274F-980F-8BCF-6C223E8D91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4893" y="662978"/>
            <a:ext cx="9922213" cy="6195022"/>
          </a:xfrm>
          <a:prstGeom prst="rect">
            <a:avLst/>
          </a:prstGeom>
          <a:noFill/>
          <a:ln>
            <a:noFill/>
          </a:ln>
        </p:spPr>
      </p:pic>
    </p:spTree>
    <p:extLst>
      <p:ext uri="{BB962C8B-B14F-4D97-AF65-F5344CB8AC3E}">
        <p14:creationId xmlns:p14="http://schemas.microsoft.com/office/powerpoint/2010/main" val="1437627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8321C19-935F-E12A-842B-C46B86AE9C56}"/>
              </a:ext>
            </a:extLst>
          </p:cNvPr>
          <p:cNvPicPr>
            <a:picLocks noChangeAspect="1"/>
          </p:cNvPicPr>
          <p:nvPr/>
        </p:nvPicPr>
        <p:blipFill>
          <a:blip r:embed="rId3"/>
          <a:stretch>
            <a:fillRect/>
          </a:stretch>
        </p:blipFill>
        <p:spPr>
          <a:xfrm>
            <a:off x="1042926" y="578298"/>
            <a:ext cx="10106148" cy="6209703"/>
          </a:xfrm>
          <a:prstGeom prst="rect">
            <a:avLst/>
          </a:prstGeom>
        </p:spPr>
      </p:pic>
    </p:spTree>
    <p:extLst>
      <p:ext uri="{BB962C8B-B14F-4D97-AF65-F5344CB8AC3E}">
        <p14:creationId xmlns:p14="http://schemas.microsoft.com/office/powerpoint/2010/main" val="3776590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descr="A picture containing diagram, text, line&#10;&#10;Description automatically generated">
            <a:extLst>
              <a:ext uri="{FF2B5EF4-FFF2-40B4-BE49-F238E27FC236}">
                <a16:creationId xmlns:a16="http://schemas.microsoft.com/office/drawing/2014/main" id="{AD1BB023-1DDC-287F-DD11-CCDD0AE97CA2}"/>
              </a:ext>
            </a:extLst>
          </p:cNvPr>
          <p:cNvPicPr>
            <a:picLocks noChangeAspect="1"/>
          </p:cNvPicPr>
          <p:nvPr/>
        </p:nvPicPr>
        <p:blipFill>
          <a:blip r:embed="rId3"/>
          <a:stretch>
            <a:fillRect/>
          </a:stretch>
        </p:blipFill>
        <p:spPr>
          <a:xfrm>
            <a:off x="1923036" y="650445"/>
            <a:ext cx="8209739" cy="6017055"/>
          </a:xfrm>
          <a:prstGeom prst="rect">
            <a:avLst/>
          </a:prstGeom>
        </p:spPr>
      </p:pic>
    </p:spTree>
    <p:extLst>
      <p:ext uri="{BB962C8B-B14F-4D97-AF65-F5344CB8AC3E}">
        <p14:creationId xmlns:p14="http://schemas.microsoft.com/office/powerpoint/2010/main" val="378427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DASHBOARD - 1</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CBA77A33-58A3-748A-4427-E73D5B8B8B8A}"/>
              </a:ext>
            </a:extLst>
          </p:cNvPr>
          <p:cNvPicPr>
            <a:picLocks noChangeAspect="1"/>
          </p:cNvPicPr>
          <p:nvPr/>
        </p:nvPicPr>
        <p:blipFill>
          <a:blip r:embed="rId3"/>
          <a:stretch>
            <a:fillRect/>
          </a:stretch>
        </p:blipFill>
        <p:spPr>
          <a:xfrm>
            <a:off x="114300" y="612660"/>
            <a:ext cx="11963400" cy="6108815"/>
          </a:xfrm>
          <a:prstGeom prst="rect">
            <a:avLst/>
          </a:prstGeom>
        </p:spPr>
      </p:pic>
    </p:spTree>
    <p:extLst>
      <p:ext uri="{BB962C8B-B14F-4D97-AF65-F5344CB8AC3E}">
        <p14:creationId xmlns:p14="http://schemas.microsoft.com/office/powerpoint/2010/main" val="875445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DASHBOARD - 2</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C0FFF961-0CA1-E411-EF5F-D6D0FEF291DF}"/>
              </a:ext>
            </a:extLst>
          </p:cNvPr>
          <p:cNvPicPr>
            <a:picLocks noChangeAspect="1"/>
          </p:cNvPicPr>
          <p:nvPr/>
        </p:nvPicPr>
        <p:blipFill>
          <a:blip r:embed="rId3"/>
          <a:stretch>
            <a:fillRect/>
          </a:stretch>
        </p:blipFill>
        <p:spPr>
          <a:xfrm>
            <a:off x="148347" y="665814"/>
            <a:ext cx="11895306" cy="6055661"/>
          </a:xfrm>
          <a:prstGeom prst="rect">
            <a:avLst/>
          </a:prstGeom>
        </p:spPr>
      </p:pic>
    </p:spTree>
    <p:extLst>
      <p:ext uri="{BB962C8B-B14F-4D97-AF65-F5344CB8AC3E}">
        <p14:creationId xmlns:p14="http://schemas.microsoft.com/office/powerpoint/2010/main" val="3028164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5F8FD4E-8052-6CDA-E807-C6176840F555}"/>
              </a:ext>
            </a:extLst>
          </p:cNvPr>
          <p:cNvSpPr txBox="1"/>
          <p:nvPr/>
        </p:nvSpPr>
        <p:spPr>
          <a:xfrm>
            <a:off x="651754" y="1021408"/>
            <a:ext cx="10933890" cy="526297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The analysis has revealed that Fintech, Internet Software and Services, and E-commerce &amp; Direct-to-Consumer industries have raised the most funding and achieved the highest valuations.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We also identified the leading companies in each industry, such as Stripe, Klarna, and Checkout.com in Fintech, </a:t>
            </a:r>
            <a:r>
              <a:rPr lang="en-US" sz="2400" dirty="0" err="1"/>
              <a:t>Shein</a:t>
            </a:r>
            <a:r>
              <a:rPr lang="en-US" sz="2400" dirty="0"/>
              <a:t> in E-commerce, and Canva in Internet Software and Services.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Additionally, we explored the average time it takes for companies to reach unicorn status in different industries and the top investors providing funding to these companies.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We highlighted the dominant players in the startup landscape across various industries.</a:t>
            </a:r>
          </a:p>
        </p:txBody>
      </p:sp>
    </p:spTree>
    <p:extLst>
      <p:ext uri="{BB962C8B-B14F-4D97-AF65-F5344CB8AC3E}">
        <p14:creationId xmlns:p14="http://schemas.microsoft.com/office/powerpoint/2010/main" val="727364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5F8FD4E-8052-6CDA-E807-C6176840F555}"/>
              </a:ext>
            </a:extLst>
          </p:cNvPr>
          <p:cNvSpPr txBox="1"/>
          <p:nvPr/>
        </p:nvSpPr>
        <p:spPr>
          <a:xfrm>
            <a:off x="651754" y="1021408"/>
            <a:ext cx="1093389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We found that top investors primarily focus on technology-driven industries such as Fintech, E-commerce &amp; direct-to-consumer, Artificial Intelligence, and Internet Software &amp; Services.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We highlighted the dominance of North America, Asia, and Europe in terms of the number of unicorn companies and their valuation.</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We showcased the startup hubs of the world, with New York, Beijing, Shanghai, London, and Bengaluru having the highest number of unicorn companies.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We also provided insights into the top investors and the companies they have invested in, which can aid entrepreneurs in securing funding for their own startups.</a:t>
            </a:r>
          </a:p>
        </p:txBody>
      </p:sp>
    </p:spTree>
    <p:extLst>
      <p:ext uri="{BB962C8B-B14F-4D97-AF65-F5344CB8AC3E}">
        <p14:creationId xmlns:p14="http://schemas.microsoft.com/office/powerpoint/2010/main" val="14544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t>DATA CLEANING AND PREPROCESSING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t>DATA ANALYSIS AND RESULT</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t>CONCLUSION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SETTING THE CONTEXT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METHODOLOGY</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DATA DICTIONARY</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Title 1">
            <a:extLst>
              <a:ext uri="{FF2B5EF4-FFF2-40B4-BE49-F238E27FC236}">
                <a16:creationId xmlns:a16="http://schemas.microsoft.com/office/drawing/2014/main" id="{92D2F11A-8B2E-ACD8-BF8D-EB27EA8BAC07}"/>
              </a:ext>
            </a:extLst>
          </p:cNvPr>
          <p:cNvSpPr txBox="1">
            <a:spLocks/>
          </p:cNvSpPr>
          <p:nvPr/>
        </p:nvSpPr>
        <p:spPr>
          <a:xfrm>
            <a:off x="5765085" y="6455429"/>
            <a:ext cx="6939238" cy="276999"/>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rgbClr val="FFC000"/>
                </a:solidFill>
              </a:rPr>
              <a:t>Presentation By: Prince Kheni &amp; </a:t>
            </a:r>
            <a:r>
              <a:rPr lang="en-US" sz="2000" b="1" dirty="0" err="1">
                <a:solidFill>
                  <a:srgbClr val="FFC000"/>
                </a:solidFill>
              </a:rPr>
              <a:t>Vrushal</a:t>
            </a:r>
            <a:r>
              <a:rPr lang="en-US" sz="2000" b="1" dirty="0">
                <a:solidFill>
                  <a:srgbClr val="FFC000"/>
                </a:solidFill>
              </a:rPr>
              <a:t> Mantri</a:t>
            </a:r>
            <a:endParaRPr lang="en-US" sz="2000" dirty="0">
              <a:solidFill>
                <a:srgbClr val="FFC000"/>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SETTIGN THE CONTEXT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D96FCCB-373E-25CA-3613-E4CCED1DF992}"/>
              </a:ext>
            </a:extLst>
          </p:cNvPr>
          <p:cNvSpPr txBox="1"/>
          <p:nvPr/>
        </p:nvSpPr>
        <p:spPr>
          <a:xfrm>
            <a:off x="622570" y="739302"/>
            <a:ext cx="10933890" cy="6370975"/>
          </a:xfrm>
          <a:prstGeom prst="rect">
            <a:avLst/>
          </a:prstGeom>
          <a:noFill/>
        </p:spPr>
        <p:txBody>
          <a:bodyPr wrap="square" rtlCol="0">
            <a:spAutoFit/>
          </a:bodyPr>
          <a:lstStyle/>
          <a:p>
            <a:pPr algn="just"/>
            <a:r>
              <a:rPr lang="en-US" sz="2400" b="1" dirty="0"/>
              <a:t>OBJECTIVE: </a:t>
            </a:r>
            <a:r>
              <a:rPr lang="en-US" sz="2400" dirty="0"/>
              <a:t>This project aims to gain insights into the startup industry by analyzing the time it takes for startups to become unicorns, identifying investors and companies that have produced the most unicorns, and providing actionable recommendations to industry stakeholders.</a:t>
            </a:r>
          </a:p>
          <a:p>
            <a:pPr algn="just"/>
            <a:endParaRPr lang="en-US" sz="2400" dirty="0"/>
          </a:p>
          <a:p>
            <a:pPr algn="just"/>
            <a:r>
              <a:rPr lang="en-US" sz="2400" b="1" dirty="0"/>
              <a:t>BACKGROUND: </a:t>
            </a:r>
            <a:r>
              <a:rPr lang="en-US" sz="2400" dirty="0"/>
              <a:t>The project analyzes a dataset with information on over 1,000 unicorn companies globally to gain a better understanding of their success factors and characteristics that distinguish them from other businesses, including data on 1,250 investors. </a:t>
            </a:r>
          </a:p>
          <a:p>
            <a:pPr algn="just"/>
            <a:r>
              <a:rPr lang="en-US" sz="2400" dirty="0"/>
              <a:t>The term "unicorn" refers to a private company with a valuation exceeding $1 billion and not listed on any stock exchange.</a:t>
            </a:r>
          </a:p>
          <a:p>
            <a:pPr algn="just"/>
            <a:endParaRPr lang="en-US" sz="2400" dirty="0"/>
          </a:p>
          <a:p>
            <a:pPr algn="just"/>
            <a:r>
              <a:rPr lang="en-US" sz="2400" b="1" dirty="0"/>
              <a:t>DATA SOURCE: </a:t>
            </a:r>
            <a:r>
              <a:rPr lang="en-US" sz="2400" dirty="0"/>
              <a:t>The source of our project's dataset is from Kaggle, a platform for data science enthusiasts. The dataset includes information on unicorn companies and is publicly available at the following link: </a:t>
            </a:r>
            <a:r>
              <a:rPr lang="en-US" sz="2400" dirty="0">
                <a:solidFill>
                  <a:schemeClr val="accent3">
                    <a:lumMod val="75000"/>
                  </a:schemeClr>
                </a:solidFill>
                <a:hlinkClick r:id="rId3">
                  <a:extLst>
                    <a:ext uri="{A12FA001-AC4F-418D-AE19-62706E023703}">
                      <ahyp:hlinkClr xmlns:ahyp="http://schemas.microsoft.com/office/drawing/2018/hyperlinkcolor" val="tx"/>
                    </a:ext>
                  </a:extLst>
                </a:hlinkClick>
              </a:rPr>
              <a:t>https://www.kaggle.com/datasets/deepcontractor/unicorn-companies-dataset</a:t>
            </a:r>
            <a:endParaRPr lang="en-US" sz="2400" dirty="0">
              <a:solidFill>
                <a:schemeClr val="accent3">
                  <a:lumMod val="75000"/>
                </a:schemeClr>
              </a:solidFill>
            </a:endParaRPr>
          </a:p>
          <a:p>
            <a:pPr algn="just"/>
            <a:endParaRPr lang="en-US" sz="2400" b="1" dirty="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D96FCCB-373E-25CA-3613-E4CCED1DF992}"/>
              </a:ext>
            </a:extLst>
          </p:cNvPr>
          <p:cNvSpPr txBox="1"/>
          <p:nvPr/>
        </p:nvSpPr>
        <p:spPr>
          <a:xfrm>
            <a:off x="651754" y="1021408"/>
            <a:ext cx="1093389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The project will use a range of software tools to support the analysis, including Tableau, Python, R, and MS Excel.</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Tableau is a data visualization tool that will be used primarily to create charts and graphs that make it easy to understand the data.</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Python is a programming language that will be used to create network graphs, which can help identify patterns in the data that may not be easily visible with other methods.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R and MS Excel will be used for data cleaning and working with variables. This involves cleaning the data, removing any errors or inconsistencies, and transforming it into a format that is easier to work with.</a:t>
            </a:r>
          </a:p>
        </p:txBody>
      </p:sp>
    </p:spTree>
    <p:extLst>
      <p:ext uri="{BB962C8B-B14F-4D97-AF65-F5344CB8AC3E}">
        <p14:creationId xmlns:p14="http://schemas.microsoft.com/office/powerpoint/2010/main" val="1692036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DICTIONARY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F3A5483B-F95C-D1EC-AFCE-727CDFF057FF}"/>
              </a:ext>
            </a:extLst>
          </p:cNvPr>
          <p:cNvGraphicFramePr>
            <a:graphicFrameLocks noGrp="1"/>
          </p:cNvGraphicFramePr>
          <p:nvPr>
            <p:extLst>
              <p:ext uri="{D42A27DB-BD31-4B8C-83A1-F6EECF244321}">
                <p14:modId xmlns:p14="http://schemas.microsoft.com/office/powerpoint/2010/main" val="54293298"/>
              </p:ext>
            </p:extLst>
          </p:nvPr>
        </p:nvGraphicFramePr>
        <p:xfrm>
          <a:off x="849549" y="691971"/>
          <a:ext cx="10492901" cy="5950112"/>
        </p:xfrm>
        <a:graphic>
          <a:graphicData uri="http://schemas.openxmlformats.org/drawingml/2006/table">
            <a:tbl>
              <a:tblPr firstRow="1" firstCol="1" bandRow="1">
                <a:tableStyleId>{F2DE63D5-997A-4646-A377-4702673A728D}</a:tableStyleId>
              </a:tblPr>
              <a:tblGrid>
                <a:gridCol w="2429438">
                  <a:extLst>
                    <a:ext uri="{9D8B030D-6E8A-4147-A177-3AD203B41FA5}">
                      <a16:colId xmlns:a16="http://schemas.microsoft.com/office/drawing/2014/main" val="476882867"/>
                    </a:ext>
                  </a:extLst>
                </a:gridCol>
                <a:gridCol w="4885196">
                  <a:extLst>
                    <a:ext uri="{9D8B030D-6E8A-4147-A177-3AD203B41FA5}">
                      <a16:colId xmlns:a16="http://schemas.microsoft.com/office/drawing/2014/main" val="3724064680"/>
                    </a:ext>
                  </a:extLst>
                </a:gridCol>
                <a:gridCol w="3178267">
                  <a:extLst>
                    <a:ext uri="{9D8B030D-6E8A-4147-A177-3AD203B41FA5}">
                      <a16:colId xmlns:a16="http://schemas.microsoft.com/office/drawing/2014/main" val="911840620"/>
                    </a:ext>
                  </a:extLst>
                </a:gridCol>
              </a:tblGrid>
              <a:tr h="304946">
                <a:tc>
                  <a:txBody>
                    <a:bodyPr/>
                    <a:lstStyle/>
                    <a:p>
                      <a:pPr marL="0" marR="0" algn="ctr">
                        <a:lnSpc>
                          <a:spcPct val="150000"/>
                        </a:lnSpc>
                        <a:spcBef>
                          <a:spcPts val="0"/>
                        </a:spcBef>
                        <a:spcAft>
                          <a:spcPts val="0"/>
                        </a:spcAft>
                      </a:pPr>
                      <a:r>
                        <a:rPr lang="en-US" sz="1600" dirty="0">
                          <a:effectLst/>
                        </a:rPr>
                        <a:t>Field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Data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570323"/>
                  </a:ext>
                </a:extLst>
              </a:tr>
              <a:tr h="304946">
                <a:tc>
                  <a:txBody>
                    <a:bodyPr/>
                    <a:lstStyle/>
                    <a:p>
                      <a:pPr marL="0" marR="0" algn="ctr">
                        <a:lnSpc>
                          <a:spcPct val="150000"/>
                        </a:lnSpc>
                        <a:spcBef>
                          <a:spcPts val="0"/>
                        </a:spcBef>
                        <a:spcAft>
                          <a:spcPts val="0"/>
                        </a:spcAft>
                      </a:pPr>
                      <a:r>
                        <a:rPr lang="en-US" sz="1600">
                          <a:effectLst/>
                        </a:rPr>
                        <a:t>Company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Name of the company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249045"/>
                  </a:ext>
                </a:extLst>
              </a:tr>
              <a:tr h="304946">
                <a:tc>
                  <a:txBody>
                    <a:bodyPr/>
                    <a:lstStyle/>
                    <a:p>
                      <a:pPr marL="0" marR="0" algn="ctr">
                        <a:lnSpc>
                          <a:spcPct val="150000"/>
                        </a:lnSpc>
                        <a:spcBef>
                          <a:spcPts val="0"/>
                        </a:spcBef>
                        <a:spcAft>
                          <a:spcPts val="0"/>
                        </a:spcAft>
                      </a:pPr>
                      <a:r>
                        <a:rPr lang="en-US" sz="1600">
                          <a:effectLst/>
                        </a:rPr>
                        <a:t>Valuation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Company valuation in Billions (B) of dollars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275596"/>
                  </a:ext>
                </a:extLst>
              </a:tr>
              <a:tr h="646742">
                <a:tc>
                  <a:txBody>
                    <a:bodyPr/>
                    <a:lstStyle/>
                    <a:p>
                      <a:pPr marL="0" marR="0" algn="ctr">
                        <a:lnSpc>
                          <a:spcPct val="150000"/>
                        </a:lnSpc>
                        <a:spcBef>
                          <a:spcPts val="0"/>
                        </a:spcBef>
                        <a:spcAft>
                          <a:spcPts val="0"/>
                        </a:spcAft>
                      </a:pPr>
                      <a:r>
                        <a:rPr lang="en-US" sz="1600">
                          <a:effectLst/>
                        </a:rPr>
                        <a:t>Year Joined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The year in which the company reached $1 billion in valuation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440513"/>
                  </a:ext>
                </a:extLst>
              </a:tr>
              <a:tr h="554160">
                <a:tc>
                  <a:txBody>
                    <a:bodyPr/>
                    <a:lstStyle/>
                    <a:p>
                      <a:pPr marL="0" marR="0" algn="ctr">
                        <a:lnSpc>
                          <a:spcPct val="150000"/>
                        </a:lnSpc>
                        <a:spcBef>
                          <a:spcPts val="0"/>
                        </a:spcBef>
                        <a:spcAft>
                          <a:spcPts val="0"/>
                        </a:spcAft>
                      </a:pPr>
                      <a:r>
                        <a:rPr lang="en-US" sz="1600">
                          <a:effectLst/>
                        </a:rPr>
                        <a:t>Industry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effectLst/>
                        </a:rPr>
                        <a:t>Industry/Sector in which company is established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228771"/>
                  </a:ext>
                </a:extLst>
              </a:tr>
              <a:tr h="304946">
                <a:tc>
                  <a:txBody>
                    <a:bodyPr/>
                    <a:lstStyle/>
                    <a:p>
                      <a:pPr marL="0" marR="0" algn="ctr">
                        <a:lnSpc>
                          <a:spcPct val="150000"/>
                        </a:lnSpc>
                        <a:spcBef>
                          <a:spcPts val="0"/>
                        </a:spcBef>
                        <a:spcAft>
                          <a:spcPts val="0"/>
                        </a:spcAft>
                      </a:pPr>
                      <a:r>
                        <a:rPr lang="en-US" sz="1600">
                          <a:effectLst/>
                        </a:rPr>
                        <a:t>City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City the company was founded 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502732"/>
                  </a:ext>
                </a:extLst>
              </a:tr>
              <a:tr h="304946">
                <a:tc>
                  <a:txBody>
                    <a:bodyPr/>
                    <a:lstStyle/>
                    <a:p>
                      <a:pPr marL="0" marR="0" algn="ctr">
                        <a:lnSpc>
                          <a:spcPct val="150000"/>
                        </a:lnSpc>
                        <a:spcBef>
                          <a:spcPts val="0"/>
                        </a:spcBef>
                        <a:spcAft>
                          <a:spcPts val="0"/>
                        </a:spcAft>
                      </a:pPr>
                      <a:r>
                        <a:rPr lang="en-US" sz="1600">
                          <a:effectLst/>
                        </a:rPr>
                        <a:t>Country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Country the company was founded 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1427822"/>
                  </a:ext>
                </a:extLst>
              </a:tr>
              <a:tr h="304946">
                <a:tc>
                  <a:txBody>
                    <a:bodyPr/>
                    <a:lstStyle/>
                    <a:p>
                      <a:pPr marL="0" marR="0" algn="ctr">
                        <a:lnSpc>
                          <a:spcPct val="150000"/>
                        </a:lnSpc>
                        <a:spcBef>
                          <a:spcPts val="0"/>
                        </a:spcBef>
                        <a:spcAft>
                          <a:spcPts val="0"/>
                        </a:spcAft>
                      </a:pPr>
                      <a:r>
                        <a:rPr lang="en-US" sz="1600">
                          <a:effectLst/>
                        </a:rPr>
                        <a:t>Continent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Continent the company was founded 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534184"/>
                  </a:ext>
                </a:extLst>
              </a:tr>
              <a:tr h="304946">
                <a:tc>
                  <a:txBody>
                    <a:bodyPr/>
                    <a:lstStyle/>
                    <a:p>
                      <a:pPr marL="0" marR="0" algn="ctr">
                        <a:lnSpc>
                          <a:spcPct val="150000"/>
                        </a:lnSpc>
                        <a:spcBef>
                          <a:spcPts val="0"/>
                        </a:spcBef>
                        <a:spcAft>
                          <a:spcPts val="0"/>
                        </a:spcAft>
                      </a:pPr>
                      <a:r>
                        <a:rPr lang="en-US" sz="1600">
                          <a:effectLst/>
                        </a:rPr>
                        <a:t>Year Founded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Year the company was founded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6626578"/>
                  </a:ext>
                </a:extLst>
              </a:tr>
              <a:tr h="847002">
                <a:tc>
                  <a:txBody>
                    <a:bodyPr/>
                    <a:lstStyle/>
                    <a:p>
                      <a:pPr marL="0" marR="0" algn="ctr">
                        <a:lnSpc>
                          <a:spcPct val="150000"/>
                        </a:lnSpc>
                        <a:spcBef>
                          <a:spcPts val="0"/>
                        </a:spcBef>
                        <a:spcAft>
                          <a:spcPts val="0"/>
                        </a:spcAft>
                      </a:pPr>
                      <a:r>
                        <a:rPr lang="en-US" sz="1600">
                          <a:effectLst/>
                        </a:rPr>
                        <a:t>Funding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Total amount raised across all funding rounds in Billions (B) or Millions (M) of dollars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962841"/>
                  </a:ext>
                </a:extLst>
              </a:tr>
              <a:tr h="646742">
                <a:tc>
                  <a:txBody>
                    <a:bodyPr/>
                    <a:lstStyle/>
                    <a:p>
                      <a:pPr marL="0" marR="0" algn="ctr">
                        <a:lnSpc>
                          <a:spcPct val="150000"/>
                        </a:lnSpc>
                        <a:spcBef>
                          <a:spcPts val="0"/>
                        </a:spcBef>
                        <a:spcAft>
                          <a:spcPts val="0"/>
                        </a:spcAft>
                      </a:pPr>
                      <a:r>
                        <a:rPr lang="en-US" sz="1600">
                          <a:effectLst/>
                        </a:rPr>
                        <a:t>Select Investors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Top 4 investing firms or individual investors (some have less than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391774"/>
                  </a:ext>
                </a:extLst>
              </a:tr>
              <a:tr h="554160">
                <a:tc>
                  <a:txBody>
                    <a:bodyPr/>
                    <a:lstStyle/>
                    <a:p>
                      <a:pPr marL="0" marR="0" algn="ctr">
                        <a:lnSpc>
                          <a:spcPct val="150000"/>
                        </a:lnSpc>
                        <a:spcBef>
                          <a:spcPts val="0"/>
                        </a:spcBef>
                        <a:spcAft>
                          <a:spcPts val="0"/>
                        </a:spcAft>
                      </a:pPr>
                      <a:r>
                        <a:rPr lang="en-US" sz="1600">
                          <a:effectLst/>
                        </a:rPr>
                        <a:t>Investor Count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Number of Investor the company/startup has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795306"/>
                  </a:ext>
                </a:extLst>
              </a:tr>
              <a:tr h="304946">
                <a:tc>
                  <a:txBody>
                    <a:bodyPr/>
                    <a:lstStyle/>
                    <a:p>
                      <a:pPr marL="0" marR="0" algn="ctr">
                        <a:lnSpc>
                          <a:spcPct val="150000"/>
                        </a:lnSpc>
                        <a:spcBef>
                          <a:spcPts val="0"/>
                        </a:spcBef>
                        <a:spcAft>
                          <a:spcPts val="0"/>
                        </a:spcAft>
                      </a:pPr>
                      <a:r>
                        <a:rPr lang="en-US" sz="1600">
                          <a:effectLst/>
                        </a:rPr>
                        <a:t>Valuation to Funding Ratio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a:effectLst/>
                        </a:rPr>
                        <a:t>Ratio of Valuation divided by Funding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600" dirty="0">
                          <a:effectLst/>
                        </a:rPr>
                        <a:t>Float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591057"/>
                  </a:ext>
                </a:extLst>
              </a:tr>
            </a:tbl>
          </a:graphicData>
        </a:graphic>
      </p:graphicFrame>
    </p:spTree>
    <p:extLst>
      <p:ext uri="{BB962C8B-B14F-4D97-AF65-F5344CB8AC3E}">
        <p14:creationId xmlns:p14="http://schemas.microsoft.com/office/powerpoint/2010/main" val="1212140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CLEANING AND </a:t>
            </a:r>
          </a:p>
          <a:p>
            <a:pPr algn="ctr"/>
            <a:r>
              <a:rPr lang="en-US" sz="2800" b="1" dirty="0">
                <a:solidFill>
                  <a:schemeClr val="tx1">
                    <a:lumMod val="75000"/>
                    <a:lumOff val="25000"/>
                  </a:schemeClr>
                </a:solidFill>
              </a:rPr>
              <a:t>PREPROCESSING</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D96FCCB-373E-25CA-3613-E4CCED1DF992}"/>
              </a:ext>
            </a:extLst>
          </p:cNvPr>
          <p:cNvSpPr txBox="1"/>
          <p:nvPr/>
        </p:nvSpPr>
        <p:spPr>
          <a:xfrm>
            <a:off x="651754" y="1021408"/>
            <a:ext cx="1093389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Two new columns, 'Investor Count' and 'Valuation by Funding Ratio' were created for interesting visualizations in Tableau.</a:t>
            </a:r>
          </a:p>
          <a:p>
            <a:pPr algn="just"/>
            <a:endParaRPr lang="en-US" sz="2400" dirty="0"/>
          </a:p>
          <a:p>
            <a:pPr marL="342900" indent="-342900" algn="just">
              <a:buFont typeface="Wingdings" panose="05000000000000000000" pitchFamily="2" charset="2"/>
              <a:buChar char="Ø"/>
            </a:pPr>
            <a:r>
              <a:rPr lang="en-US" sz="2400" dirty="0"/>
              <a:t>Null values in the 'funding' and 'investor count' columns were identified using R.</a:t>
            </a:r>
          </a:p>
          <a:p>
            <a:pPr algn="just"/>
            <a:endParaRPr lang="en-US" sz="2400" dirty="0"/>
          </a:p>
          <a:p>
            <a:pPr marL="342900" indent="-342900" algn="just">
              <a:buFont typeface="Wingdings" panose="05000000000000000000" pitchFamily="2" charset="2"/>
              <a:buChar char="Ø"/>
            </a:pPr>
            <a:r>
              <a:rPr lang="en-US" sz="2400" dirty="0"/>
              <a:t>The dollar sign was removed from the 'Valuation' and 'Funding' columns to enable numerical calculations.</a:t>
            </a:r>
          </a:p>
          <a:p>
            <a:pPr algn="just"/>
            <a:endParaRPr lang="en-US" sz="2400" dirty="0"/>
          </a:p>
          <a:p>
            <a:pPr marL="342900" indent="-342900" algn="just">
              <a:buFont typeface="Wingdings" panose="05000000000000000000" pitchFamily="2" charset="2"/>
              <a:buChar char="Ø"/>
            </a:pPr>
            <a:r>
              <a:rPr lang="en-US" sz="2400" dirty="0"/>
              <a:t>The 'Date Joined' and 'Year Founded' columns were converted to year-only format to support visualization efforts.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Select Investors were separated into different Investor Columns, each separated by a comma.</a:t>
            </a:r>
          </a:p>
        </p:txBody>
      </p:sp>
    </p:spTree>
    <p:extLst>
      <p:ext uri="{BB962C8B-B14F-4D97-AF65-F5344CB8AC3E}">
        <p14:creationId xmlns:p14="http://schemas.microsoft.com/office/powerpoint/2010/main" val="152363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CLEANING AND </a:t>
            </a:r>
          </a:p>
          <a:p>
            <a:pPr algn="ctr"/>
            <a:r>
              <a:rPr lang="en-US" sz="2800" b="1" dirty="0">
                <a:solidFill>
                  <a:schemeClr val="tx1">
                    <a:lumMod val="75000"/>
                    <a:lumOff val="25000"/>
                  </a:schemeClr>
                </a:solidFill>
              </a:rPr>
              <a:t>PREPROCESSING</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descr="A screenshot of a computer screen&#10;&#10;Description automatically generated with medium confidence">
            <a:extLst>
              <a:ext uri="{FF2B5EF4-FFF2-40B4-BE49-F238E27FC236}">
                <a16:creationId xmlns:a16="http://schemas.microsoft.com/office/drawing/2014/main" id="{4BDEF5EA-EA01-F847-1A08-EA1904D201DD}"/>
              </a:ext>
            </a:extLst>
          </p:cNvPr>
          <p:cNvPicPr>
            <a:picLocks noChangeAspect="1"/>
          </p:cNvPicPr>
          <p:nvPr/>
        </p:nvPicPr>
        <p:blipFill rotWithShape="1">
          <a:blip r:embed="rId3"/>
          <a:srcRect t="4066"/>
          <a:stretch/>
        </p:blipFill>
        <p:spPr bwMode="auto">
          <a:xfrm>
            <a:off x="97280" y="1221096"/>
            <a:ext cx="5943600" cy="4060825"/>
          </a:xfrm>
          <a:prstGeom prst="rect">
            <a:avLst/>
          </a:prstGeom>
          <a:ln>
            <a:solidFill>
              <a:schemeClr val="tx1"/>
            </a:solidFill>
          </a:ln>
          <a:extLst>
            <a:ext uri="{53640926-AAD7-44D8-BBD7-CCE9431645EC}">
              <a14:shadowObscured xmlns:a14="http://schemas.microsoft.com/office/drawing/2010/main"/>
            </a:ext>
          </a:extLst>
        </p:spPr>
      </p:pic>
      <p:pic>
        <p:nvPicPr>
          <p:cNvPr id="4" name="Picture 3" descr="A screenshot of a computer screen&#10;&#10;Description automatically generated with low confidence">
            <a:extLst>
              <a:ext uri="{FF2B5EF4-FFF2-40B4-BE49-F238E27FC236}">
                <a16:creationId xmlns:a16="http://schemas.microsoft.com/office/drawing/2014/main" id="{6B0B8990-385A-AED7-CC9A-D454BA3DF61E}"/>
              </a:ext>
            </a:extLst>
          </p:cNvPr>
          <p:cNvPicPr>
            <a:picLocks noChangeAspect="1"/>
          </p:cNvPicPr>
          <p:nvPr/>
        </p:nvPicPr>
        <p:blipFill>
          <a:blip r:embed="rId4"/>
          <a:stretch>
            <a:fillRect/>
          </a:stretch>
        </p:blipFill>
        <p:spPr>
          <a:xfrm>
            <a:off x="6140818" y="1221095"/>
            <a:ext cx="5943600" cy="4060825"/>
          </a:xfrm>
          <a:prstGeom prst="rect">
            <a:avLst/>
          </a:prstGeom>
          <a:ln>
            <a:solidFill>
              <a:schemeClr val="tx1"/>
            </a:solidFill>
          </a:ln>
        </p:spPr>
      </p:pic>
      <p:sp>
        <p:nvSpPr>
          <p:cNvPr id="5" name="TextBox 4">
            <a:extLst>
              <a:ext uri="{FF2B5EF4-FFF2-40B4-BE49-F238E27FC236}">
                <a16:creationId xmlns:a16="http://schemas.microsoft.com/office/drawing/2014/main" id="{8913EFA9-E1EC-77B0-5F45-069810CAB936}"/>
              </a:ext>
            </a:extLst>
          </p:cNvPr>
          <p:cNvSpPr txBox="1"/>
          <p:nvPr/>
        </p:nvSpPr>
        <p:spPr>
          <a:xfrm>
            <a:off x="1754072" y="5478760"/>
            <a:ext cx="2630015" cy="646331"/>
          </a:xfrm>
          <a:prstGeom prst="rect">
            <a:avLst/>
          </a:prstGeom>
          <a:noFill/>
        </p:spPr>
        <p:txBody>
          <a:bodyPr wrap="none" rtlCol="0">
            <a:spAutoFit/>
          </a:bodyPr>
          <a:lstStyle/>
          <a:p>
            <a:r>
              <a:rPr lang="en-US" dirty="0"/>
              <a:t>BEFORE DATA CLEANING</a:t>
            </a:r>
          </a:p>
          <a:p>
            <a:endParaRPr lang="en-US" dirty="0"/>
          </a:p>
        </p:txBody>
      </p:sp>
      <p:sp>
        <p:nvSpPr>
          <p:cNvPr id="6" name="TextBox 5">
            <a:extLst>
              <a:ext uri="{FF2B5EF4-FFF2-40B4-BE49-F238E27FC236}">
                <a16:creationId xmlns:a16="http://schemas.microsoft.com/office/drawing/2014/main" id="{C3D593EF-5278-706D-D067-FC8F0EF68148}"/>
              </a:ext>
            </a:extLst>
          </p:cNvPr>
          <p:cNvSpPr txBox="1"/>
          <p:nvPr/>
        </p:nvSpPr>
        <p:spPr>
          <a:xfrm>
            <a:off x="7872631" y="5478760"/>
            <a:ext cx="2479974" cy="369332"/>
          </a:xfrm>
          <a:prstGeom prst="rect">
            <a:avLst/>
          </a:prstGeom>
          <a:noFill/>
        </p:spPr>
        <p:txBody>
          <a:bodyPr wrap="none" rtlCol="0">
            <a:spAutoFit/>
          </a:bodyPr>
          <a:lstStyle/>
          <a:p>
            <a:r>
              <a:rPr lang="en-US" dirty="0"/>
              <a:t>AFTER DATA CLEANING</a:t>
            </a:r>
          </a:p>
        </p:txBody>
      </p:sp>
    </p:spTree>
    <p:extLst>
      <p:ext uri="{BB962C8B-B14F-4D97-AF65-F5344CB8AC3E}">
        <p14:creationId xmlns:p14="http://schemas.microsoft.com/office/powerpoint/2010/main" val="3887579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descr="A picture containing text, screenshot, number, font&#10;&#10;Description automatically generated">
            <a:extLst>
              <a:ext uri="{FF2B5EF4-FFF2-40B4-BE49-F238E27FC236}">
                <a16:creationId xmlns:a16="http://schemas.microsoft.com/office/drawing/2014/main" id="{AF620964-A72E-7FB4-778C-A4A7C76243DC}"/>
              </a:ext>
            </a:extLst>
          </p:cNvPr>
          <p:cNvPicPr>
            <a:picLocks noChangeAspect="1"/>
          </p:cNvPicPr>
          <p:nvPr/>
        </p:nvPicPr>
        <p:blipFill>
          <a:blip r:embed="rId3"/>
          <a:stretch>
            <a:fillRect/>
          </a:stretch>
        </p:blipFill>
        <p:spPr>
          <a:xfrm>
            <a:off x="489928" y="738001"/>
            <a:ext cx="11212143" cy="5929499"/>
          </a:xfrm>
          <a:prstGeom prst="rect">
            <a:avLst/>
          </a:prstGeom>
        </p:spPr>
      </p:pic>
    </p:spTree>
    <p:extLst>
      <p:ext uri="{BB962C8B-B14F-4D97-AF65-F5344CB8AC3E}">
        <p14:creationId xmlns:p14="http://schemas.microsoft.com/office/powerpoint/2010/main" val="1411591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screenshot, font, design&#10;&#10;Description automatically generated">
            <a:extLst>
              <a:ext uri="{FF2B5EF4-FFF2-40B4-BE49-F238E27FC236}">
                <a16:creationId xmlns:a16="http://schemas.microsoft.com/office/drawing/2014/main" id="{55DF7C3D-A513-6F60-79A5-A4B90EFDE507}"/>
              </a:ext>
            </a:extLst>
          </p:cNvPr>
          <p:cNvPicPr>
            <a:picLocks noChangeAspect="1"/>
          </p:cNvPicPr>
          <p:nvPr/>
        </p:nvPicPr>
        <p:blipFill>
          <a:blip r:embed="rId3"/>
          <a:stretch>
            <a:fillRect/>
          </a:stretch>
        </p:blipFill>
        <p:spPr>
          <a:xfrm>
            <a:off x="228600" y="1000911"/>
            <a:ext cx="9937727" cy="5316047"/>
          </a:xfrm>
          <a:prstGeom prst="rect">
            <a:avLst/>
          </a:prstGeom>
        </p:spPr>
      </p:pic>
      <p:sp>
        <p:nvSpPr>
          <p:cNvPr id="6" name="TextBox 5">
            <a:extLst>
              <a:ext uri="{FF2B5EF4-FFF2-40B4-BE49-F238E27FC236}">
                <a16:creationId xmlns:a16="http://schemas.microsoft.com/office/drawing/2014/main" id="{25321EFB-9D98-9768-DF90-675D022FBEDD}"/>
              </a:ext>
            </a:extLst>
          </p:cNvPr>
          <p:cNvSpPr txBox="1"/>
          <p:nvPr/>
        </p:nvSpPr>
        <p:spPr>
          <a:xfrm>
            <a:off x="1167318" y="2247088"/>
            <a:ext cx="3419183" cy="1015663"/>
          </a:xfrm>
          <a:prstGeom prst="rect">
            <a:avLst/>
          </a:prstGeom>
          <a:noFill/>
          <a:effectLst>
            <a:softEdge rad="63500"/>
          </a:effectLst>
        </p:spPr>
        <p:txBody>
          <a:bodyPr wrap="square" rtlCol="0">
            <a:spAutoFit/>
          </a:bodyPr>
          <a:lstStyle/>
          <a:p>
            <a:r>
              <a:rPr lang="en-US" sz="6000" dirty="0">
                <a:solidFill>
                  <a:schemeClr val="tx1">
                    <a:alpha val="32000"/>
                  </a:schemeClr>
                </a:solidFill>
                <a:latin typeface="Broadway" panose="04040905080B02020502" pitchFamily="82" charset="0"/>
              </a:rPr>
              <a:t>Fintech</a:t>
            </a:r>
          </a:p>
        </p:txBody>
      </p:sp>
      <p:pic>
        <p:nvPicPr>
          <p:cNvPr id="4" name="Picture 3" descr="A picture containing text, screenshot, font&#10;&#10;Description automatically generated">
            <a:extLst>
              <a:ext uri="{FF2B5EF4-FFF2-40B4-BE49-F238E27FC236}">
                <a16:creationId xmlns:a16="http://schemas.microsoft.com/office/drawing/2014/main" id="{0DE0293E-999D-AB8D-4644-E50FCC814F65}"/>
              </a:ext>
            </a:extLst>
          </p:cNvPr>
          <p:cNvPicPr>
            <a:picLocks noChangeAspect="1"/>
          </p:cNvPicPr>
          <p:nvPr/>
        </p:nvPicPr>
        <p:blipFill>
          <a:blip r:embed="rId4"/>
          <a:stretch>
            <a:fillRect/>
          </a:stretch>
        </p:blipFill>
        <p:spPr>
          <a:xfrm>
            <a:off x="10242589" y="2929298"/>
            <a:ext cx="1720203" cy="1639061"/>
          </a:xfrm>
          <a:prstGeom prst="rect">
            <a:avLst/>
          </a:prstGeom>
        </p:spPr>
      </p:pic>
      <p:sp>
        <p:nvSpPr>
          <p:cNvPr id="7" name="TextBox 6">
            <a:extLst>
              <a:ext uri="{FF2B5EF4-FFF2-40B4-BE49-F238E27FC236}">
                <a16:creationId xmlns:a16="http://schemas.microsoft.com/office/drawing/2014/main" id="{E5F94F85-753E-A784-A953-890553AA0F34}"/>
              </a:ext>
            </a:extLst>
          </p:cNvPr>
          <p:cNvSpPr txBox="1"/>
          <p:nvPr/>
        </p:nvSpPr>
        <p:spPr>
          <a:xfrm>
            <a:off x="1167317" y="4612133"/>
            <a:ext cx="3419183" cy="1200329"/>
          </a:xfrm>
          <a:prstGeom prst="rect">
            <a:avLst/>
          </a:prstGeom>
          <a:noFill/>
          <a:effectLst>
            <a:softEdge rad="63500"/>
          </a:effectLst>
        </p:spPr>
        <p:txBody>
          <a:bodyPr wrap="square" rtlCol="0">
            <a:spAutoFit/>
          </a:bodyPr>
          <a:lstStyle/>
          <a:p>
            <a:r>
              <a:rPr lang="en-US" sz="3600" dirty="0">
                <a:solidFill>
                  <a:schemeClr val="tx1">
                    <a:alpha val="32000"/>
                  </a:schemeClr>
                </a:solidFill>
                <a:latin typeface="Broadway" panose="04040905080B02020502" pitchFamily="82" charset="0"/>
              </a:rPr>
              <a:t>Artificial Intelligence</a:t>
            </a:r>
          </a:p>
        </p:txBody>
      </p:sp>
      <p:sp>
        <p:nvSpPr>
          <p:cNvPr id="10" name="TextBox 9">
            <a:extLst>
              <a:ext uri="{FF2B5EF4-FFF2-40B4-BE49-F238E27FC236}">
                <a16:creationId xmlns:a16="http://schemas.microsoft.com/office/drawing/2014/main" id="{DB0C9A5D-6DDF-2DA1-708E-9909A9D3F47A}"/>
              </a:ext>
            </a:extLst>
          </p:cNvPr>
          <p:cNvSpPr txBox="1"/>
          <p:nvPr/>
        </p:nvSpPr>
        <p:spPr>
          <a:xfrm>
            <a:off x="5288602" y="2677976"/>
            <a:ext cx="2736718" cy="523220"/>
          </a:xfrm>
          <a:prstGeom prst="rect">
            <a:avLst/>
          </a:prstGeom>
          <a:noFill/>
          <a:effectLst>
            <a:softEdge rad="63500"/>
          </a:effectLst>
        </p:spPr>
        <p:txBody>
          <a:bodyPr wrap="square" rtlCol="0">
            <a:spAutoFit/>
          </a:bodyPr>
          <a:lstStyle/>
          <a:p>
            <a:r>
              <a:rPr lang="en-US" sz="2800" dirty="0">
                <a:solidFill>
                  <a:schemeClr val="tx1">
                    <a:alpha val="32000"/>
                  </a:schemeClr>
                </a:solidFill>
                <a:latin typeface="Broadway" panose="04040905080B02020502" pitchFamily="82" charset="0"/>
              </a:rPr>
              <a:t>E-Commerce</a:t>
            </a:r>
          </a:p>
        </p:txBody>
      </p:sp>
      <p:sp>
        <p:nvSpPr>
          <p:cNvPr id="12" name="TextBox 11">
            <a:extLst>
              <a:ext uri="{FF2B5EF4-FFF2-40B4-BE49-F238E27FC236}">
                <a16:creationId xmlns:a16="http://schemas.microsoft.com/office/drawing/2014/main" id="{B9AE6958-DFC4-48C0-A5A6-32321C3606B3}"/>
              </a:ext>
            </a:extLst>
          </p:cNvPr>
          <p:cNvSpPr txBox="1"/>
          <p:nvPr/>
        </p:nvSpPr>
        <p:spPr>
          <a:xfrm>
            <a:off x="5716619" y="4931232"/>
            <a:ext cx="1888883" cy="707886"/>
          </a:xfrm>
          <a:prstGeom prst="rect">
            <a:avLst/>
          </a:prstGeom>
          <a:noFill/>
          <a:effectLst>
            <a:softEdge rad="63500"/>
          </a:effectLst>
        </p:spPr>
        <p:txBody>
          <a:bodyPr wrap="square" rtlCol="0">
            <a:spAutoFit/>
          </a:bodyPr>
          <a:lstStyle/>
          <a:p>
            <a:r>
              <a:rPr lang="en-US" sz="4000" dirty="0">
                <a:solidFill>
                  <a:schemeClr val="tx1">
                    <a:alpha val="32000"/>
                  </a:schemeClr>
                </a:solidFill>
                <a:latin typeface="Broadway" panose="04040905080B02020502" pitchFamily="82" charset="0"/>
              </a:rPr>
              <a:t>Other</a:t>
            </a:r>
            <a:endParaRPr lang="en-US" sz="2800" dirty="0">
              <a:solidFill>
                <a:schemeClr val="tx1">
                  <a:alpha val="32000"/>
                </a:schemeClr>
              </a:solidFill>
              <a:latin typeface="Broadway" panose="04040905080B02020502" pitchFamily="82" charset="0"/>
            </a:endParaRPr>
          </a:p>
        </p:txBody>
      </p:sp>
      <p:sp>
        <p:nvSpPr>
          <p:cNvPr id="13" name="TextBox 12">
            <a:extLst>
              <a:ext uri="{FF2B5EF4-FFF2-40B4-BE49-F238E27FC236}">
                <a16:creationId xmlns:a16="http://schemas.microsoft.com/office/drawing/2014/main" id="{3A6E8D2A-FC73-E501-8257-FF172CADEC7E}"/>
              </a:ext>
            </a:extLst>
          </p:cNvPr>
          <p:cNvSpPr txBox="1"/>
          <p:nvPr/>
        </p:nvSpPr>
        <p:spPr>
          <a:xfrm>
            <a:off x="7902564" y="2939586"/>
            <a:ext cx="1261355" cy="369332"/>
          </a:xfrm>
          <a:prstGeom prst="rect">
            <a:avLst/>
          </a:prstGeom>
          <a:noFill/>
          <a:effectLst>
            <a:softEdge rad="63500"/>
          </a:effectLst>
        </p:spPr>
        <p:txBody>
          <a:bodyPr wrap="square" rtlCol="0">
            <a:spAutoFit/>
          </a:bodyPr>
          <a:lstStyle/>
          <a:p>
            <a:r>
              <a:rPr lang="en-US" dirty="0">
                <a:solidFill>
                  <a:schemeClr val="tx1">
                    <a:alpha val="32000"/>
                  </a:schemeClr>
                </a:solidFill>
                <a:latin typeface="Broadway" panose="04040905080B02020502" pitchFamily="82" charset="0"/>
              </a:rPr>
              <a:t>Internet</a:t>
            </a:r>
            <a:endParaRPr lang="en-US" sz="1200" dirty="0">
              <a:solidFill>
                <a:schemeClr val="tx1">
                  <a:alpha val="32000"/>
                </a:schemeClr>
              </a:solidFill>
              <a:latin typeface="Broadway" panose="04040905080B02020502" pitchFamily="82" charset="0"/>
            </a:endParaRPr>
          </a:p>
        </p:txBody>
      </p:sp>
      <p:sp>
        <p:nvSpPr>
          <p:cNvPr id="15" name="TextBox 14">
            <a:extLst>
              <a:ext uri="{FF2B5EF4-FFF2-40B4-BE49-F238E27FC236}">
                <a16:creationId xmlns:a16="http://schemas.microsoft.com/office/drawing/2014/main" id="{EE155756-62D6-DA04-D1EC-FD5198BB576D}"/>
              </a:ext>
            </a:extLst>
          </p:cNvPr>
          <p:cNvSpPr txBox="1"/>
          <p:nvPr/>
        </p:nvSpPr>
        <p:spPr>
          <a:xfrm>
            <a:off x="9088242" y="2931695"/>
            <a:ext cx="1261355" cy="646331"/>
          </a:xfrm>
          <a:prstGeom prst="rect">
            <a:avLst/>
          </a:prstGeom>
          <a:noFill/>
          <a:effectLst>
            <a:softEdge rad="63500"/>
          </a:effectLst>
        </p:spPr>
        <p:txBody>
          <a:bodyPr wrap="square" rtlCol="0">
            <a:spAutoFit/>
          </a:bodyPr>
          <a:lstStyle/>
          <a:p>
            <a:r>
              <a:rPr lang="en-US" dirty="0">
                <a:solidFill>
                  <a:schemeClr val="tx1">
                    <a:alpha val="32000"/>
                  </a:schemeClr>
                </a:solidFill>
                <a:latin typeface="Broadway" panose="04040905080B02020502" pitchFamily="82" charset="0"/>
              </a:rPr>
              <a:t>Supply Chain</a:t>
            </a:r>
            <a:endParaRPr lang="en-US" sz="1200" dirty="0">
              <a:solidFill>
                <a:schemeClr val="tx1">
                  <a:alpha val="32000"/>
                </a:schemeClr>
              </a:solidFill>
              <a:latin typeface="Broadway" panose="04040905080B02020502" pitchFamily="82" charset="0"/>
            </a:endParaRPr>
          </a:p>
        </p:txBody>
      </p:sp>
      <p:sp>
        <p:nvSpPr>
          <p:cNvPr id="16" name="TextBox 15">
            <a:extLst>
              <a:ext uri="{FF2B5EF4-FFF2-40B4-BE49-F238E27FC236}">
                <a16:creationId xmlns:a16="http://schemas.microsoft.com/office/drawing/2014/main" id="{7EF117F7-3F46-0C3D-9D93-A4BC1E601387}"/>
              </a:ext>
            </a:extLst>
          </p:cNvPr>
          <p:cNvSpPr txBox="1"/>
          <p:nvPr/>
        </p:nvSpPr>
        <p:spPr>
          <a:xfrm>
            <a:off x="8001780" y="5139871"/>
            <a:ext cx="1062922" cy="1015663"/>
          </a:xfrm>
          <a:prstGeom prst="rect">
            <a:avLst/>
          </a:prstGeom>
          <a:noFill/>
          <a:effectLst>
            <a:softEdge rad="63500"/>
          </a:effectLst>
        </p:spPr>
        <p:txBody>
          <a:bodyPr wrap="square" rtlCol="0">
            <a:spAutoFit/>
          </a:bodyPr>
          <a:lstStyle/>
          <a:p>
            <a:r>
              <a:rPr lang="en-US" sz="2000" dirty="0">
                <a:solidFill>
                  <a:schemeClr val="tx1">
                    <a:alpha val="32000"/>
                  </a:schemeClr>
                </a:solidFill>
                <a:latin typeface="Broadway" panose="04040905080B02020502" pitchFamily="82" charset="0"/>
              </a:rPr>
              <a:t>Cons.</a:t>
            </a:r>
          </a:p>
          <a:p>
            <a:r>
              <a:rPr lang="en-US" sz="2000" dirty="0">
                <a:solidFill>
                  <a:schemeClr val="tx1">
                    <a:alpha val="32000"/>
                  </a:schemeClr>
                </a:solidFill>
                <a:latin typeface="Broadway" panose="04040905080B02020502" pitchFamily="82" charset="0"/>
              </a:rPr>
              <a:t>&amp;</a:t>
            </a:r>
          </a:p>
          <a:p>
            <a:r>
              <a:rPr lang="en-US" sz="2000" dirty="0">
                <a:solidFill>
                  <a:schemeClr val="tx1">
                    <a:alpha val="32000"/>
                  </a:schemeClr>
                </a:solidFill>
                <a:latin typeface="Broadway" panose="04040905080B02020502" pitchFamily="82" charset="0"/>
              </a:rPr>
              <a:t>Retail</a:t>
            </a:r>
          </a:p>
        </p:txBody>
      </p:sp>
      <p:sp>
        <p:nvSpPr>
          <p:cNvPr id="17" name="TextBox 16">
            <a:extLst>
              <a:ext uri="{FF2B5EF4-FFF2-40B4-BE49-F238E27FC236}">
                <a16:creationId xmlns:a16="http://schemas.microsoft.com/office/drawing/2014/main" id="{B1E1777C-EA75-9AF6-47AD-C04FDF327CED}"/>
              </a:ext>
            </a:extLst>
          </p:cNvPr>
          <p:cNvSpPr txBox="1"/>
          <p:nvPr/>
        </p:nvSpPr>
        <p:spPr>
          <a:xfrm>
            <a:off x="9187053" y="5269785"/>
            <a:ext cx="979274" cy="369332"/>
          </a:xfrm>
          <a:prstGeom prst="rect">
            <a:avLst/>
          </a:prstGeom>
          <a:noFill/>
          <a:effectLst>
            <a:softEdge rad="63500"/>
          </a:effectLst>
        </p:spPr>
        <p:txBody>
          <a:bodyPr wrap="square" rtlCol="0">
            <a:spAutoFit/>
          </a:bodyPr>
          <a:lstStyle/>
          <a:p>
            <a:r>
              <a:rPr lang="en-US" dirty="0">
                <a:solidFill>
                  <a:schemeClr val="tx1">
                    <a:alpha val="32000"/>
                  </a:schemeClr>
                </a:solidFill>
                <a:latin typeface="Broadway" panose="04040905080B02020502" pitchFamily="82" charset="0"/>
              </a:rPr>
              <a:t>Data</a:t>
            </a:r>
            <a:endParaRPr lang="en-US" sz="1200" dirty="0">
              <a:solidFill>
                <a:schemeClr val="tx1">
                  <a:alpha val="32000"/>
                </a:schemeClr>
              </a:solidFill>
              <a:latin typeface="Broadway" panose="04040905080B02020502" pitchFamily="82" charset="0"/>
            </a:endParaRPr>
          </a:p>
        </p:txBody>
      </p:sp>
    </p:spTree>
    <p:extLst>
      <p:ext uri="{BB962C8B-B14F-4D97-AF65-F5344CB8AC3E}">
        <p14:creationId xmlns:p14="http://schemas.microsoft.com/office/powerpoint/2010/main" val="1953103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100</TotalTime>
  <Words>907</Words>
  <Application>Microsoft Office PowerPoint</Application>
  <PresentationFormat>Widescreen</PresentationFormat>
  <Paragraphs>157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Broadway</vt:lpstr>
      <vt:lpstr>Calibri</vt:lpstr>
      <vt:lpstr>Century Gothic</vt:lpstr>
      <vt:lpstr>Segoe UI Light</vt:lpstr>
      <vt:lpstr>Wingdings</vt:lpstr>
      <vt:lpstr>Office Theme</vt:lpstr>
      <vt:lpstr>Unicorn Companies  Analysis Presentation</vt:lpstr>
      <vt:lpstr>Project analysis slide 2</vt:lpstr>
      <vt:lpstr>Project analysis slide 3</vt:lpstr>
      <vt:lpstr>Project analysis slide 3</vt:lpstr>
      <vt:lpstr>Project analysis slide 5</vt:lpstr>
      <vt:lpstr>Project analysis slide 3</vt:lpstr>
      <vt:lpstr>Project analysis slide 6</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7</vt:lpstr>
      <vt:lpstr>Project analysis slide 7</vt:lpstr>
      <vt:lpstr>Project analysis slide 8</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  Analysis Presentation</dc:title>
  <dc:creator>Prince Rameshbhai Kheni</dc:creator>
  <cp:lastModifiedBy>Prince Rameshbhai Kheni</cp:lastModifiedBy>
  <cp:revision>4</cp:revision>
  <dcterms:created xsi:type="dcterms:W3CDTF">2023-05-08T03:04:09Z</dcterms:created>
  <dcterms:modified xsi:type="dcterms:W3CDTF">2023-05-08T20:09:28Z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