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EBBEE6-7979-4F6A-9AEE-7EF16F6946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5F5005F-1EE9-48E3-885F-1A032F5A97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3EF0F85-FF69-4143-9134-D92E16A901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63EB298-773B-4DD5-9C97-55CB22D107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7A3FE7A-F33B-45AD-AFA3-4EF91F2BAE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8BFEEA-AE20-4DF9-8E21-C329C46FB1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38145E-2160-4908-870F-BF2E6CE340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EF7BDE-887A-43B2-9FDC-44442C05E9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B22269-A989-4E8C-A987-E37B5DE70C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39D151-3678-402F-A355-1BC7976C4C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E56B32B-C090-4A4E-81F9-871B3E9EE5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7D3A3AC-95C8-4772-BF4D-C66614AF0E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E0719B0-F49F-40D2-9F5B-F144E807A1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4EEC86-C1CD-4CB2-90F0-E9DFA4842161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8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4"/>
          <p:cNvSpPr/>
          <p:nvPr/>
        </p:nvSpPr>
        <p:spPr>
          <a:xfrm>
            <a:off x="4038480" y="2080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32E90E-AB76-4507-9C2F-228D66B9B488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08C5B8-7F44-4FD7-AFF6-31B7FC3CD0AC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2E742F-0A17-44A1-96EC-6717982BEA6C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881FAD-77B7-415D-B1EF-B37D92FB7460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B51883-016F-42EB-98E4-65C68597F660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Footer Placeholder 4"/>
          <p:cNvSpPr/>
          <p:nvPr/>
        </p:nvSpPr>
        <p:spPr>
          <a:xfrm>
            <a:off x="4038480" y="-17280"/>
            <a:ext cx="4114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SOLELY FOR PURPOSES OF FORAGE WORK EXPERIENCE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7964E2-1565-41D7-892F-5F46B63B83D5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A4B928-43BB-462A-9DA1-651DC363CC27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C049C7-EA09-4A16-8B62-DF492CFC68CB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D6E365-7E4B-4D79-9AFC-C835A0FDDBCC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0E6004-170A-439D-96D8-4F814CAD52EB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6000" spc="-1" strike="noStrike">
                <a:solidFill>
                  <a:schemeClr val="dk1"/>
                </a:solidFill>
                <a:latin typeface="Calibri Light"/>
              </a:rPr>
              <a:t>Customer Holiday Booking Prediction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400" spc="-1" strike="noStrike">
              <a:solidFill>
                <a:schemeClr val="dk1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Data Insights and Model Feasibility</a:t>
            </a:r>
            <a:endParaRPr b="0" lang="en-IN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800000" y="706680"/>
            <a:ext cx="886752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5600" spc="-1" strike="noStrike">
                <a:solidFill>
                  <a:schemeClr val="dk1"/>
                </a:solidFill>
                <a:latin typeface="Calibri"/>
              </a:rPr>
              <a:t>Project Overview</a:t>
            </a:r>
            <a:endParaRPr b="0" lang="en-US" sz="5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2160000"/>
            <a:ext cx="10972440" cy="342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900" spc="-1" strike="noStrike">
                <a:solidFill>
                  <a:schemeClr val="dk1"/>
                </a:solidFill>
                <a:latin typeface="Calibri"/>
              </a:rPr>
              <a:t>Objective:</a:t>
            </a:r>
            <a:r>
              <a:rPr b="0" lang="en-US" sz="2900" spc="-1" strike="noStrike">
                <a:solidFill>
                  <a:schemeClr val="dk1"/>
                </a:solidFill>
                <a:latin typeface="Calibri"/>
              </a:rPr>
              <a:t> Predict customer holiday bookings</a:t>
            </a:r>
            <a:endParaRPr b="0" lang="en-US" sz="29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900" spc="-1" strike="noStrike">
                <a:solidFill>
                  <a:schemeClr val="dk1"/>
                </a:solidFill>
                <a:latin typeface="Calibri"/>
              </a:rPr>
              <a:t>Data:</a:t>
            </a:r>
            <a:r>
              <a:rPr b="0" lang="en-US" sz="2900" spc="-1" strike="noStrike">
                <a:solidFill>
                  <a:schemeClr val="dk1"/>
                </a:solidFill>
                <a:latin typeface="Calibri"/>
              </a:rPr>
              <a:t> 50,000 records with 14 features</a:t>
            </a:r>
            <a:endParaRPr b="0" lang="en-US" sz="29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900" spc="-1" strike="noStrike">
                <a:solidFill>
                  <a:schemeClr val="dk1"/>
                </a:solidFill>
                <a:latin typeface="Calibri"/>
              </a:rPr>
              <a:t>Approach:</a:t>
            </a:r>
            <a:r>
              <a:rPr b="0" lang="en-US" sz="2900" spc="-1" strike="noStrike">
                <a:solidFill>
                  <a:schemeClr val="dk1"/>
                </a:solidFill>
                <a:latin typeface="Calibri"/>
              </a:rPr>
              <a:t> Data analysis, feature engineering, and model evaluation</a:t>
            </a:r>
            <a:endParaRPr b="0" lang="en-US" sz="29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5600" spc="-1" strike="noStrike">
                <a:solidFill>
                  <a:schemeClr val="dk1"/>
                </a:solidFill>
                <a:latin typeface="Calibri Light"/>
              </a:rPr>
              <a:t>Key Data Insights</a:t>
            </a:r>
            <a:endParaRPr b="0" lang="en-US" sz="5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Passenger Behavior: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Average passengers per booking = 1.59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Booking Lead Time: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50% of bookings within 51 days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Stay Duration: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Skewed data with an average of 23 days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Booking Preferences: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→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67% prefer extra baggage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→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29% prefer preferred seating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→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42% opt for in-flight meals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5600" spc="-1" strike="noStrike">
                <a:solidFill>
                  <a:schemeClr val="dk1"/>
                </a:solidFill>
                <a:latin typeface="Calibri"/>
              </a:rPr>
              <a:t>Data Exploration Findings</a:t>
            </a:r>
            <a:endParaRPr b="0" lang="en-US" sz="5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900000" y="1800000"/>
            <a:ext cx="10440000" cy="429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Booking Trends: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Peak booking hours: 5 AM to 1 PM (highest at 9 AM)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Weekend bookings slightly higher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Route Preferences: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Popular route: AKLDEL (Auckland to Delhi)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Flight Duration Impact: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Shorter flights = Higher booking rates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255920" y="3580560"/>
            <a:ext cx="6652080" cy="30600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720000" y="414720"/>
            <a:ext cx="7020000" cy="31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940760" y="469080"/>
            <a:ext cx="8139240" cy="367092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720000" y="4320000"/>
            <a:ext cx="4838400" cy="198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5600" spc="-1" strike="noStrike">
                <a:solidFill>
                  <a:schemeClr val="dk1"/>
                </a:solidFill>
                <a:latin typeface="Calibri"/>
              </a:rPr>
              <a:t>Model Insights</a:t>
            </a:r>
            <a:endParaRPr b="0" lang="en-US" sz="5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900000" y="1504080"/>
            <a:ext cx="10260000" cy="48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Algorithm Used: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Random Forest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Performance Metrics: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Accuracy: 85.52%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Precision: 86%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Recall: 99%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Top Features Impacting Bookings: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Purchase Lead Time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Length of Stay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Extra Baggage Preference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84760" y="11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5600" spc="-1" strike="noStrike">
                <a:solidFill>
                  <a:schemeClr val="dk1"/>
                </a:solidFill>
                <a:latin typeface="Calibri"/>
              </a:rPr>
              <a:t>Conclusion</a:t>
            </a:r>
            <a:endParaRPr b="0" lang="en-US" sz="5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576000" y="1080000"/>
            <a:ext cx="10980000" cy="570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# Key Takeaways: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Promising Predictive Potential: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The Random Forest model achieved an accuracy of 85.52%, with strong recall (99%), indicating the model is effective at identifying potential bookers.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Features like purchase lead time, length of stay, and baggage preference significantly impact booking behavior.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Challenges to Address: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Class imbalance (85% non-bookers) could impact the model’s generalization.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Data limitations, such as missing customer demographics, may restrict predictive capabilities.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# Final Thoughts: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-&gt; Predicting customer holiday bookings is feasible with further refinements and data enrichment, leading to actionable insights for targeted marketing and better resource planning.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LibreOffice/24.2.7.2$Linux_X86_64 LibreOffice_project/420$Build-2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2022-12-06T11:13:27Z</dcterms:created>
  <dc:creator>Susan Robinson</dc:creator>
  <dc:description/>
  <dc:language>en-IN</dc:language>
  <cp:lastModifiedBy/>
  <dcterms:modified xsi:type="dcterms:W3CDTF">2025-01-22T18:39:50Z</dcterms:modified>
  <cp:revision>3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