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05" d="100"/>
          <a:sy n="105" d="100"/>
        </p:scale>
        <p:origin x="750" y="102"/>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7A65D7-7B8C-435D-8539-A102143CA481}" type="datetimeFigureOut">
              <a:rPr lang="en-IN" smtClean="0"/>
              <a:t>02-04-2022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A16A68-D174-4034-A90D-0F4D720EEE02}" type="slidenum">
              <a:rPr lang="en-IN" smtClean="0"/>
              <a:t>‹#›</a:t>
            </a:fld>
            <a:endParaRPr lang="en-IN"/>
          </a:p>
        </p:txBody>
      </p:sp>
    </p:spTree>
    <p:extLst>
      <p:ext uri="{BB962C8B-B14F-4D97-AF65-F5344CB8AC3E}">
        <p14:creationId xmlns:p14="http://schemas.microsoft.com/office/powerpoint/2010/main" val="1864613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7A65D7-7B8C-435D-8539-A102143CA481}" type="datetimeFigureOut">
              <a:rPr lang="en-IN" smtClean="0"/>
              <a:t>02-04-2022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A16A68-D174-4034-A90D-0F4D720EEE02}" type="slidenum">
              <a:rPr lang="en-IN" smtClean="0"/>
              <a:t>‹#›</a:t>
            </a:fld>
            <a:endParaRPr lang="en-IN"/>
          </a:p>
        </p:txBody>
      </p:sp>
    </p:spTree>
    <p:extLst>
      <p:ext uri="{BB962C8B-B14F-4D97-AF65-F5344CB8AC3E}">
        <p14:creationId xmlns:p14="http://schemas.microsoft.com/office/powerpoint/2010/main" val="274880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F7A65D7-7B8C-435D-8539-A102143CA481}" type="datetimeFigureOut">
              <a:rPr lang="en-IN" smtClean="0"/>
              <a:t>02-04-2022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A16A68-D174-4034-A90D-0F4D720EEE02}" type="slidenum">
              <a:rPr lang="en-IN" smtClean="0"/>
              <a:t>‹#›</a:t>
            </a:fld>
            <a:endParaRPr lang="en-IN"/>
          </a:p>
        </p:txBody>
      </p:sp>
    </p:spTree>
    <p:extLst>
      <p:ext uri="{BB962C8B-B14F-4D97-AF65-F5344CB8AC3E}">
        <p14:creationId xmlns:p14="http://schemas.microsoft.com/office/powerpoint/2010/main" val="1447619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F7A65D7-7B8C-435D-8539-A102143CA481}" type="datetimeFigureOut">
              <a:rPr lang="en-IN" smtClean="0"/>
              <a:t>02-04-2022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A16A68-D174-4034-A90D-0F4D720EEE0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588608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7A65D7-7B8C-435D-8539-A102143CA481}" type="datetimeFigureOut">
              <a:rPr lang="en-IN" smtClean="0"/>
              <a:t>02-04-2022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A16A68-D174-4034-A90D-0F4D720EEE02}" type="slidenum">
              <a:rPr lang="en-IN" smtClean="0"/>
              <a:t>‹#›</a:t>
            </a:fld>
            <a:endParaRPr lang="en-IN"/>
          </a:p>
        </p:txBody>
      </p:sp>
    </p:spTree>
    <p:extLst>
      <p:ext uri="{BB962C8B-B14F-4D97-AF65-F5344CB8AC3E}">
        <p14:creationId xmlns:p14="http://schemas.microsoft.com/office/powerpoint/2010/main" val="3105147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F7A65D7-7B8C-435D-8539-A102143CA481}" type="datetimeFigureOut">
              <a:rPr lang="en-IN" smtClean="0"/>
              <a:t>02-04-2022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A16A68-D174-4034-A90D-0F4D720EEE02}" type="slidenum">
              <a:rPr lang="en-IN" smtClean="0"/>
              <a:t>‹#›</a:t>
            </a:fld>
            <a:endParaRPr lang="en-IN"/>
          </a:p>
        </p:txBody>
      </p:sp>
    </p:spTree>
    <p:extLst>
      <p:ext uri="{BB962C8B-B14F-4D97-AF65-F5344CB8AC3E}">
        <p14:creationId xmlns:p14="http://schemas.microsoft.com/office/powerpoint/2010/main" val="4199030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F7A65D7-7B8C-435D-8539-A102143CA481}" type="datetimeFigureOut">
              <a:rPr lang="en-IN" smtClean="0"/>
              <a:t>02-04-2022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A16A68-D174-4034-A90D-0F4D720EEE02}" type="slidenum">
              <a:rPr lang="en-IN" smtClean="0"/>
              <a:t>‹#›</a:t>
            </a:fld>
            <a:endParaRPr lang="en-IN"/>
          </a:p>
        </p:txBody>
      </p:sp>
    </p:spTree>
    <p:extLst>
      <p:ext uri="{BB962C8B-B14F-4D97-AF65-F5344CB8AC3E}">
        <p14:creationId xmlns:p14="http://schemas.microsoft.com/office/powerpoint/2010/main" val="1408559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7A65D7-7B8C-435D-8539-A102143CA481}" type="datetimeFigureOut">
              <a:rPr lang="en-IN" smtClean="0"/>
              <a:t>02-04-2022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A16A68-D174-4034-A90D-0F4D720EEE02}" type="slidenum">
              <a:rPr lang="en-IN" smtClean="0"/>
              <a:t>‹#›</a:t>
            </a:fld>
            <a:endParaRPr lang="en-IN"/>
          </a:p>
        </p:txBody>
      </p:sp>
    </p:spTree>
    <p:extLst>
      <p:ext uri="{BB962C8B-B14F-4D97-AF65-F5344CB8AC3E}">
        <p14:creationId xmlns:p14="http://schemas.microsoft.com/office/powerpoint/2010/main" val="1567412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7A65D7-7B8C-435D-8539-A102143CA481}" type="datetimeFigureOut">
              <a:rPr lang="en-IN" smtClean="0"/>
              <a:t>02-04-2022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A16A68-D174-4034-A90D-0F4D720EEE02}" type="slidenum">
              <a:rPr lang="en-IN" smtClean="0"/>
              <a:t>‹#›</a:t>
            </a:fld>
            <a:endParaRPr lang="en-IN"/>
          </a:p>
        </p:txBody>
      </p:sp>
    </p:spTree>
    <p:extLst>
      <p:ext uri="{BB962C8B-B14F-4D97-AF65-F5344CB8AC3E}">
        <p14:creationId xmlns:p14="http://schemas.microsoft.com/office/powerpoint/2010/main" val="1685457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F7A65D7-7B8C-435D-8539-A102143CA481}" type="datetimeFigureOut">
              <a:rPr lang="en-IN" smtClean="0"/>
              <a:t>02-04-2022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A16A68-D174-4034-A90D-0F4D720EEE02}" type="slidenum">
              <a:rPr lang="en-IN" smtClean="0"/>
              <a:t>‹#›</a:t>
            </a:fld>
            <a:endParaRPr lang="en-IN"/>
          </a:p>
        </p:txBody>
      </p:sp>
    </p:spTree>
    <p:extLst>
      <p:ext uri="{BB962C8B-B14F-4D97-AF65-F5344CB8AC3E}">
        <p14:creationId xmlns:p14="http://schemas.microsoft.com/office/powerpoint/2010/main" val="3788271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7A65D7-7B8C-435D-8539-A102143CA481}" type="datetimeFigureOut">
              <a:rPr lang="en-IN" smtClean="0"/>
              <a:t>02-04-2022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A16A68-D174-4034-A90D-0F4D720EEE02}" type="slidenum">
              <a:rPr lang="en-IN" smtClean="0"/>
              <a:t>‹#›</a:t>
            </a:fld>
            <a:endParaRPr lang="en-IN"/>
          </a:p>
        </p:txBody>
      </p:sp>
    </p:spTree>
    <p:extLst>
      <p:ext uri="{BB962C8B-B14F-4D97-AF65-F5344CB8AC3E}">
        <p14:creationId xmlns:p14="http://schemas.microsoft.com/office/powerpoint/2010/main" val="4152439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7A65D7-7B8C-435D-8539-A102143CA481}" type="datetimeFigureOut">
              <a:rPr lang="en-IN" smtClean="0"/>
              <a:t>02-04-2022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A16A68-D174-4034-A90D-0F4D720EEE02}" type="slidenum">
              <a:rPr lang="en-IN" smtClean="0"/>
              <a:t>‹#›</a:t>
            </a:fld>
            <a:endParaRPr lang="en-IN"/>
          </a:p>
        </p:txBody>
      </p:sp>
    </p:spTree>
    <p:extLst>
      <p:ext uri="{BB962C8B-B14F-4D97-AF65-F5344CB8AC3E}">
        <p14:creationId xmlns:p14="http://schemas.microsoft.com/office/powerpoint/2010/main" val="3100245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7A65D7-7B8C-435D-8539-A102143CA481}" type="datetimeFigureOut">
              <a:rPr lang="en-IN" smtClean="0"/>
              <a:t>02-04-2022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A16A68-D174-4034-A90D-0F4D720EEE02}" type="slidenum">
              <a:rPr lang="en-IN" smtClean="0"/>
              <a:t>‹#›</a:t>
            </a:fld>
            <a:endParaRPr lang="en-IN"/>
          </a:p>
        </p:txBody>
      </p:sp>
    </p:spTree>
    <p:extLst>
      <p:ext uri="{BB962C8B-B14F-4D97-AF65-F5344CB8AC3E}">
        <p14:creationId xmlns:p14="http://schemas.microsoft.com/office/powerpoint/2010/main" val="3637852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F7A65D7-7B8C-435D-8539-A102143CA481}" type="datetimeFigureOut">
              <a:rPr lang="en-IN" smtClean="0"/>
              <a:t>02-04-2022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DA16A68-D174-4034-A90D-0F4D720EEE02}" type="slidenum">
              <a:rPr lang="en-IN" smtClean="0"/>
              <a:t>‹#›</a:t>
            </a:fld>
            <a:endParaRPr lang="en-IN"/>
          </a:p>
        </p:txBody>
      </p:sp>
    </p:spTree>
    <p:extLst>
      <p:ext uri="{BB962C8B-B14F-4D97-AF65-F5344CB8AC3E}">
        <p14:creationId xmlns:p14="http://schemas.microsoft.com/office/powerpoint/2010/main" val="2361169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F7A65D7-7B8C-435D-8539-A102143CA481}" type="datetimeFigureOut">
              <a:rPr lang="en-IN" smtClean="0"/>
              <a:t>02-04-2022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DA16A68-D174-4034-A90D-0F4D720EEE02}" type="slidenum">
              <a:rPr lang="en-IN" smtClean="0"/>
              <a:t>‹#›</a:t>
            </a:fld>
            <a:endParaRPr lang="en-IN"/>
          </a:p>
        </p:txBody>
      </p:sp>
    </p:spTree>
    <p:extLst>
      <p:ext uri="{BB962C8B-B14F-4D97-AF65-F5344CB8AC3E}">
        <p14:creationId xmlns:p14="http://schemas.microsoft.com/office/powerpoint/2010/main" val="1578304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F7A65D7-7B8C-435D-8539-A102143CA481}" type="datetimeFigureOut">
              <a:rPr lang="en-IN" smtClean="0"/>
              <a:t>02-04-2022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DA16A68-D174-4034-A90D-0F4D720EEE02}" type="slidenum">
              <a:rPr lang="en-IN" smtClean="0"/>
              <a:t>‹#›</a:t>
            </a:fld>
            <a:endParaRPr lang="en-IN"/>
          </a:p>
        </p:txBody>
      </p:sp>
    </p:spTree>
    <p:extLst>
      <p:ext uri="{BB962C8B-B14F-4D97-AF65-F5344CB8AC3E}">
        <p14:creationId xmlns:p14="http://schemas.microsoft.com/office/powerpoint/2010/main" val="3688911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7A65D7-7B8C-435D-8539-A102143CA481}" type="datetimeFigureOut">
              <a:rPr lang="en-IN" smtClean="0"/>
              <a:t>02-04-2022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A16A68-D174-4034-A90D-0F4D720EEE02}" type="slidenum">
              <a:rPr lang="en-IN" smtClean="0"/>
              <a:t>‹#›</a:t>
            </a:fld>
            <a:endParaRPr lang="en-IN"/>
          </a:p>
        </p:txBody>
      </p:sp>
    </p:spTree>
    <p:extLst>
      <p:ext uri="{BB962C8B-B14F-4D97-AF65-F5344CB8AC3E}">
        <p14:creationId xmlns:p14="http://schemas.microsoft.com/office/powerpoint/2010/main" val="2308837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F7A65D7-7B8C-435D-8539-A102143CA481}" type="datetimeFigureOut">
              <a:rPr lang="en-IN" smtClean="0"/>
              <a:t>02-04-2022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DA16A68-D174-4034-A90D-0F4D720EEE02}" type="slidenum">
              <a:rPr lang="en-IN" smtClean="0"/>
              <a:t>‹#›</a:t>
            </a:fld>
            <a:endParaRPr lang="en-IN"/>
          </a:p>
        </p:txBody>
      </p:sp>
    </p:spTree>
    <p:extLst>
      <p:ext uri="{BB962C8B-B14F-4D97-AF65-F5344CB8AC3E}">
        <p14:creationId xmlns:p14="http://schemas.microsoft.com/office/powerpoint/2010/main" val="118416895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image" Target="../media/image6.jpeg" /><Relationship Id="rId1" Type="http://schemas.openxmlformats.org/officeDocument/2006/relationships/slideLayout" Target="../slideLayouts/slideLayout2.xml" /><Relationship Id="rId5" Type="http://schemas.openxmlformats.org/officeDocument/2006/relationships/image" Target="../media/image9.jpg" /><Relationship Id="rId4" Type="http://schemas.openxmlformats.org/officeDocument/2006/relationships/image" Target="../media/image8.jp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74C8-89D7-4045-99BD-EDE712C34CF7}"/>
              </a:ext>
            </a:extLst>
          </p:cNvPr>
          <p:cNvSpPr>
            <a:spLocks noGrp="1"/>
          </p:cNvSpPr>
          <p:nvPr>
            <p:ph type="ctrTitle"/>
          </p:nvPr>
        </p:nvSpPr>
        <p:spPr>
          <a:xfrm>
            <a:off x="1595269" y="510095"/>
            <a:ext cx="9001462" cy="847365"/>
          </a:xfrm>
        </p:spPr>
        <p:txBody>
          <a:bodyPr/>
          <a:lstStyle/>
          <a:p>
            <a:pPr algn="ctr"/>
            <a:r>
              <a:rPr lang="en-US" dirty="0">
                <a:latin typeface="Algerian" panose="04020705040A02060702" pitchFamily="82" charset="0"/>
              </a:rPr>
              <a:t>Software group project</a:t>
            </a:r>
            <a:endParaRPr lang="en-IN" dirty="0">
              <a:latin typeface="Algerian" panose="04020705040A02060702" pitchFamily="82" charset="0"/>
            </a:endParaRPr>
          </a:p>
        </p:txBody>
      </p:sp>
      <p:sp>
        <p:nvSpPr>
          <p:cNvPr id="6" name="Subtitle 5">
            <a:extLst>
              <a:ext uri="{FF2B5EF4-FFF2-40B4-BE49-F238E27FC236}">
                <a16:creationId xmlns:a16="http://schemas.microsoft.com/office/drawing/2014/main" id="{D0799439-C009-4FBE-B8E8-EDD0659C4FDC}"/>
              </a:ext>
            </a:extLst>
          </p:cNvPr>
          <p:cNvSpPr>
            <a:spLocks noGrp="1"/>
          </p:cNvSpPr>
          <p:nvPr>
            <p:ph type="subTitle" idx="1"/>
          </p:nvPr>
        </p:nvSpPr>
        <p:spPr>
          <a:xfrm>
            <a:off x="948965" y="2263430"/>
            <a:ext cx="10294070" cy="3109847"/>
          </a:xfrm>
        </p:spPr>
        <p:txBody>
          <a:bodyPr>
            <a:normAutofit/>
          </a:bodyPr>
          <a:lstStyle/>
          <a:p>
            <a:pPr algn="l"/>
            <a:r>
              <a:rPr lang="en-US" sz="3600" b="1" dirty="0">
                <a:solidFill>
                  <a:schemeClr val="accent1">
                    <a:lumMod val="20000"/>
                    <a:lumOff val="80000"/>
                  </a:schemeClr>
                </a:solidFill>
                <a:latin typeface="Arial Black" panose="020B0A04020102020204" pitchFamily="34" charset="0"/>
              </a:rPr>
              <a:t>Automated Fuel Level Indicator</a:t>
            </a:r>
            <a:r>
              <a:rPr lang="en-US" sz="3600" dirty="0">
                <a:solidFill>
                  <a:schemeClr val="accent1">
                    <a:lumMod val="20000"/>
                    <a:lumOff val="80000"/>
                  </a:schemeClr>
                </a:solidFill>
              </a:rPr>
              <a:t>         </a:t>
            </a:r>
          </a:p>
          <a:p>
            <a:pPr algn="l"/>
            <a:r>
              <a:rPr lang="en-US" sz="3600" b="1" dirty="0">
                <a:solidFill>
                  <a:srgbClr val="FFFF00"/>
                </a:solidFill>
              </a:rPr>
              <a:t>Id Of Students </a:t>
            </a:r>
            <a:r>
              <a:rPr lang="en-US" sz="3600" dirty="0">
                <a:solidFill>
                  <a:srgbClr val="FFFF00"/>
                </a:solidFill>
              </a:rPr>
              <a:t>:1.)20IT113-Shiv Patel </a:t>
            </a:r>
            <a:endParaRPr lang="en-IN" sz="3600" dirty="0">
              <a:solidFill>
                <a:srgbClr val="FFFF00"/>
              </a:solidFill>
            </a:endParaRPr>
          </a:p>
          <a:p>
            <a:pPr algn="l"/>
            <a:r>
              <a:rPr lang="en-IN" sz="3600" dirty="0">
                <a:solidFill>
                  <a:srgbClr val="FFFF00"/>
                </a:solidFill>
              </a:rPr>
              <a:t>                              2.)20IT107-Prince Patel</a:t>
            </a:r>
          </a:p>
          <a:p>
            <a:pPr algn="l"/>
            <a:r>
              <a:rPr lang="en-IN" sz="3600" dirty="0">
                <a:solidFill>
                  <a:srgbClr val="00B0F0"/>
                </a:solidFill>
              </a:rPr>
              <a:t>Counsellor : </a:t>
            </a:r>
            <a:r>
              <a:rPr lang="en-IN" sz="3600" dirty="0" err="1">
                <a:solidFill>
                  <a:srgbClr val="00B0F0"/>
                </a:solidFill>
              </a:rPr>
              <a:t>Parth</a:t>
            </a:r>
            <a:r>
              <a:rPr lang="en-IN" sz="3600" dirty="0">
                <a:solidFill>
                  <a:srgbClr val="00B0F0"/>
                </a:solidFill>
              </a:rPr>
              <a:t> Shah</a:t>
            </a:r>
          </a:p>
          <a:p>
            <a:endParaRPr lang="en-US" dirty="0">
              <a:solidFill>
                <a:srgbClr val="FFFF00"/>
              </a:solidFill>
            </a:endParaRPr>
          </a:p>
          <a:p>
            <a:endParaRPr lang="en-IN" dirty="0"/>
          </a:p>
        </p:txBody>
      </p:sp>
    </p:spTree>
    <p:extLst>
      <p:ext uri="{BB962C8B-B14F-4D97-AF65-F5344CB8AC3E}">
        <p14:creationId xmlns:p14="http://schemas.microsoft.com/office/powerpoint/2010/main" val="99990299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647038-8552-4B03-BB95-4C718718A026}"/>
              </a:ext>
            </a:extLst>
          </p:cNvPr>
          <p:cNvSpPr>
            <a:spLocks noGrp="1"/>
          </p:cNvSpPr>
          <p:nvPr>
            <p:ph idx="1"/>
          </p:nvPr>
        </p:nvSpPr>
        <p:spPr>
          <a:xfrm>
            <a:off x="404747" y="2755941"/>
            <a:ext cx="10353762" cy="3695136"/>
          </a:xfrm>
          <a:scene3d>
            <a:camera prst="obliqueTopRight"/>
            <a:lightRig rig="threePt" dir="t"/>
          </a:scene3d>
        </p:spPr>
        <p:txBody>
          <a:bodyPr/>
          <a:lstStyle/>
          <a:p>
            <a:pPr marL="0" indent="0">
              <a:buNone/>
            </a:pPr>
            <a:r>
              <a:rPr lang="en-US" sz="6600" b="1" dirty="0">
                <a:latin typeface="Algerian" panose="04020705040A02060702" pitchFamily="82" charset="0"/>
              </a:rPr>
              <a:t>              </a:t>
            </a:r>
            <a:r>
              <a:rPr lang="en-US" sz="7200" b="1" dirty="0">
                <a:solidFill>
                  <a:srgbClr val="FFFF00"/>
                </a:solidFill>
                <a:latin typeface="Algerian" panose="04020705040A02060702" pitchFamily="82" charset="0"/>
              </a:rPr>
              <a:t>Thank  You</a:t>
            </a:r>
            <a:endParaRPr lang="en-IN" sz="6600" b="1" dirty="0">
              <a:solidFill>
                <a:srgbClr val="FFFF00"/>
              </a:solidFill>
              <a:latin typeface="Algerian" panose="04020705040A02060702" pitchFamily="82" charset="0"/>
            </a:endParaRPr>
          </a:p>
        </p:txBody>
      </p:sp>
    </p:spTree>
    <p:extLst>
      <p:ext uri="{BB962C8B-B14F-4D97-AF65-F5344CB8AC3E}">
        <p14:creationId xmlns:p14="http://schemas.microsoft.com/office/powerpoint/2010/main" val="3338130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BE65C-D9AA-4CDA-BD75-1C959F33901D}"/>
              </a:ext>
            </a:extLst>
          </p:cNvPr>
          <p:cNvSpPr>
            <a:spLocks noGrp="1"/>
          </p:cNvSpPr>
          <p:nvPr>
            <p:ph type="title"/>
          </p:nvPr>
        </p:nvSpPr>
        <p:spPr/>
        <p:txBody>
          <a:bodyPr/>
          <a:lstStyle/>
          <a:p>
            <a:r>
              <a:rPr lang="en-US" dirty="0">
                <a:solidFill>
                  <a:schemeClr val="accent3"/>
                </a:solidFill>
                <a:latin typeface="Cooper Black" panose="0208090404030B020404" pitchFamily="18" charset="0"/>
              </a:rPr>
              <a:t>What Is Fuel Level Indicator?</a:t>
            </a:r>
            <a:endParaRPr lang="en-IN" dirty="0">
              <a:solidFill>
                <a:schemeClr val="accent3"/>
              </a:solidFill>
              <a:latin typeface="Cooper Black" panose="0208090404030B020404" pitchFamily="18" charset="0"/>
            </a:endParaRPr>
          </a:p>
        </p:txBody>
      </p:sp>
      <p:sp>
        <p:nvSpPr>
          <p:cNvPr id="5" name="Content Placeholder 4">
            <a:extLst>
              <a:ext uri="{FF2B5EF4-FFF2-40B4-BE49-F238E27FC236}">
                <a16:creationId xmlns:a16="http://schemas.microsoft.com/office/drawing/2014/main" id="{0044182D-6775-4FC9-ABAF-C3F9B6988814}"/>
              </a:ext>
            </a:extLst>
          </p:cNvPr>
          <p:cNvSpPr>
            <a:spLocks noGrp="1"/>
          </p:cNvSpPr>
          <p:nvPr>
            <p:ph idx="1"/>
          </p:nvPr>
        </p:nvSpPr>
        <p:spPr/>
        <p:txBody>
          <a:bodyPr>
            <a:normAutofit/>
          </a:bodyPr>
          <a:lstStyle/>
          <a:p>
            <a:pPr>
              <a:buFont typeface="Wingdings" panose="05000000000000000000" pitchFamily="2" charset="2"/>
              <a:buChar char="v"/>
            </a:pPr>
            <a:r>
              <a:rPr lang="en-US" sz="3200" dirty="0"/>
              <a:t>Fuel-management systems are used to maintain and monitor fuel consumption and remaining stock in fuel tank or storage.</a:t>
            </a:r>
          </a:p>
          <a:p>
            <a:pPr marL="0" indent="0">
              <a:buNone/>
            </a:pPr>
            <a:endParaRPr lang="en-US" sz="3200" dirty="0"/>
          </a:p>
          <a:p>
            <a:pPr>
              <a:buFont typeface="Wingdings" panose="05000000000000000000" pitchFamily="2" charset="2"/>
              <a:buChar char="v"/>
            </a:pPr>
            <a:r>
              <a:rPr lang="en-IN" sz="3200" dirty="0"/>
              <a:t>This system can use by any type of industry that uses </a:t>
            </a:r>
            <a:r>
              <a:rPr lang="en-IN" sz="3200" dirty="0" err="1"/>
              <a:t>transporation</a:t>
            </a:r>
            <a:r>
              <a:rPr lang="en-IN" sz="3200" dirty="0"/>
              <a:t>.</a:t>
            </a:r>
            <a:endParaRPr lang="en-US" sz="3200" dirty="0"/>
          </a:p>
          <a:p>
            <a:endParaRPr lang="en-IN" dirty="0"/>
          </a:p>
        </p:txBody>
      </p:sp>
    </p:spTree>
    <p:extLst>
      <p:ext uri="{BB962C8B-B14F-4D97-AF65-F5344CB8AC3E}">
        <p14:creationId xmlns:p14="http://schemas.microsoft.com/office/powerpoint/2010/main" val="248310617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 calcmode="lin" valueType="num">
                                      <p:cBhvr additive="base">
                                        <p:cTn id="18"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899784-B1AE-4070-969E-F236FDE73465}"/>
              </a:ext>
            </a:extLst>
          </p:cNvPr>
          <p:cNvSpPr>
            <a:spLocks noGrp="1"/>
          </p:cNvSpPr>
          <p:nvPr>
            <p:ph idx="1"/>
          </p:nvPr>
        </p:nvSpPr>
        <p:spPr>
          <a:xfrm>
            <a:off x="847808" y="1850967"/>
            <a:ext cx="10353762" cy="3695136"/>
          </a:xfrm>
        </p:spPr>
        <p:txBody>
          <a:bodyPr>
            <a:normAutofit lnSpcReduction="10000"/>
          </a:bodyPr>
          <a:lstStyle/>
          <a:p>
            <a:pPr>
              <a:buFont typeface="Wingdings" panose="05000000000000000000" pitchFamily="2" charset="2"/>
              <a:buChar char="v"/>
            </a:pPr>
            <a:r>
              <a:rPr lang="en-US" sz="3200" dirty="0"/>
              <a:t>Fuel monitoring systems are designed to effectively</a:t>
            </a:r>
            <a:r>
              <a:rPr lang="en-IN" sz="3200" dirty="0"/>
              <a:t> measure and manage the use of fuel within the </a:t>
            </a:r>
            <a:r>
              <a:rPr lang="en-IN" sz="3200" dirty="0" err="1"/>
              <a:t>transporation</a:t>
            </a:r>
            <a:r>
              <a:rPr lang="en-IN" sz="3200" dirty="0"/>
              <a:t> and construction industries.</a:t>
            </a:r>
          </a:p>
          <a:p>
            <a:pPr marL="0" indent="0">
              <a:buNone/>
            </a:pPr>
            <a:endParaRPr lang="en-IN" sz="3200" dirty="0"/>
          </a:p>
          <a:p>
            <a:pPr>
              <a:buFont typeface="Wingdings" panose="05000000000000000000" pitchFamily="2" charset="2"/>
              <a:buChar char="v"/>
            </a:pPr>
            <a:r>
              <a:rPr lang="en-IN" sz="3200" dirty="0"/>
              <a:t>They are typically used for vehicles that require fuel to operate.</a:t>
            </a:r>
            <a:endParaRPr lang="en-US" sz="3200" dirty="0"/>
          </a:p>
        </p:txBody>
      </p:sp>
    </p:spTree>
    <p:extLst>
      <p:ext uri="{BB962C8B-B14F-4D97-AF65-F5344CB8AC3E}">
        <p14:creationId xmlns:p14="http://schemas.microsoft.com/office/powerpoint/2010/main" val="6745055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Amazon.com: Arduino Uno REV3 [A000066] : Electronics">
            <a:extLst>
              <a:ext uri="{FF2B5EF4-FFF2-40B4-BE49-F238E27FC236}">
                <a16:creationId xmlns:a16="http://schemas.microsoft.com/office/drawing/2014/main" id="{D1D67BDF-3510-4950-A196-87493D534E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23353" y="1897537"/>
            <a:ext cx="5014049" cy="36957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7C17592-DABC-4F08-95CF-81890DFC1A86}"/>
              </a:ext>
            </a:extLst>
          </p:cNvPr>
          <p:cNvSpPr txBox="1"/>
          <p:nvPr/>
        </p:nvSpPr>
        <p:spPr>
          <a:xfrm>
            <a:off x="1150069" y="5774843"/>
            <a:ext cx="4872647" cy="584775"/>
          </a:xfrm>
          <a:prstGeom prst="rect">
            <a:avLst/>
          </a:prstGeom>
          <a:noFill/>
        </p:spPr>
        <p:txBody>
          <a:bodyPr wrap="square" rtlCol="0">
            <a:spAutoFit/>
          </a:bodyPr>
          <a:lstStyle/>
          <a:p>
            <a:r>
              <a:rPr lang="en-US" sz="3200" b="1" dirty="0">
                <a:solidFill>
                  <a:srgbClr val="FFFF00"/>
                </a:solidFill>
                <a:latin typeface="Algerian" panose="04020705040A02060702" pitchFamily="82" charset="0"/>
              </a:rPr>
              <a:t>           </a:t>
            </a:r>
            <a:r>
              <a:rPr lang="en-US" sz="3200" b="1" dirty="0" err="1">
                <a:solidFill>
                  <a:srgbClr val="FFFF00"/>
                </a:solidFill>
                <a:latin typeface="Arial Black" panose="020B0A04020102020204" pitchFamily="34" charset="0"/>
              </a:rPr>
              <a:t>Ardunio</a:t>
            </a:r>
            <a:r>
              <a:rPr lang="en-US" sz="3200" b="1" dirty="0">
                <a:solidFill>
                  <a:srgbClr val="FFFF00"/>
                </a:solidFill>
                <a:latin typeface="Arial Black" panose="020B0A04020102020204" pitchFamily="34" charset="0"/>
              </a:rPr>
              <a:t> Uno</a:t>
            </a:r>
            <a:endParaRPr lang="en-IN" sz="3200" b="1" dirty="0">
              <a:solidFill>
                <a:srgbClr val="FFFF00"/>
              </a:solidFill>
              <a:latin typeface="Arial Black" panose="020B0A04020102020204" pitchFamily="34" charset="0"/>
            </a:endParaRPr>
          </a:p>
        </p:txBody>
      </p:sp>
      <p:sp>
        <p:nvSpPr>
          <p:cNvPr id="6" name="TextBox 5">
            <a:extLst>
              <a:ext uri="{FF2B5EF4-FFF2-40B4-BE49-F238E27FC236}">
                <a16:creationId xmlns:a16="http://schemas.microsoft.com/office/drawing/2014/main" id="{88A97409-B9EA-45F1-8BC7-FE5814EE214F}"/>
              </a:ext>
            </a:extLst>
          </p:cNvPr>
          <p:cNvSpPr txBox="1"/>
          <p:nvPr/>
        </p:nvSpPr>
        <p:spPr>
          <a:xfrm>
            <a:off x="7287508" y="5897953"/>
            <a:ext cx="4561788" cy="461665"/>
          </a:xfrm>
          <a:prstGeom prst="rect">
            <a:avLst/>
          </a:prstGeom>
          <a:noFill/>
        </p:spPr>
        <p:txBody>
          <a:bodyPr wrap="square" rtlCol="0">
            <a:spAutoFit/>
          </a:bodyPr>
          <a:lstStyle/>
          <a:p>
            <a:r>
              <a:rPr lang="en-US" sz="2400" dirty="0">
                <a:solidFill>
                  <a:srgbClr val="00B0F0"/>
                </a:solidFill>
                <a:latin typeface="Arial Black" panose="020B0A04020102020204" pitchFamily="34" charset="0"/>
                <a:cs typeface="Aharoni" panose="02010803020104030203" pitchFamily="2" charset="-79"/>
              </a:rPr>
              <a:t>Ultrasonic Fuel Sensor</a:t>
            </a:r>
            <a:endParaRPr lang="en-IN" sz="2400" dirty="0">
              <a:solidFill>
                <a:srgbClr val="00B0F0"/>
              </a:solidFill>
              <a:latin typeface="Arial Black" panose="020B0A04020102020204" pitchFamily="34" charset="0"/>
              <a:cs typeface="Aharoni" panose="02010803020104030203" pitchFamily="2" charset="-79"/>
            </a:endParaRPr>
          </a:p>
        </p:txBody>
      </p:sp>
      <p:sp>
        <p:nvSpPr>
          <p:cNvPr id="7" name="TextBox 6">
            <a:extLst>
              <a:ext uri="{FF2B5EF4-FFF2-40B4-BE49-F238E27FC236}">
                <a16:creationId xmlns:a16="http://schemas.microsoft.com/office/drawing/2014/main" id="{EF031E17-AE22-4BCA-A782-79F7FAB94AF2}"/>
              </a:ext>
            </a:extLst>
          </p:cNvPr>
          <p:cNvSpPr txBox="1"/>
          <p:nvPr/>
        </p:nvSpPr>
        <p:spPr>
          <a:xfrm>
            <a:off x="1150069" y="838870"/>
            <a:ext cx="3629320" cy="584775"/>
          </a:xfrm>
          <a:prstGeom prst="rect">
            <a:avLst/>
          </a:prstGeom>
          <a:noFill/>
        </p:spPr>
        <p:txBody>
          <a:bodyPr wrap="square" rtlCol="0">
            <a:spAutoFit/>
          </a:bodyPr>
          <a:lstStyle/>
          <a:p>
            <a:r>
              <a:rPr lang="en-US" sz="3200" b="1" dirty="0">
                <a:solidFill>
                  <a:srgbClr val="FFFF00"/>
                </a:solidFill>
              </a:rPr>
              <a:t>Hardware:</a:t>
            </a:r>
            <a:endParaRPr lang="en-IN" sz="3200" b="1" dirty="0">
              <a:solidFill>
                <a:srgbClr val="FFFF00"/>
              </a:solidFill>
            </a:endParaRPr>
          </a:p>
        </p:txBody>
      </p:sp>
      <p:pic>
        <p:nvPicPr>
          <p:cNvPr id="3" name="Picture 2">
            <a:extLst>
              <a:ext uri="{FF2B5EF4-FFF2-40B4-BE49-F238E27FC236}">
                <a16:creationId xmlns:a16="http://schemas.microsoft.com/office/drawing/2014/main" id="{C2D829B0-52F4-426C-A2CE-8F4840C2AF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2341" y="923317"/>
            <a:ext cx="3337559" cy="2523744"/>
          </a:xfrm>
          <a:prstGeom prst="rect">
            <a:avLst/>
          </a:prstGeom>
        </p:spPr>
      </p:pic>
      <p:pic>
        <p:nvPicPr>
          <p:cNvPr id="8" name="Picture 7">
            <a:extLst>
              <a:ext uri="{FF2B5EF4-FFF2-40B4-BE49-F238E27FC236}">
                <a16:creationId xmlns:a16="http://schemas.microsoft.com/office/drawing/2014/main" id="{D019F0E4-585B-479D-AB4B-69C1F36665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4146" y="3648075"/>
            <a:ext cx="2466975" cy="1847850"/>
          </a:xfrm>
          <a:prstGeom prst="rect">
            <a:avLst/>
          </a:prstGeom>
        </p:spPr>
      </p:pic>
      <p:pic>
        <p:nvPicPr>
          <p:cNvPr id="10" name="Picture 9">
            <a:extLst>
              <a:ext uri="{FF2B5EF4-FFF2-40B4-BE49-F238E27FC236}">
                <a16:creationId xmlns:a16="http://schemas.microsoft.com/office/drawing/2014/main" id="{E900FFE2-C525-40FC-9820-9879CF9DA6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96184" y="3648075"/>
            <a:ext cx="2466975" cy="1847850"/>
          </a:xfrm>
          <a:prstGeom prst="rect">
            <a:avLst/>
          </a:prstGeom>
        </p:spPr>
      </p:pic>
    </p:spTree>
    <p:extLst>
      <p:ext uri="{BB962C8B-B14F-4D97-AF65-F5344CB8AC3E}">
        <p14:creationId xmlns:p14="http://schemas.microsoft.com/office/powerpoint/2010/main" val="35863791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1B383C-07E6-441C-8B48-A8F0B885DB19}"/>
              </a:ext>
            </a:extLst>
          </p:cNvPr>
          <p:cNvSpPr>
            <a:spLocks noGrp="1"/>
          </p:cNvSpPr>
          <p:nvPr>
            <p:ph idx="1"/>
          </p:nvPr>
        </p:nvSpPr>
        <p:spPr>
          <a:xfrm>
            <a:off x="669303" y="952107"/>
            <a:ext cx="10859678" cy="5005633"/>
          </a:xfrm>
        </p:spPr>
        <p:txBody>
          <a:bodyPr>
            <a:normAutofit fontScale="85000" lnSpcReduction="10000"/>
          </a:bodyPr>
          <a:lstStyle/>
          <a:p>
            <a:pPr>
              <a:buFont typeface="Wingdings" panose="05000000000000000000" pitchFamily="2" charset="2"/>
              <a:buChar char="v"/>
            </a:pPr>
            <a:r>
              <a:rPr lang="en-US" sz="2600" b="1" dirty="0" err="1">
                <a:solidFill>
                  <a:schemeClr val="accent3"/>
                </a:solidFill>
              </a:rPr>
              <a:t>Ardunio</a:t>
            </a:r>
            <a:r>
              <a:rPr lang="en-US" sz="2600" b="1" dirty="0">
                <a:solidFill>
                  <a:schemeClr val="accent3"/>
                </a:solidFill>
              </a:rPr>
              <a:t> Uno:</a:t>
            </a:r>
          </a:p>
          <a:p>
            <a:pPr marL="0" indent="0">
              <a:buNone/>
            </a:pPr>
            <a:r>
              <a:rPr lang="en-US" b="1" dirty="0">
                <a:solidFill>
                  <a:schemeClr val="accent3"/>
                </a:solidFill>
              </a:rPr>
              <a:t>    </a:t>
            </a:r>
            <a:r>
              <a:rPr lang="en-US" sz="3100" b="1" i="0" dirty="0">
                <a:effectLst/>
                <a:latin typeface="typoninesans regular 18"/>
              </a:rPr>
              <a:t>Arduino/</a:t>
            </a:r>
            <a:r>
              <a:rPr lang="en-US" sz="3100" b="1" i="0" dirty="0" err="1">
                <a:effectLst/>
                <a:latin typeface="typoninesans regular 18"/>
              </a:rPr>
              <a:t>Genuino</a:t>
            </a:r>
            <a:r>
              <a:rPr lang="en-US" sz="3100" b="1" i="0" dirty="0">
                <a:effectLst/>
                <a:latin typeface="typoninesans regular 18"/>
              </a:rPr>
              <a:t> Uno is a microcontroller board based on the ATmega328P . It has 14 digital input/output pins (of which 6 can be used as PWM outputs), 6 analog inputs, a 16 MHz quartz crystal, a USB connection, a power jack, an ICSP header and a reset button. It contains everything needed to support the microcontroller; simply connect it to a computer with a USB cable or power it with a AC-to-DC adapter or battery to get started.</a:t>
            </a:r>
          </a:p>
          <a:p>
            <a:pPr>
              <a:buFont typeface="Wingdings" panose="05000000000000000000" pitchFamily="2" charset="2"/>
              <a:buChar char="v"/>
            </a:pPr>
            <a:r>
              <a:rPr lang="en-US" sz="2600" b="1" dirty="0">
                <a:solidFill>
                  <a:schemeClr val="accent3"/>
                </a:solidFill>
              </a:rPr>
              <a:t>Ultrasonic Fuel Sensor:</a:t>
            </a:r>
          </a:p>
          <a:p>
            <a:pPr marL="0" indent="0">
              <a:buNone/>
            </a:pPr>
            <a:r>
              <a:rPr lang="en-US" sz="3100" b="1" i="0" dirty="0">
                <a:effectLst/>
                <a:latin typeface="InfoDisplayWeb"/>
              </a:rPr>
              <a:t>   All </a:t>
            </a:r>
            <a:r>
              <a:rPr lang="en-US" sz="3100" b="1" i="0" dirty="0" err="1">
                <a:effectLst/>
                <a:latin typeface="InfoDisplayWeb"/>
              </a:rPr>
              <a:t>elobau</a:t>
            </a:r>
            <a:r>
              <a:rPr lang="en-US" sz="3100" b="1" i="0" dirty="0">
                <a:effectLst/>
                <a:latin typeface="InfoDisplayWeb"/>
              </a:rPr>
              <a:t> ultrasonic fuel level sensor models provide continuous, contactless measurement, making them ideal for measuring fluids found in </a:t>
            </a:r>
            <a:r>
              <a:rPr lang="en-US" sz="3100" b="1" dirty="0">
                <a:effectLst/>
                <a:latin typeface="InfoDisplayWeb"/>
              </a:rPr>
              <a:t>machine tools</a:t>
            </a:r>
            <a:r>
              <a:rPr lang="en-US" sz="3100" b="1" i="0" dirty="0">
                <a:effectLst/>
                <a:latin typeface="InfoDisplayWeb"/>
              </a:rPr>
              <a:t>, like oil or hydraulic fluid, that cannot be tainted by the introduction of foreign materials.</a:t>
            </a:r>
            <a:endParaRPr lang="en-US" sz="3100" b="1" dirty="0"/>
          </a:p>
          <a:p>
            <a:pPr marL="0" indent="0">
              <a:buNone/>
            </a:pPr>
            <a:r>
              <a:rPr lang="en-US" b="1" dirty="0">
                <a:solidFill>
                  <a:schemeClr val="accent3"/>
                </a:solidFill>
              </a:rPr>
              <a:t>    </a:t>
            </a:r>
          </a:p>
        </p:txBody>
      </p:sp>
    </p:spTree>
    <p:extLst>
      <p:ext uri="{BB962C8B-B14F-4D97-AF65-F5344CB8AC3E}">
        <p14:creationId xmlns:p14="http://schemas.microsoft.com/office/powerpoint/2010/main" val="36546697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CD5FF-DDAC-4E1C-A1FC-E3F9AD9CCBA5}"/>
              </a:ext>
            </a:extLst>
          </p:cNvPr>
          <p:cNvSpPr>
            <a:spLocks noGrp="1"/>
          </p:cNvSpPr>
          <p:nvPr>
            <p:ph type="title"/>
          </p:nvPr>
        </p:nvSpPr>
        <p:spPr>
          <a:xfrm>
            <a:off x="1098227" y="647307"/>
            <a:ext cx="10353761" cy="1326321"/>
          </a:xfrm>
        </p:spPr>
        <p:txBody>
          <a:bodyPr>
            <a:normAutofit/>
          </a:bodyPr>
          <a:lstStyle/>
          <a:p>
            <a:pPr algn="l"/>
            <a:r>
              <a:rPr lang="en-IN" sz="2800" b="1" dirty="0">
                <a:solidFill>
                  <a:srgbClr val="00B050"/>
                </a:solidFill>
                <a:effectLst/>
                <a:latin typeface="Arial Black" panose="020B0A04020102020204" pitchFamily="34" charset="0"/>
              </a:rPr>
              <a:t>ABOUT PROJECT:</a:t>
            </a:r>
            <a:endParaRPr lang="en-IN" sz="2800" dirty="0">
              <a:solidFill>
                <a:srgbClr val="00B05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F378B963-44A9-4C9E-8119-2AC827CC7BE1}"/>
              </a:ext>
            </a:extLst>
          </p:cNvPr>
          <p:cNvSpPr>
            <a:spLocks noGrp="1"/>
          </p:cNvSpPr>
          <p:nvPr>
            <p:ph idx="1"/>
          </p:nvPr>
        </p:nvSpPr>
        <p:spPr>
          <a:xfrm>
            <a:off x="919118" y="2190444"/>
            <a:ext cx="10353762" cy="3695136"/>
          </a:xfrm>
        </p:spPr>
        <p:txBody>
          <a:bodyPr>
            <a:noAutofit/>
          </a:bodyPr>
          <a:lstStyle/>
          <a:p>
            <a:pPr>
              <a:buFont typeface="Wingdings" panose="05000000000000000000" pitchFamily="2" charset="2"/>
              <a:buChar char="v"/>
            </a:pPr>
            <a:r>
              <a:rPr lang="en-US" dirty="0"/>
              <a:t>We are switching to an ultrasonic sensor now as it can be placed a distance away from the water and the fear of it getting corroded is removed. The ultrasonic sensor is not waterproof though, so we will need to keep it protected.  We connect the sensor to an Arduino, and as per the changing water level new signal readings would be sent letting us know the level.</a:t>
            </a:r>
          </a:p>
          <a:p>
            <a:r>
              <a:rPr lang="en-US" dirty="0"/>
              <a:t>The ultrasonic sensor works similar to how a SONAR works. It sends out a pulse of ultrasonic waves, these waves are reflected back when it hits an obstacle.</a:t>
            </a:r>
          </a:p>
          <a:p>
            <a:r>
              <a:rPr lang="en-US" dirty="0"/>
              <a:t>The time it takes for the reflected waves to return is used to calculate the distance.</a:t>
            </a:r>
          </a:p>
          <a:p>
            <a:pPr>
              <a:buFont typeface="Wingdings" panose="05000000000000000000" pitchFamily="2" charset="2"/>
              <a:buChar char="v"/>
            </a:pPr>
            <a:endParaRPr lang="en-IN" sz="2400" b="1" dirty="0"/>
          </a:p>
        </p:txBody>
      </p:sp>
    </p:spTree>
    <p:extLst>
      <p:ext uri="{BB962C8B-B14F-4D97-AF65-F5344CB8AC3E}">
        <p14:creationId xmlns:p14="http://schemas.microsoft.com/office/powerpoint/2010/main" val="34955148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DEDDC7-B186-4151-AC12-674F071BBFBB}"/>
              </a:ext>
            </a:extLst>
          </p:cNvPr>
          <p:cNvSpPr>
            <a:spLocks noGrp="1"/>
          </p:cNvSpPr>
          <p:nvPr>
            <p:ph idx="1"/>
          </p:nvPr>
        </p:nvSpPr>
        <p:spPr>
          <a:xfrm>
            <a:off x="847808" y="1087396"/>
            <a:ext cx="10353762" cy="3695136"/>
          </a:xfrm>
        </p:spPr>
        <p:txBody>
          <a:bodyPr>
            <a:noAutofit/>
          </a:bodyPr>
          <a:lstStyle/>
          <a:p>
            <a:r>
              <a:rPr lang="en-US" b="1" dirty="0">
                <a:solidFill>
                  <a:srgbClr val="00B0F0"/>
                </a:solidFill>
                <a:effectLst/>
                <a:latin typeface="TimesNewRomanPS-BoldMT"/>
              </a:rPr>
              <a:t>Objective of this work: </a:t>
            </a:r>
            <a:r>
              <a:rPr lang="en-US" b="1" dirty="0">
                <a:effectLst/>
                <a:latin typeface="Times New Roman" panose="02020603050405020304" pitchFamily="18" charset="0"/>
              </a:rPr>
              <a:t>The objective is to design digital fuel level and battery life indicator which would the following:- </a:t>
            </a:r>
            <a:endParaRPr lang="en-US" b="1" dirty="0"/>
          </a:p>
          <a:p>
            <a:r>
              <a:rPr lang="en-US" b="1" dirty="0">
                <a:effectLst/>
                <a:latin typeface="Times New Roman" panose="02020603050405020304" pitchFamily="18" charset="0"/>
              </a:rPr>
              <a:t>1. Selecting appropriate automotive application (motor bike/car)for carrying out this study to indicate fuel level and battery health. </a:t>
            </a:r>
          </a:p>
          <a:p>
            <a:r>
              <a:rPr lang="en-US" b="1" dirty="0">
                <a:effectLst/>
                <a:latin typeface="Times New Roman" panose="02020603050405020304" pitchFamily="18" charset="0"/>
              </a:rPr>
              <a:t>2. To design the circuit diagram and make correct connection of each electrical component by using classical approach design available in literature. </a:t>
            </a:r>
            <a:endParaRPr lang="en-US" b="1" dirty="0"/>
          </a:p>
          <a:p>
            <a:r>
              <a:rPr lang="en-US" b="1" dirty="0">
                <a:effectLst/>
                <a:latin typeface="Times New Roman" panose="02020603050405020304" pitchFamily="18" charset="0"/>
              </a:rPr>
              <a:t>3. To make the program using Arduino IDE software of both fuel and battery level </a:t>
            </a:r>
            <a:endParaRPr lang="en-US" b="1" dirty="0"/>
          </a:p>
          <a:p>
            <a:r>
              <a:rPr lang="en-US" b="1" dirty="0">
                <a:effectLst/>
                <a:latin typeface="Times New Roman" panose="02020603050405020304" pitchFamily="18" charset="0"/>
              </a:rPr>
              <a:t>4. Because of flat bottom section of fuel tank and using single ultrasonic sensor at top of fuel tank there is less chances of error in running of programming. </a:t>
            </a:r>
            <a:endParaRPr lang="en-US" b="1" dirty="0"/>
          </a:p>
          <a:p>
            <a:r>
              <a:rPr lang="en-US" b="1" dirty="0">
                <a:effectLst/>
                <a:latin typeface="Times New Roman" panose="02020603050405020304" pitchFamily="18" charset="0"/>
              </a:rPr>
              <a:t>5. To check accuracy of output result by practically measuring the quantity of fuel by pouring and removing from tank. </a:t>
            </a:r>
            <a:endParaRPr lang="en-IN" b="1" dirty="0"/>
          </a:p>
        </p:txBody>
      </p:sp>
    </p:spTree>
    <p:extLst>
      <p:ext uri="{BB962C8B-B14F-4D97-AF65-F5344CB8AC3E}">
        <p14:creationId xmlns:p14="http://schemas.microsoft.com/office/powerpoint/2010/main" val="367759384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BDE99-AAD7-4E7F-A872-C167220BB387}"/>
              </a:ext>
            </a:extLst>
          </p:cNvPr>
          <p:cNvSpPr>
            <a:spLocks noGrp="1"/>
          </p:cNvSpPr>
          <p:nvPr>
            <p:ph type="title"/>
          </p:nvPr>
        </p:nvSpPr>
        <p:spPr>
          <a:xfrm>
            <a:off x="913795" y="307942"/>
            <a:ext cx="10353761" cy="1326321"/>
          </a:xfrm>
        </p:spPr>
        <p:txBody>
          <a:bodyPr/>
          <a:lstStyle/>
          <a:p>
            <a:pPr algn="l"/>
            <a:r>
              <a:rPr lang="en-US" dirty="0">
                <a:solidFill>
                  <a:srgbClr val="FFFF00"/>
                </a:solidFill>
              </a:rPr>
              <a:t>REQUIRED THINGS:</a:t>
            </a:r>
            <a:endParaRPr lang="en-IN" dirty="0">
              <a:solidFill>
                <a:srgbClr val="FFFF00"/>
              </a:solidFill>
            </a:endParaRPr>
          </a:p>
        </p:txBody>
      </p:sp>
      <p:sp>
        <p:nvSpPr>
          <p:cNvPr id="3" name="Content Placeholder 2">
            <a:extLst>
              <a:ext uri="{FF2B5EF4-FFF2-40B4-BE49-F238E27FC236}">
                <a16:creationId xmlns:a16="http://schemas.microsoft.com/office/drawing/2014/main" id="{A13270A5-57BD-4B90-948D-616D7B46410A}"/>
              </a:ext>
            </a:extLst>
          </p:cNvPr>
          <p:cNvSpPr>
            <a:spLocks noGrp="1"/>
          </p:cNvSpPr>
          <p:nvPr>
            <p:ph idx="1"/>
          </p:nvPr>
        </p:nvSpPr>
        <p:spPr>
          <a:xfrm>
            <a:off x="913795" y="1521028"/>
            <a:ext cx="10841430" cy="5029029"/>
          </a:xfrm>
        </p:spPr>
        <p:txBody>
          <a:bodyPr>
            <a:normAutofit/>
          </a:bodyPr>
          <a:lstStyle/>
          <a:p>
            <a:r>
              <a:rPr lang="en-US" sz="2400" b="1" dirty="0">
                <a:latin typeface="Bahnschrift" panose="020B0502040204020203" pitchFamily="34" charset="0"/>
              </a:rPr>
              <a:t>Arduino Uno</a:t>
            </a:r>
          </a:p>
          <a:p>
            <a:r>
              <a:rPr lang="en-US" sz="2400" b="1" dirty="0">
                <a:latin typeface="Bahnschrift" panose="020B0502040204020203" pitchFamily="34" charset="0"/>
              </a:rPr>
              <a:t>HCSR04 Ultrasonic sensor</a:t>
            </a:r>
          </a:p>
          <a:p>
            <a:r>
              <a:rPr lang="en-US" sz="2400" b="1" dirty="0">
                <a:latin typeface="Bahnschrift" panose="020B0502040204020203" pitchFamily="34" charset="0"/>
              </a:rPr>
              <a:t>LEDS which are used to display the level of water</a:t>
            </a:r>
          </a:p>
          <a:p>
            <a:r>
              <a:rPr lang="en-US" sz="2400" b="1" dirty="0">
                <a:latin typeface="Bahnschrift" panose="020B0502040204020203" pitchFamily="34" charset="0"/>
              </a:rPr>
              <a:t>Connecting wires</a:t>
            </a:r>
          </a:p>
          <a:p>
            <a:r>
              <a:rPr lang="en-US" sz="2400" b="1" dirty="0">
                <a:latin typeface="Bahnschrift" panose="020B0502040204020203" pitchFamily="34" charset="0"/>
              </a:rPr>
              <a:t>Bread board</a:t>
            </a:r>
          </a:p>
          <a:p>
            <a:pPr marL="0" indent="0">
              <a:buNone/>
            </a:pPr>
            <a:br>
              <a:rPr lang="en-US" sz="2400" b="1" dirty="0">
                <a:latin typeface="Bahnschrift" panose="020B0502040204020203" pitchFamily="34" charset="0"/>
              </a:rPr>
            </a:br>
            <a:endParaRPr lang="en-IN" sz="2400" b="1" dirty="0">
              <a:latin typeface="Bahnschrift" panose="020B0502040204020203" pitchFamily="34" charset="0"/>
            </a:endParaRPr>
          </a:p>
        </p:txBody>
      </p:sp>
    </p:spTree>
    <p:extLst>
      <p:ext uri="{BB962C8B-B14F-4D97-AF65-F5344CB8AC3E}">
        <p14:creationId xmlns:p14="http://schemas.microsoft.com/office/powerpoint/2010/main" val="333828358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F0A224-5DA6-4C2D-8488-1A26514F8E30}"/>
              </a:ext>
            </a:extLst>
          </p:cNvPr>
          <p:cNvSpPr>
            <a:spLocks noGrp="1"/>
          </p:cNvSpPr>
          <p:nvPr>
            <p:ph idx="1"/>
          </p:nvPr>
        </p:nvSpPr>
        <p:spPr>
          <a:xfrm>
            <a:off x="919119" y="1492749"/>
            <a:ext cx="10353762" cy="3695136"/>
          </a:xfrm>
        </p:spPr>
        <p:txBody>
          <a:bodyPr>
            <a:normAutofit/>
          </a:bodyPr>
          <a:lstStyle/>
          <a:p>
            <a:pPr>
              <a:buFont typeface="Wingdings" panose="05000000000000000000" pitchFamily="2" charset="2"/>
              <a:buChar char="v"/>
            </a:pPr>
            <a:r>
              <a:rPr lang="en-US" sz="2800" b="1" dirty="0">
                <a:solidFill>
                  <a:schemeClr val="accent3"/>
                </a:solidFill>
                <a:latin typeface="Arial Black" panose="020B0A04020102020204" pitchFamily="34" charset="0"/>
              </a:rPr>
              <a:t>Conclusion:</a:t>
            </a:r>
          </a:p>
          <a:p>
            <a:r>
              <a:rPr lang="en-US" sz="2400" b="1" dirty="0">
                <a:effectLst/>
                <a:latin typeface="Times New Roman" panose="02020603050405020304" pitchFamily="18" charset="0"/>
              </a:rPr>
              <a:t>The proposed idea consists of ultrasonic technique for fuel Level that acquires the measured fuel level and sends to the display unit which is present on the dash board. The data acquired from the sensor is given to the microcontroller. At the same time </a:t>
            </a:r>
            <a:r>
              <a:rPr lang="en-US" sz="2400" b="1" dirty="0">
                <a:latin typeface="Times New Roman" panose="02020603050405020304" pitchFamily="18" charset="0"/>
              </a:rPr>
              <a:t>Ultrasonic </a:t>
            </a:r>
            <a:r>
              <a:rPr lang="en-US" sz="2400" b="1" dirty="0">
                <a:effectLst/>
                <a:latin typeface="Times New Roman" panose="02020603050405020304" pitchFamily="18" charset="0"/>
              </a:rPr>
              <a:t> sensor which is connected and </a:t>
            </a:r>
            <a:r>
              <a:rPr lang="en-US" sz="2400" b="1" dirty="0" err="1">
                <a:effectLst/>
                <a:latin typeface="Times New Roman" panose="02020603050405020304" pitchFamily="18" charset="0"/>
              </a:rPr>
              <a:t>arduino</a:t>
            </a:r>
            <a:r>
              <a:rPr lang="en-US" sz="2400" b="1" dirty="0">
                <a:effectLst/>
                <a:latin typeface="Times New Roman" panose="02020603050405020304" pitchFamily="18" charset="0"/>
              </a:rPr>
              <a:t> uno microcontroller gives we reading on display through LED glowing.</a:t>
            </a:r>
            <a:endParaRPr lang="en-US" sz="2400" b="1" dirty="0">
              <a:latin typeface="Arial Black" panose="020B0A04020102020204" pitchFamily="34" charset="0"/>
            </a:endParaRPr>
          </a:p>
          <a:p>
            <a:pPr marL="0" indent="0">
              <a:buNone/>
            </a:pPr>
            <a:endParaRPr lang="en-IN" sz="2800" b="1" dirty="0">
              <a:solidFill>
                <a:schemeClr val="tx2">
                  <a:lumMod val="75000"/>
                </a:schemeClr>
              </a:solidFill>
              <a:latin typeface="Arial Black" panose="020B0A04020102020204" pitchFamily="34" charset="0"/>
            </a:endParaRPr>
          </a:p>
        </p:txBody>
      </p:sp>
    </p:spTree>
    <p:extLst>
      <p:ext uri="{BB962C8B-B14F-4D97-AF65-F5344CB8AC3E}">
        <p14:creationId xmlns:p14="http://schemas.microsoft.com/office/powerpoint/2010/main" val="3681312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169</TotalTime>
  <Words>484</Words>
  <Application>Microsoft Office PowerPoint</Application>
  <PresentationFormat>Widescreen</PresentationFormat>
  <Paragraphs>40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vt:lpstr>
      <vt:lpstr>Software group project</vt:lpstr>
      <vt:lpstr>What Is Fuel Level Indicator?</vt:lpstr>
      <vt:lpstr>PowerPoint Presentation</vt:lpstr>
      <vt:lpstr>PowerPoint Presentation</vt:lpstr>
      <vt:lpstr>PowerPoint Presentation</vt:lpstr>
      <vt:lpstr>ABOUT PROJECT:</vt:lpstr>
      <vt:lpstr>PowerPoint Presentation</vt:lpstr>
      <vt:lpstr>REQUIRED THINGS: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group project</dc:title>
  <dc:creator>Prince Patel</dc:creator>
  <cp:lastModifiedBy>20it107</cp:lastModifiedBy>
  <cp:revision>13</cp:revision>
  <dcterms:created xsi:type="dcterms:W3CDTF">2022-03-23T14:47:20Z</dcterms:created>
  <dcterms:modified xsi:type="dcterms:W3CDTF">2022-04-02T03:55:30Z</dcterms:modified>
</cp:coreProperties>
</file>