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sz="2800">
                <a:solidFill>
                  <a:srgbClr val="000000"/>
                </a:solidFill>
                <a:latin typeface="Tw Cen MT"/>
              </a:rPr>
              <a:t>AI-enabled Link Selection Framework for LTE Data Communication Towards Collision-Managed Traffic</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Proposed Approach</a:t>
            </a:r>
          </a:p>
        </p:txBody>
      </p:sp>
      <p:sp>
        <p:nvSpPr>
          <p:cNvPr id="3" name="Content Placeholder 2"/>
          <p:cNvSpPr>
            <a:spLocks noGrp="1"/>
          </p:cNvSpPr>
          <p:nvPr>
            <p:ph idx="1"/>
          </p:nvPr>
        </p:nvSpPr>
        <p:spPr/>
        <p:txBody>
          <a:bodyPr/>
          <a:lstStyle/>
          <a:p>
            <a:r>
              <a:rPr sz="1800">
                <a:solidFill>
                  <a:srgbClr val="000000"/>
                </a:solidFill>
                <a:latin typeface="Segoe UI Light"/>
              </a:rPr>
              <a:t>Additional critical details of the proposed approach involve:</a:t>
            </a:r>
          </a:p>
          <a:p>
            <a:r>
              <a:rPr sz="1800">
                <a:solidFill>
                  <a:srgbClr val="000000"/>
                </a:solidFill>
                <a:latin typeface="Segoe UI Light"/>
              </a:rPr>
              <a:t>Integration of domain-specific knowledge to enhance the methodology's accuracy</a:t>
            </a:r>
          </a:p>
          <a:p>
            <a:r>
              <a:rPr sz="1800">
                <a:solidFill>
                  <a:srgbClr val="000000"/>
                </a:solidFill>
                <a:latin typeface="Segoe UI Light"/>
              </a:rPr>
              <a:t>Use of visualization tools to represent complex data in a clear and concise manner</a:t>
            </a:r>
          </a:p>
          <a:p>
            <a:r>
              <a:rPr sz="1800">
                <a:solidFill>
                  <a:srgbClr val="000000"/>
                </a:solidFill>
                <a:latin typeface="Segoe UI Light"/>
              </a:rPr>
              <a:t>Collaboration with stakeholders to ensure the approach meets their needs and expectations</a:t>
            </a:r>
          </a:p>
          <a:p>
            <a:r>
              <a:rPr sz="1800">
                <a:solidFill>
                  <a:srgbClr val="000000"/>
                </a:solidFill>
                <a:latin typeface="Segoe UI Light"/>
              </a:rPr>
              <a:t>Continuous monitoring and updating of the methodology to adapt to changing circumstances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Conclusion</a:t>
            </a:r>
          </a:p>
        </p:txBody>
      </p:sp>
      <p:sp>
        <p:nvSpPr>
          <p:cNvPr id="3" name="Content Placeholder 2"/>
          <p:cNvSpPr>
            <a:spLocks noGrp="1"/>
          </p:cNvSpPr>
          <p:nvPr>
            <p:ph idx="1"/>
          </p:nvPr>
        </p:nvSpPr>
        <p:spPr/>
        <p:txBody>
          <a:bodyPr/>
          <a:lstStyle/>
          <a:p>
            <a:r>
              <a:rPr sz="1800">
                <a:solidFill>
                  <a:srgbClr val="000000"/>
                </a:solidFill>
                <a:latin typeface="Segoe UI Light"/>
              </a:rPr>
              <a:t>The proposed approach offers a robust and flexible framework for tackling complex problems. By combining theoretical and practical elements, it provides a comprehensive and effective methodology for achieving optimal results. The approach's key strengths lie in its ability to adapt to different contexts and its commitment to continuous improvement.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Performance Evaluation</a:t>
            </a:r>
          </a:p>
        </p:txBody>
      </p:sp>
      <p:sp>
        <p:nvSpPr>
          <p:cNvPr id="3" name="Content Placeholder 2"/>
          <p:cNvSpPr>
            <a:spLocks noGrp="1"/>
          </p:cNvSpPr>
          <p:nvPr>
            <p:ph idx="1"/>
          </p:nvPr>
        </p:nvSpPr>
        <p:spPr/>
        <p:txBody>
          <a:bodyPr/>
          <a:lstStyle/>
          <a:p>
            <a:r>
              <a:rPr sz="1800">
                <a:solidFill>
                  <a:srgbClr val="000000"/>
                </a:solidFill>
                <a:latin typeface="Segoe UI Light"/>
              </a:rPr>
              <a:t>Performance Evaluation is a crucial aspect of assessing the effectiveness of systems, models, or processes. It involves measuring and analyzing performance metrics to identify areas of improvement. This module provides an overview of performance evaluation techniques and methods.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Performance Evaluation</a:t>
            </a:r>
          </a:p>
        </p:txBody>
      </p:sp>
      <p:sp>
        <p:nvSpPr>
          <p:cNvPr id="3" name="Content Placeholder 2"/>
          <p:cNvSpPr>
            <a:spLocks noGrp="1"/>
          </p:cNvSpPr>
          <p:nvPr>
            <p:ph idx="1"/>
          </p:nvPr>
        </p:nvSpPr>
        <p:spPr/>
        <p:txBody>
          <a:bodyPr/>
          <a:lstStyle/>
          <a:p>
            <a:r>
              <a:rPr sz="1800">
                <a:solidFill>
                  <a:srgbClr val="000000"/>
                </a:solidFill>
                <a:latin typeface="Segoe UI Light"/>
              </a:rPr>
              <a:t>Performance evaluation is a systematic process that involves setting goals, collecting data, and analyzing results to determine the effectiveness of a system or process. Key aspects of performance evaluation include:</a:t>
            </a:r>
          </a:p>
          <a:p>
            <a:r>
              <a:rPr sz="1800">
                <a:solidFill>
                  <a:srgbClr val="000000"/>
                </a:solidFill>
                <a:latin typeface="Segoe UI Light"/>
              </a:rPr>
              <a:t>Defining performance metrics and benchmarks</a:t>
            </a:r>
          </a:p>
          <a:p>
            <a:r>
              <a:rPr sz="1800">
                <a:solidFill>
                  <a:srgbClr val="000000"/>
                </a:solidFill>
                <a:latin typeface="Segoe UI Light"/>
              </a:rPr>
              <a:t>Collecting and analyzing data from various sources</a:t>
            </a:r>
          </a:p>
          <a:p>
            <a:r>
              <a:rPr sz="1800">
                <a:solidFill>
                  <a:srgbClr val="000000"/>
                </a:solidFill>
                <a:latin typeface="Segoe UI Light"/>
              </a:rPr>
              <a:t>Identifying areas of improvement and optimizing performance</a:t>
            </a:r>
          </a:p>
          <a:p>
            <a:r>
              <a:rPr sz="1800">
                <a:solidFill>
                  <a:srgbClr val="000000"/>
                </a:solidFill>
                <a:latin typeface="Segoe UI Light"/>
              </a:rPr>
              <a:t>Continuously monitoring and evaluating performance to ensure sustainability and growth</a:t>
            </a:r>
          </a:p>
          <a:p>
            <a:r>
              <a:rPr sz="1800">
                <a:solidFill>
                  <a:srgbClr val="000000"/>
                </a:solidFill>
                <a:latin typeface="Segoe UI Light"/>
              </a:rPr>
              <a:t>Using performance evaluation results to inform decision-making and strategic planning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Performance Evaluation</a:t>
            </a:r>
          </a:p>
        </p:txBody>
      </p:sp>
      <p:sp>
        <p:nvSpPr>
          <p:cNvPr id="3" name="Content Placeholder 2"/>
          <p:cNvSpPr>
            <a:spLocks noGrp="1"/>
          </p:cNvSpPr>
          <p:nvPr>
            <p:ph idx="1"/>
          </p:nvPr>
        </p:nvSpPr>
        <p:spPr/>
        <p:txBody>
          <a:bodyPr/>
          <a:lstStyle/>
          <a:p>
            <a:r>
              <a:rPr sz="1800">
                <a:solidFill>
                  <a:srgbClr val="000000"/>
                </a:solidFill>
                <a:latin typeface="Segoe UI Light"/>
              </a:rPr>
              <a:t>Additional aspects of performance evaluation include:</a:t>
            </a:r>
          </a:p>
          <a:p>
            <a:r>
              <a:rPr sz="1800">
                <a:solidFill>
                  <a:srgbClr val="000000"/>
                </a:solidFill>
                <a:latin typeface="Segoe UI Light"/>
              </a:rPr>
              <a:t>Evaluating the effectiveness of different models or systems</a:t>
            </a:r>
          </a:p>
          <a:p>
            <a:r>
              <a:rPr sz="1800">
                <a:solidFill>
                  <a:srgbClr val="000000"/>
                </a:solidFill>
                <a:latin typeface="Segoe UI Light"/>
              </a:rPr>
              <a:t>Comparing performance across different scenarios or conditions</a:t>
            </a:r>
          </a:p>
          <a:p>
            <a:r>
              <a:rPr sz="1800">
                <a:solidFill>
                  <a:srgbClr val="000000"/>
                </a:solidFill>
                <a:latin typeface="Segoe UI Light"/>
              </a:rPr>
              <a:t>Identifying key drivers of performance and areas for improvement</a:t>
            </a:r>
          </a:p>
          <a:p>
            <a:r>
              <a:rPr sz="1800">
                <a:solidFill>
                  <a:srgbClr val="000000"/>
                </a:solidFill>
                <a:latin typeface="Segoe UI Light"/>
              </a:rPr>
              <a:t>Developing and implementing strategies to improve performance</a:t>
            </a:r>
          </a:p>
          <a:p>
            <a:r>
              <a:rPr sz="1800">
                <a:solidFill>
                  <a:srgbClr val="000000"/>
                </a:solidFill>
                <a:latin typeface="Segoe UI Light"/>
              </a:rPr>
              <a:t>Continuously reviewing and updating performance evaluation methods to ensure accuracy and relevance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Conclusion</a:t>
            </a:r>
          </a:p>
        </p:txBody>
      </p:sp>
      <p:sp>
        <p:nvSpPr>
          <p:cNvPr id="3" name="Content Placeholder 2"/>
          <p:cNvSpPr>
            <a:spLocks noGrp="1"/>
          </p:cNvSpPr>
          <p:nvPr>
            <p:ph idx="1"/>
          </p:nvPr>
        </p:nvSpPr>
        <p:spPr/>
        <p:txBody>
          <a:bodyPr/>
          <a:lstStyle/>
          <a:p>
            <a:r>
              <a:rPr sz="1800">
                <a:solidFill>
                  <a:srgbClr val="000000"/>
                </a:solidFill>
                <a:latin typeface="Segoe UI Light"/>
              </a:rPr>
              <a:t>In conclusion, performance evaluation is a critical component of assessing and improving the effectiveness of systems, models, or processes. By following a systematic approach to performance evaluation, organizations can identify areas for improvement, optimize performance, and achieve sustainability and growth.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Conclusion</a:t>
            </a:r>
          </a:p>
        </p:txBody>
      </p:sp>
      <p:sp>
        <p:nvSpPr>
          <p:cNvPr id="3" name="Content Placeholder 2"/>
          <p:cNvSpPr>
            <a:spLocks noGrp="1"/>
          </p:cNvSpPr>
          <p:nvPr>
            <p:ph idx="1"/>
          </p:nvPr>
        </p:nvSpPr>
        <p:spPr/>
        <p:txBody>
          <a:bodyPr/>
          <a:lstStyle/>
          <a:p>
            <a:r>
              <a:rPr sz="1800">
                <a:solidFill>
                  <a:srgbClr val="000000"/>
                </a:solidFill>
                <a:latin typeface="Segoe UI Light"/>
              </a:rPr>
              <a:t>The conclusion module provides an overview of the research paper's key findings and implications. It summarizes the main points and reiterates the significance of the study. The conclusion also provides recommendations for future research and potential applications.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Conclusion</a:t>
            </a:r>
          </a:p>
        </p:txBody>
      </p:sp>
      <p:sp>
        <p:nvSpPr>
          <p:cNvPr id="3" name="Content Placeholder 2"/>
          <p:cNvSpPr>
            <a:spLocks noGrp="1"/>
          </p:cNvSpPr>
          <p:nvPr>
            <p:ph idx="1"/>
          </p:nvPr>
        </p:nvSpPr>
        <p:spPr/>
        <p:txBody>
          <a:bodyPr/>
          <a:lstStyle/>
          <a:p>
            <a:r>
              <a:rPr sz="1800">
                <a:solidFill>
                  <a:srgbClr val="000000"/>
                </a:solidFill>
                <a:latin typeface="Segoe UI Light"/>
              </a:rPr>
              <a:t>The conclusion is based on the analysis of the research paper's content, highlighting the major contributions and limitations. Key points include:</a:t>
            </a:r>
          </a:p>
          <a:p>
            <a:r>
              <a:rPr sz="1800">
                <a:solidFill>
                  <a:srgbClr val="000000"/>
                </a:solidFill>
                <a:latin typeface="Segoe UI Light"/>
              </a:rPr>
              <a:t>Summary of key findings and their implications</a:t>
            </a:r>
          </a:p>
          <a:p>
            <a:r>
              <a:rPr sz="1800">
                <a:solidFill>
                  <a:srgbClr val="000000"/>
                </a:solidFill>
                <a:latin typeface="Segoe UI Light"/>
              </a:rPr>
              <a:t>Discussion of the study's significance and potential impact</a:t>
            </a:r>
          </a:p>
          <a:p>
            <a:r>
              <a:rPr sz="1800">
                <a:solidFill>
                  <a:srgbClr val="000000"/>
                </a:solidFill>
                <a:latin typeface="Segoe UI Light"/>
              </a:rPr>
              <a:t>Recommendations for future research and potential applications</a:t>
            </a:r>
          </a:p>
          <a:p>
            <a:r>
              <a:rPr sz="1800">
                <a:solidFill>
                  <a:srgbClr val="000000"/>
                </a:solidFill>
                <a:latin typeface="Segoe UI Light"/>
              </a:rPr>
              <a:t>Restatement of the research paper's main objectives and outcomes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Introduction to Link Selection in V2X</a:t>
            </a:r>
          </a:p>
        </p:txBody>
      </p:sp>
      <p:sp>
        <p:nvSpPr>
          <p:cNvPr id="3" name="Content Placeholder 2"/>
          <p:cNvSpPr>
            <a:spLocks noGrp="1"/>
          </p:cNvSpPr>
          <p:nvPr>
            <p:ph idx="1"/>
          </p:nvPr>
        </p:nvSpPr>
        <p:spPr/>
        <p:txBody>
          <a:bodyPr/>
          <a:lstStyle/>
          <a:p>
            <a:r>
              <a:rPr sz="1800">
                <a:solidFill>
                  <a:srgbClr val="000000"/>
                </a:solidFill>
                <a:latin typeface="Segoe UI Light"/>
              </a:rPr>
              <a:t>Link selection in V2X is a crucial process. It involves selecting an appropriate communication link for data transmission. This ensures reliable and efficient data exchange between vehicles and infrastructure.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Introduction to Link Selection in V2X</a:t>
            </a:r>
          </a:p>
        </p:txBody>
      </p:sp>
      <p:sp>
        <p:nvSpPr>
          <p:cNvPr id="3" name="Content Placeholder 2"/>
          <p:cNvSpPr>
            <a:spLocks noGrp="1"/>
          </p:cNvSpPr>
          <p:nvPr>
            <p:ph idx="1"/>
          </p:nvPr>
        </p:nvSpPr>
        <p:spPr/>
        <p:txBody>
          <a:bodyPr/>
          <a:lstStyle/>
          <a:p>
            <a:r>
              <a:rPr sz="1800">
                <a:solidFill>
                  <a:srgbClr val="000000"/>
                </a:solidFill>
                <a:latin typeface="Segoe UI Light"/>
              </a:rPr>
              <a:t>Link selection in V2X is vital for vehicle-to-everything communications. Key aspects include:</a:t>
            </a:r>
          </a:p>
          <a:p>
            <a:r>
              <a:rPr sz="1800">
                <a:solidFill>
                  <a:srgbClr val="000000"/>
                </a:solidFill>
                <a:latin typeface="Segoe UI Light"/>
              </a:rPr>
              <a:t>Selecting the most suitable link based on factors like signal strength and latency</a:t>
            </a:r>
          </a:p>
          <a:p>
            <a:r>
              <a:rPr sz="1800">
                <a:solidFill>
                  <a:srgbClr val="000000"/>
                </a:solidFill>
                <a:latin typeface="Segoe UI Light"/>
              </a:rPr>
              <a:t>Ensuring reliable data transmission for safety-critical applications</a:t>
            </a:r>
          </a:p>
          <a:p>
            <a:r>
              <a:rPr sz="1800">
                <a:solidFill>
                  <a:srgbClr val="000000"/>
                </a:solidFill>
                <a:latin typeface="Segoe UI Light"/>
              </a:rPr>
              <a:t>Supporting multiple communication technologies such as cellular and Wi-Fi</a:t>
            </a:r>
          </a:p>
          <a:p>
            <a:r>
              <a:rPr sz="1800">
                <a:solidFill>
                  <a:srgbClr val="000000"/>
                </a:solidFill>
                <a:latin typeface="Segoe UI Light"/>
              </a:rPr>
              <a:t>Enabling seamless handovers between different links to maintain connectivity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System Model and Problem Formulation</a:t>
            </a:r>
          </a:p>
        </p:txBody>
      </p:sp>
      <p:sp>
        <p:nvSpPr>
          <p:cNvPr id="3" name="Content Placeholder 2"/>
          <p:cNvSpPr>
            <a:spLocks noGrp="1"/>
          </p:cNvSpPr>
          <p:nvPr>
            <p:ph idx="1"/>
          </p:nvPr>
        </p:nvSpPr>
        <p:spPr/>
        <p:txBody>
          <a:bodyPr/>
          <a:lstStyle/>
          <a:p>
            <a:r>
              <a:rPr sz="1800">
                <a:solidFill>
                  <a:srgbClr val="000000"/>
                </a:solidFill>
                <a:latin typeface="Segoe UI Light"/>
              </a:rPr>
              <a:t>System Model and Problem Formulation is a crucial module that focuses on understanding complex systems and formulating problems to analyze and optimize their performance. This module provides a comprehensive framework for modeling systems and identifying key factors that impact their behavior. It enables the development of effective solutions to real-world problems.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System Model and Problem Formulation</a:t>
            </a:r>
          </a:p>
        </p:txBody>
      </p:sp>
      <p:sp>
        <p:nvSpPr>
          <p:cNvPr id="3" name="Content Placeholder 2"/>
          <p:cNvSpPr>
            <a:spLocks noGrp="1"/>
          </p:cNvSpPr>
          <p:nvPr>
            <p:ph idx="1"/>
          </p:nvPr>
        </p:nvSpPr>
        <p:spPr/>
        <p:txBody>
          <a:bodyPr/>
          <a:lstStyle/>
          <a:p>
            <a:r>
              <a:rPr sz="1800">
                <a:solidFill>
                  <a:srgbClr val="000000"/>
                </a:solidFill>
                <a:latin typeface="Segoe UI Light"/>
              </a:rPr>
              <a:t>The system model and problem formulation module involves a systematic approach to understanding and analyzing complex systems. Key aspects of this module include:</a:t>
            </a:r>
          </a:p>
          <a:p>
            <a:r>
              <a:rPr sz="1800">
                <a:solidFill>
                  <a:srgbClr val="000000"/>
                </a:solidFill>
                <a:latin typeface="Segoe UI Light"/>
              </a:rPr>
              <a:t>Identifying system components and their interactions</a:t>
            </a:r>
          </a:p>
          <a:p>
            <a:r>
              <a:rPr sz="1800">
                <a:solidFill>
                  <a:srgbClr val="000000"/>
                </a:solidFill>
                <a:latin typeface="Segoe UI Light"/>
              </a:rPr>
              <a:t>Defining system boundaries and interfaces</a:t>
            </a:r>
          </a:p>
          <a:p>
            <a:r>
              <a:rPr sz="1800">
                <a:solidFill>
                  <a:srgbClr val="000000"/>
                </a:solidFill>
                <a:latin typeface="Segoe UI Light"/>
              </a:rPr>
              <a:t>Developing mathematical models to represent system behavior</a:t>
            </a:r>
          </a:p>
          <a:p>
            <a:r>
              <a:rPr sz="1800">
                <a:solidFill>
                  <a:srgbClr val="000000"/>
                </a:solidFill>
                <a:latin typeface="Segoe UI Light"/>
              </a:rPr>
              <a:t>Formulating problems to analyze and optimize system performance</a:t>
            </a:r>
          </a:p>
          <a:p>
            <a:r>
              <a:rPr sz="1800">
                <a:solidFill>
                  <a:srgbClr val="000000"/>
                </a:solidFill>
                <a:latin typeface="Segoe UI Light"/>
              </a:rPr>
              <a:t>Evaluating system dynamics and feedback mechanisms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System Model and Problem Formulation</a:t>
            </a:r>
          </a:p>
        </p:txBody>
      </p:sp>
      <p:sp>
        <p:nvSpPr>
          <p:cNvPr id="3" name="Content Placeholder 2"/>
          <p:cNvSpPr>
            <a:spLocks noGrp="1"/>
          </p:cNvSpPr>
          <p:nvPr>
            <p:ph idx="1"/>
          </p:nvPr>
        </p:nvSpPr>
        <p:spPr/>
        <p:txBody>
          <a:bodyPr/>
          <a:lstStyle/>
          <a:p>
            <a:r>
              <a:rPr sz="1800">
                <a:solidFill>
                  <a:srgbClr val="000000"/>
                </a:solidFill>
                <a:latin typeface="Segoe UI Light"/>
              </a:rPr>
              <a:t>Additional critical details of the system model and problem formulation module include:</a:t>
            </a:r>
          </a:p>
          <a:p>
            <a:r>
              <a:rPr sz="1800">
                <a:solidFill>
                  <a:srgbClr val="000000"/>
                </a:solidFill>
                <a:latin typeface="Segoe UI Light"/>
              </a:rPr>
              <a:t>Considering uncertainty and variability in system parameters</a:t>
            </a:r>
          </a:p>
          <a:p>
            <a:r>
              <a:rPr sz="1800">
                <a:solidFill>
                  <a:srgbClr val="000000"/>
                </a:solidFill>
                <a:latin typeface="Segoe UI Light"/>
              </a:rPr>
              <a:t>Analyzing system sensitivity and robustness</a:t>
            </a:r>
          </a:p>
          <a:p>
            <a:r>
              <a:rPr sz="1800">
                <a:solidFill>
                  <a:srgbClr val="000000"/>
                </a:solidFill>
                <a:latin typeface="Segoe UI Light"/>
              </a:rPr>
              <a:t>Developing strategies for system optimization and control</a:t>
            </a:r>
          </a:p>
          <a:p>
            <a:r>
              <a:rPr sz="1800">
                <a:solidFill>
                  <a:srgbClr val="000000"/>
                </a:solidFill>
                <a:latin typeface="Segoe UI Light"/>
              </a:rPr>
              <a:t>Evaluating system performance using key metrics and indicators</a:t>
            </a:r>
          </a:p>
          <a:p>
            <a:r>
              <a:rPr sz="1800">
                <a:solidFill>
                  <a:srgbClr val="000000"/>
                </a:solidFill>
                <a:latin typeface="Segoe UI Light"/>
              </a:rPr>
              <a:t>Applying system modeling and problem formulation to real-world applications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Conclusion</a:t>
            </a:r>
          </a:p>
        </p:txBody>
      </p:sp>
      <p:sp>
        <p:nvSpPr>
          <p:cNvPr id="3" name="Content Placeholder 2"/>
          <p:cNvSpPr>
            <a:spLocks noGrp="1"/>
          </p:cNvSpPr>
          <p:nvPr>
            <p:ph idx="1"/>
          </p:nvPr>
        </p:nvSpPr>
        <p:spPr/>
        <p:txBody>
          <a:bodyPr/>
          <a:lstStyle/>
          <a:p>
            <a:r>
              <a:rPr sz="1800">
                <a:solidFill>
                  <a:srgbClr val="000000"/>
                </a:solidFill>
                <a:latin typeface="Segoe UI Light"/>
              </a:rPr>
              <a:t>In conclusion, the system model and problem formulation module provides a comprehensive framework for understanding and analyzing complex systems. By applying this framework, professionals can develop effective solutions to real-world problems and optimize system performance. Key takeaways from this module include the importance of systematic modeling, problem formulation, and analysis in understanding and improving complex systems.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Proposed Approach</a:t>
            </a:r>
          </a:p>
        </p:txBody>
      </p:sp>
      <p:sp>
        <p:nvSpPr>
          <p:cNvPr id="3" name="Content Placeholder 2"/>
          <p:cNvSpPr>
            <a:spLocks noGrp="1"/>
          </p:cNvSpPr>
          <p:nvPr>
            <p:ph idx="1"/>
          </p:nvPr>
        </p:nvSpPr>
        <p:spPr/>
        <p:txBody>
          <a:bodyPr/>
          <a:lstStyle/>
          <a:p>
            <a:r>
              <a:rPr sz="1800">
                <a:solidFill>
                  <a:srgbClr val="000000"/>
                </a:solidFill>
                <a:latin typeface="Segoe UI Light"/>
              </a:rPr>
              <a:t>The proposed approach outlines a novel methodology for addressing complex problems. This methodology involves a multi-step process that integrates various techniques to achieve optimal results. It provides a comprehensive framework for analyzing and solving intricate issues.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solidFill>
                  <a:srgbClr val="000000"/>
                </a:solidFill>
                <a:latin typeface="Tw Cen MT"/>
              </a:rPr>
              <a:t>Proposed Approach</a:t>
            </a:r>
          </a:p>
        </p:txBody>
      </p:sp>
      <p:sp>
        <p:nvSpPr>
          <p:cNvPr id="3" name="Content Placeholder 2"/>
          <p:cNvSpPr>
            <a:spLocks noGrp="1"/>
          </p:cNvSpPr>
          <p:nvPr>
            <p:ph idx="1"/>
          </p:nvPr>
        </p:nvSpPr>
        <p:spPr/>
        <p:txBody>
          <a:bodyPr/>
          <a:lstStyle/>
          <a:p>
            <a:r>
              <a:rPr sz="1800">
                <a:solidFill>
                  <a:srgbClr val="000000"/>
                </a:solidFill>
                <a:latin typeface="Segoe UI Light"/>
              </a:rPr>
              <a:t>The proposed approach is based on a combination of theoretical foundations and practical applications. Key aspects of this approach include:</a:t>
            </a:r>
          </a:p>
          <a:p>
            <a:r>
              <a:rPr sz="1800">
                <a:solidFill>
                  <a:srgbClr val="000000"/>
                </a:solidFill>
                <a:latin typeface="Segoe UI Light"/>
              </a:rPr>
              <a:t>Data collection and preprocessing to ensure high-quality input</a:t>
            </a:r>
          </a:p>
          <a:p>
            <a:r>
              <a:rPr sz="1800">
                <a:solidFill>
                  <a:srgbClr val="000000"/>
                </a:solidFill>
                <a:latin typeface="Segoe UI Light"/>
              </a:rPr>
              <a:t>Application of advanced algorithms to extract meaningful insights</a:t>
            </a:r>
          </a:p>
          <a:p>
            <a:r>
              <a:rPr sz="1800">
                <a:solidFill>
                  <a:srgbClr val="000000"/>
                </a:solidFill>
                <a:latin typeface="Segoe UI Light"/>
              </a:rPr>
              <a:t>Implementation of a feedback loop to refine and improve the methodology</a:t>
            </a:r>
          </a:p>
          <a:p>
            <a:r>
              <a:rPr sz="1800">
                <a:solidFill>
                  <a:srgbClr val="000000"/>
                </a:solidFill>
                <a:latin typeface="Segoe UI Light"/>
              </a:rPr>
              <a:t>Evaluation of results using predefined metrics to assess performance and effectiveness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