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651" r:id="rId6"/>
    <p:sldId id="653" r:id="rId7"/>
    <p:sldId id="654" r:id="rId8"/>
    <p:sldId id="655" r:id="rId9"/>
    <p:sldId id="656" r:id="rId10"/>
    <p:sldId id="657" r:id="rId11"/>
    <p:sldId id="658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72" r:id="rId20"/>
    <p:sldId id="670" r:id="rId21"/>
    <p:sldId id="671" r:id="rId22"/>
    <p:sldId id="673" r:id="rId23"/>
    <p:sldId id="674" r:id="rId24"/>
    <p:sldId id="675" r:id="rId25"/>
    <p:sldId id="676" r:id="rId26"/>
    <p:sldId id="284" r:id="rId27"/>
  </p:sldIdLst>
  <p:sldSz cx="12192000" cy="6858000"/>
  <p:notesSz cx="6858000" cy="9144000"/>
  <p:embeddedFontLst>
    <p:embeddedFont>
      <p:font typeface="Vitesco" panose="020B0604020202020204" charset="0"/>
      <p:regular r:id="rId30"/>
      <p:bold r:id="rId3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9BB36-3E84-4AB6-88B5-581A58A4167B}" v="4" dt="2023-10-05T06:21:01.51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53DE05-9645-4C60-ABAA-AB460706E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3597-114B-4E37-8295-DC48B93FB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97E9-9D0C-49A2-9099-6FE1533DD973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FE1BA-5EF9-404B-BF3E-676AB795C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CC681-D8C5-4099-B5EA-FF6FF51B5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C22C-7DE9-4058-8D9A-7B01304622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9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896E-BD61-409C-B9D0-149553111866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1AF9-44BE-4981-A5DA-AAEA415771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5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9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53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8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2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27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59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0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68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30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73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2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8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1AF9-44BE-4981-A5DA-AAEA415771C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0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9410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475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177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1642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335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51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565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72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604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7281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4996FA93-2C04-4230-B649-753F9826C7B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/>
              <a:t>Guillaume Sermet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035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6" r:id="rId4"/>
    <p:sldLayoutId id="2147483662" r:id="rId5"/>
    <p:sldLayoutId id="2147483659" r:id="rId6"/>
    <p:sldLayoutId id="2147483660" r:id="rId7"/>
    <p:sldLayoutId id="2147483657" r:id="rId8"/>
    <p:sldLayoutId id="2147483654" r:id="rId9"/>
    <p:sldLayoutId id="2147483655" r:id="rId10"/>
    <p:sldLayoutId id="21474836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pos="3953" userDrawn="1">
          <p15:clr>
            <a:srgbClr val="F26B43"/>
          </p15:clr>
        </p15:guide>
        <p15:guide id="6" pos="3024" userDrawn="1">
          <p15:clr>
            <a:srgbClr val="F26B43"/>
          </p15:clr>
        </p15:guide>
        <p15:guide id="7" pos="2797" userDrawn="1">
          <p15:clr>
            <a:srgbClr val="F26B43"/>
          </p15:clr>
        </p15:guide>
        <p15:guide id="8" pos="4656" userDrawn="1">
          <p15:clr>
            <a:srgbClr val="F26B43"/>
          </p15:clr>
        </p15:guide>
        <p15:guide id="9" pos="4883" userDrawn="1">
          <p15:clr>
            <a:srgbClr val="F26B43"/>
          </p15:clr>
        </p15:guide>
        <p15:guide id="10" pos="5586" userDrawn="1">
          <p15:clr>
            <a:srgbClr val="F26B43"/>
          </p15:clr>
        </p15:guide>
        <p15:guide id="11" pos="5813" userDrawn="1">
          <p15:clr>
            <a:srgbClr val="F26B43"/>
          </p15:clr>
        </p15:guide>
        <p15:guide id="12" pos="1867" userDrawn="1">
          <p15:clr>
            <a:srgbClr val="F26B43"/>
          </p15:clr>
        </p15:guide>
        <p15:guide id="13" pos="2094" userDrawn="1">
          <p15:clr>
            <a:srgbClr val="F26B43"/>
          </p15:clr>
        </p15:guide>
        <p15:guide id="14" pos="1164" userDrawn="1">
          <p15:clr>
            <a:srgbClr val="F26B43"/>
          </p15:clr>
        </p15:guide>
        <p15:guide id="15" pos="937" userDrawn="1">
          <p15:clr>
            <a:srgbClr val="F26B43"/>
          </p15:clr>
        </p15:guide>
        <p15:guide id="16" pos="6516" userDrawn="1">
          <p15:clr>
            <a:srgbClr val="F26B43"/>
          </p15:clr>
        </p15:guide>
        <p15:guide id="17" pos="6743" userDrawn="1">
          <p15:clr>
            <a:srgbClr val="F26B43"/>
          </p15:clr>
        </p15:guide>
        <p15:guide id="18" orient="horz" pos="1003" userDrawn="1">
          <p15:clr>
            <a:srgbClr val="F26B43"/>
          </p15:clr>
        </p15:guide>
        <p15:guide id="19" orient="horz" pos="3861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orient="horz" pos="2432" userDrawn="1">
          <p15:clr>
            <a:srgbClr val="F26B43"/>
          </p15:clr>
        </p15:guide>
        <p15:guide id="22" pos="2479" userDrawn="1">
          <p15:clr>
            <a:srgbClr val="F26B43"/>
          </p15:clr>
        </p15:guide>
        <p15:guide id="23" pos="2706" userDrawn="1">
          <p15:clr>
            <a:srgbClr val="F26B43"/>
          </p15:clr>
        </p15:guide>
        <p15:guide id="24" pos="5201" userDrawn="1">
          <p15:clr>
            <a:srgbClr val="F26B43"/>
          </p15:clr>
        </p15:guide>
        <p15:guide id="25" pos="4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9DB74-EF14-4FA7-92DA-DC2A5E59C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Autosar Adaptive modelling using MATLAB Simulink</a:t>
            </a:r>
            <a:endParaRPr lang="en-GB" sz="4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BF705-166C-4926-AFB9-2AB2DF919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849" y="4941168"/>
            <a:ext cx="9972675" cy="1188170"/>
          </a:xfrm>
        </p:spPr>
        <p:txBody>
          <a:bodyPr/>
          <a:lstStyle/>
          <a:p>
            <a:r>
              <a:rPr lang="en-GB" dirty="0"/>
              <a:t>Sandeep Bhargav &amp; Abhishek Ramesh</a:t>
            </a:r>
          </a:p>
          <a:p>
            <a:r>
              <a:rPr lang="en-GB" dirty="0"/>
              <a:t>E EN CT BSC SFT</a:t>
            </a:r>
            <a:endParaRPr lang="en-GB" dirty="0">
              <a:cs typeface="Vitesco"/>
            </a:endParaRP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762E20C-8394-8D39-1CEB-0ECE7906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Once the code mappings are done, open Autosar Dictionary</a:t>
            </a:r>
          </a:p>
          <a:p>
            <a:r>
              <a:rPr lang="en-US" dirty="0"/>
              <a:t>In the dictionary, Define the input and output ports</a:t>
            </a:r>
          </a:p>
          <a:p>
            <a:r>
              <a:rPr lang="en-US" dirty="0"/>
              <a:t>Define the arguments name and directions</a:t>
            </a:r>
          </a:p>
          <a:p>
            <a:r>
              <a:rPr lang="en-US" dirty="0"/>
              <a:t>Define the namespaces</a:t>
            </a:r>
          </a:p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1ED602-9AF1-097D-3F7A-48627D3FC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Autosar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198FD-B6EE-6379-AC3C-B7FF9280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7" y="1592263"/>
            <a:ext cx="5545137" cy="3271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90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EA5B5ED-478E-77BA-71CC-381A681D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Set the xml options based on preference</a:t>
            </a:r>
          </a:p>
          <a:p>
            <a:r>
              <a:rPr lang="en-US" dirty="0"/>
              <a:t>The application packages can be defined individually as shown, or can be combined into one single </a:t>
            </a:r>
            <a:r>
              <a:rPr lang="en-US" dirty="0" err="1"/>
              <a:t>arxml</a:t>
            </a:r>
            <a:r>
              <a:rPr lang="en-US" dirty="0"/>
              <a:t> file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7CFF4E-6E54-C994-847B-6BA26868F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Xml options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84961-6AB5-CC4B-028A-6C84E3A314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8" y="1592263"/>
            <a:ext cx="5545139" cy="3729106"/>
          </a:xfr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BFFD98D-FD98-8C43-490F-08118C0F6A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F008988-1A5C-02A3-156D-7DDD4E7B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Once the code mapping and Autosar dictionary entries are done, open Quick start from the menu toolbar</a:t>
            </a:r>
          </a:p>
          <a:p>
            <a:r>
              <a:rPr lang="en-US" dirty="0"/>
              <a:t>Quick start can be then used to check the model parameters, set the target architecture and generate code</a:t>
            </a:r>
          </a:p>
          <a:p>
            <a:r>
              <a:rPr lang="en-US" dirty="0"/>
              <a:t>Click next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C873548-F443-8BE5-77DA-3A845C8DA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E5D45-B22A-BD97-79A7-A70BC5861B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8" y="1592263"/>
            <a:ext cx="5545139" cy="3313220"/>
          </a:xfrm>
          <a:noFill/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069E64C-0432-4B22-0624-6B422F872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B27BE57-21BC-195D-6CD3-35FA79B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Select the level in which the code should be generated</a:t>
            </a:r>
          </a:p>
          <a:p>
            <a:r>
              <a:rPr lang="en-US" dirty="0"/>
              <a:t>Either select the entire model, or a particular subsystem</a:t>
            </a:r>
          </a:p>
          <a:p>
            <a:r>
              <a:rPr lang="en-US" dirty="0"/>
              <a:t>Click next after making the selection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18FBFCA-EA37-9890-3573-17003EE50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Select model level for code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5C1440-2B5B-110E-052B-9495CA5AA8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5" y="1592263"/>
            <a:ext cx="5545139" cy="3313220"/>
          </a:xfrm>
          <a:noFill/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8EECCE5-5E7E-447E-C97D-8B905AC20B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4C0E73C-3D0A-B2F7-00BD-0A51C2C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Select the type of code to be generated</a:t>
            </a:r>
          </a:p>
          <a:p>
            <a:r>
              <a:rPr lang="en-US" dirty="0"/>
              <a:t>Options include a plain c code, c code complaint with Autosar (classic), plain C++ code and C++ code complaint with Autosar Adaptive Platform</a:t>
            </a:r>
          </a:p>
          <a:p>
            <a:r>
              <a:rPr lang="en-US" dirty="0"/>
              <a:t>Select C++ code complaint with Autosar Adaptive Platform option to generate code for Autosar Adaptive environment</a:t>
            </a:r>
          </a:p>
          <a:p>
            <a:r>
              <a:rPr lang="en-US" dirty="0"/>
              <a:t>Click next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DFCF6F-17BD-B986-F569-A7CFD8500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Select the code type to be generated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B731D-8E9D-28F2-A5B0-7CB50A0A141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8" y="1592263"/>
            <a:ext cx="5545139" cy="3313220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702E344-B760-4906-4BCA-16061A6920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4CC6748A-85A5-BFEC-8331-FAF326D2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Quick start will now analyze the model to determine how to deploy the generated code</a:t>
            </a:r>
          </a:p>
          <a:p>
            <a:r>
              <a:rPr lang="en-US" dirty="0"/>
              <a:t>Check are done to determine the sample rates, whether the system contains contiguous states, if there are configurations existing for export function calls and whether there are reference models contained</a:t>
            </a:r>
          </a:p>
          <a:p>
            <a:r>
              <a:rPr lang="en-US" dirty="0"/>
              <a:t>Click next to begin the analysis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A64562B-D055-1F33-0A41-A6E11EE9F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A5396-27CE-EF54-5C90-B3D0B6AFFFA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8" y="1592263"/>
            <a:ext cx="5545139" cy="3327083"/>
          </a:xfr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8AF38-B9FE-A350-475F-C286088324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1DBABE3-714C-BF00-229F-408FFDEF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One the analysis is started, it takes sometime for it to be completed</a:t>
            </a:r>
          </a:p>
          <a:p>
            <a:r>
              <a:rPr lang="en-US" dirty="0"/>
              <a:t>The analysis results are displayed next to the questions</a:t>
            </a:r>
          </a:p>
          <a:p>
            <a:r>
              <a:rPr lang="en-US" dirty="0"/>
              <a:t>Go back and make changes if the analysis results are not as expected</a:t>
            </a:r>
          </a:p>
          <a:p>
            <a:r>
              <a:rPr lang="en-US" dirty="0"/>
              <a:t>Click next to continue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D5A0372-3CE1-840A-2BFC-DC306DEA3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D1D83-F138-7F44-5981-4422584B2497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275388" y="1592263"/>
            <a:ext cx="5545137" cy="3313219"/>
          </a:xfrm>
          <a:noFill/>
        </p:spPr>
      </p:pic>
    </p:spTree>
    <p:extLst>
      <p:ext uri="{BB962C8B-B14F-4D97-AF65-F5344CB8AC3E}">
        <p14:creationId xmlns:p14="http://schemas.microsoft.com/office/powerpoint/2010/main" val="318377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647D10A6-9ADF-460F-3451-84277264E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If the analysis results are acceptable, then proceed to select the target processor type from the drop down menu</a:t>
            </a:r>
          </a:p>
          <a:p>
            <a:r>
              <a:rPr lang="en-US" dirty="0"/>
              <a:t>If the target processor required is not listed, select customer processor and manually define the datatypes needed</a:t>
            </a:r>
          </a:p>
          <a:p>
            <a:r>
              <a:rPr lang="en-US" dirty="0"/>
              <a:t>Click next to continue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1876599-9669-8C37-32AB-963B41EC5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Select the target processor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DF8FB4-C8BA-AC83-DA56-3DF44187E9EE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275388" y="1592263"/>
            <a:ext cx="5545137" cy="3313219"/>
          </a:xfrm>
          <a:noFill/>
        </p:spPr>
      </p:pic>
    </p:spTree>
    <p:extLst>
      <p:ext uri="{BB962C8B-B14F-4D97-AF65-F5344CB8AC3E}">
        <p14:creationId xmlns:p14="http://schemas.microsoft.com/office/powerpoint/2010/main" val="425513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A7C28A8-C624-F65B-EE2B-79B1066C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After selectin the target processor type and datatypes, set the optimization options</a:t>
            </a:r>
          </a:p>
          <a:p>
            <a:r>
              <a:rPr lang="en-US" dirty="0"/>
              <a:t>Select either Execution efficiency or RAM efficiency, based on your requirement and preference</a:t>
            </a:r>
          </a:p>
          <a:p>
            <a:r>
              <a:rPr lang="en-US" dirty="0"/>
              <a:t>Click next to continue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9D4F91-940E-C180-BEA7-474026C34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Select the optimization options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F97BF-2E43-4BA4-B14B-F44E1FAC6F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5" y="1592263"/>
            <a:ext cx="5545139" cy="3313220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31B80F6-B316-8DD5-B588-73DC0B5775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EAE757E-56E4-4DAB-50FA-14C3482E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Before generating code, quick start will list all the changes made compared to the previous settings</a:t>
            </a:r>
          </a:p>
          <a:p>
            <a:r>
              <a:rPr lang="en-US" dirty="0"/>
              <a:t>Go back and make changes if something is not as desired</a:t>
            </a:r>
          </a:p>
          <a:p>
            <a:r>
              <a:rPr lang="en-US" dirty="0"/>
              <a:t>Click next to generate code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A242C4D-8D11-F4EF-4C14-C8E52D9BF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Review the code generation configuration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3DBE74-7E7A-AE60-9B3A-DBEFE44AFE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8" y="1592263"/>
            <a:ext cx="5545139" cy="3327083"/>
          </a:xfrm>
          <a:noFill/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3B3EC-24BA-45CF-10D4-D034D18E8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5D62009-8E4F-679D-FC61-BD5C5D65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Prepare the base application function model in advance, or it can be done after defining and importing the service definitions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432114-6C09-F1DB-25A8-6E8110754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Simulink modelling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60BF8-15EA-1750-9847-909FB9E4808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/>
        </p:blipFill>
        <p:spPr>
          <a:xfrm>
            <a:off x="6275385" y="1382294"/>
            <a:ext cx="5545139" cy="3535025"/>
          </a:xfrm>
          <a:noFill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4283FEE-DD15-5210-D5E6-3159DD1D50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B143514-EF8E-25A0-9CAF-70DC543C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Code is generated if there are no errors in the model or settings</a:t>
            </a:r>
          </a:p>
          <a:p>
            <a:r>
              <a:rPr lang="en-US" dirty="0"/>
              <a:t>Code generation report is displayed</a:t>
            </a:r>
          </a:p>
          <a:p>
            <a:r>
              <a:rPr lang="en-US" dirty="0"/>
              <a:t>Further steps for deploying the code into the adaptive app can now be taken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543D842-D771-0B42-2DE0-7DEB49A55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629B6-26AE-7CAD-9C52-99D43BFA243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275385" y="2279169"/>
            <a:ext cx="5545139" cy="2911197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E65B83F-A1D3-6558-7BEB-B26DBE7D8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93B2F2A-AD11-C8D9-D301-C1E584E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Generated code can be reviewed directly from Simulink window</a:t>
            </a:r>
          </a:p>
          <a:p>
            <a:r>
              <a:rPr lang="en-US" dirty="0"/>
              <a:t>Click dropdown to open different files generated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3183C2-5451-F66E-E734-5F53551D78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 dirty="0"/>
              <a:t>Autosar Adaptive modelling using MATLAB Simulink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57EED6-91AB-0A5F-D7B0-469AD12AE9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362934" y="1592263"/>
            <a:ext cx="5545139" cy="2994374"/>
          </a:xfrm>
          <a:noFill/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9C3CF9F-3303-7205-90EF-5D934DFED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41F82CA-9EF0-81B5-D284-AA0F244F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Click dropdown to open different files generated</a:t>
            </a:r>
          </a:p>
          <a:p>
            <a:r>
              <a:rPr lang="en-US" dirty="0"/>
              <a:t>Generated files include application </a:t>
            </a:r>
            <a:r>
              <a:rPr lang="en-US" dirty="0" err="1"/>
              <a:t>cpp</a:t>
            </a:r>
            <a:r>
              <a:rPr lang="en-US" dirty="0"/>
              <a:t> file, main </a:t>
            </a:r>
            <a:r>
              <a:rPr lang="en-US" dirty="0" err="1"/>
              <a:t>cpp</a:t>
            </a:r>
            <a:r>
              <a:rPr lang="en-US" dirty="0"/>
              <a:t> file, associated headers and </a:t>
            </a:r>
            <a:r>
              <a:rPr lang="en-US" dirty="0" err="1"/>
              <a:t>arxml</a:t>
            </a:r>
            <a:r>
              <a:rPr lang="en-US" dirty="0"/>
              <a:t> files required to deploy the app</a:t>
            </a:r>
          </a:p>
          <a:p>
            <a:endParaRPr lang="en-US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0468E-721D-0442-BD53-FFD94CC26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747F3-E5FB-DCCC-0B6D-570980B801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640646" y="1592263"/>
            <a:ext cx="4814617" cy="4285009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DEB5F89-F5A4-760B-E25A-819DA53E89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7847-177B-4C5A-BD80-2FA9932F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696" y="2492896"/>
            <a:ext cx="5040560" cy="1756792"/>
          </a:xfrm>
        </p:spPr>
        <p:txBody>
          <a:bodyPr/>
          <a:lstStyle/>
          <a:p>
            <a:r>
              <a:rPr lang="en-GB" sz="400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49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4A894C4-4333-F27A-4F1C-452B9AE2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 anchor="t">
            <a:normAutofit/>
          </a:bodyPr>
          <a:lstStyle/>
          <a:p>
            <a:r>
              <a:rPr lang="en-US" dirty="0"/>
              <a:t>Import service definitions from Davinci Developer for Adaptive (or any other similar toolset)</a:t>
            </a:r>
          </a:p>
          <a:p>
            <a:r>
              <a:rPr lang="en-US" dirty="0"/>
              <a:t> Run these commands to import the ARXML files containing the service definitions</a:t>
            </a:r>
          </a:p>
          <a:p>
            <a:r>
              <a:rPr lang="en-US" dirty="0"/>
              <a:t>Use command “</a:t>
            </a:r>
            <a:r>
              <a:rPr lang="en-US" b="1" dirty="0" err="1"/>
              <a:t>createComponentAs</a:t>
            </a:r>
            <a:r>
              <a:rPr lang="en-US" b="1" dirty="0"/>
              <a:t> Model</a:t>
            </a:r>
            <a:r>
              <a:rPr lang="en-US" dirty="0"/>
              <a:t>” to create a skeleton interfaces from the service definitions imported from ARXML files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3DECFEE-489D-A86E-D4E9-30DBEE08A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Import ARXML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C80733-244C-D7EC-3A5A-F1FFD6043C64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/>
        </p:blipFill>
        <p:spPr>
          <a:xfrm>
            <a:off x="6177373" y="1592263"/>
            <a:ext cx="5643151" cy="1565975"/>
          </a:xfrm>
          <a:noFill/>
        </p:spPr>
      </p:pic>
    </p:spTree>
    <p:extLst>
      <p:ext uri="{BB962C8B-B14F-4D97-AF65-F5344CB8AC3E}">
        <p14:creationId xmlns:p14="http://schemas.microsoft.com/office/powerpoint/2010/main" val="263381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2A088FD-EFAC-E696-F207-7941D68B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The skeleton model generated from </a:t>
            </a:r>
            <a:r>
              <a:rPr lang="en-US" dirty="0" err="1"/>
              <a:t>arxml</a:t>
            </a:r>
            <a:r>
              <a:rPr lang="en-US" dirty="0"/>
              <a:t> files contain the input and output services connected to the ports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B30B436-1197-E235-B224-20DF4EECB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Create interface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4E56A-B6F0-A032-D075-FA804D7A33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/>
        </p:blipFill>
        <p:spPr>
          <a:xfrm>
            <a:off x="6275385" y="1592263"/>
            <a:ext cx="5545139" cy="3035963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8CA82B6-49EE-6DC8-FCCC-D458E8E4F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0C1DF79-8CCA-8B22-8554-9FD8B88A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The defined services are then connected to event receive, even send and function caller blocks (depending on the types of services).</a:t>
            </a:r>
          </a:p>
          <a:p>
            <a:r>
              <a:rPr lang="en-US" dirty="0"/>
              <a:t>These blocks convert the services to signals and vice versa, to be processed in the Simulink model</a:t>
            </a:r>
          </a:p>
          <a:p>
            <a:r>
              <a:rPr lang="en-US" dirty="0"/>
              <a:t>These blocks are grounded and terminated. These are to be connected to the signals to and from the application model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91B232D-FA9E-554C-E1E0-F811AE422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Create interface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3FA171-E7E6-6EBB-9B09-76DFC182632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/>
        </p:blipFill>
        <p:spPr>
          <a:xfrm>
            <a:off x="6275388" y="1592263"/>
            <a:ext cx="5545139" cy="3590476"/>
          </a:xfrm>
          <a:noFill/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49C6074-3B5A-383A-6111-260D016D45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05D8D17-E653-953B-8429-CAB726E4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92263"/>
            <a:ext cx="5545139" cy="4537075"/>
          </a:xfrm>
        </p:spPr>
        <p:txBody>
          <a:bodyPr/>
          <a:lstStyle/>
          <a:p>
            <a:r>
              <a:rPr lang="en-US" dirty="0"/>
              <a:t>Design the application functionality between the interface skeleton</a:t>
            </a:r>
          </a:p>
          <a:p>
            <a:r>
              <a:rPr lang="en-US" dirty="0"/>
              <a:t>Connect the event receive and function caller blocks to the input signal ports, and the event send blocks to the output signal ports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7D24F4-179B-8F57-38E2-94F6879F1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Connect application design to interface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0131EC-444B-7AB8-10F4-84FA40D8F76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/>
        </p:blipFill>
        <p:spPr>
          <a:xfrm>
            <a:off x="6275385" y="1592263"/>
            <a:ext cx="5545139" cy="2606215"/>
          </a:xfrm>
          <a:noFill/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2C356EB-58E9-BCB1-6E0E-8C339CD5AA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5910894"/>
            <a:ext cx="5545136" cy="218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6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33016AB5-0409-295D-D5A9-3C42EC85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The application model design is similar to any other Simulink model design.</a:t>
            </a:r>
          </a:p>
          <a:p>
            <a:r>
              <a:rPr lang="en-US" dirty="0"/>
              <a:t>Once the design is completed, make sure the connections are properly established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A4B9831-BB16-AA60-DF60-67A6ECF1E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Connect application design to interface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B69BCE-2499-D814-E740-9DFDCFB0FCB2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275388" y="1592263"/>
            <a:ext cx="5545137" cy="2703253"/>
          </a:xfrm>
          <a:noFill/>
        </p:spPr>
      </p:pic>
    </p:spTree>
    <p:extLst>
      <p:ext uri="{BB962C8B-B14F-4D97-AF65-F5344CB8AC3E}">
        <p14:creationId xmlns:p14="http://schemas.microsoft.com/office/powerpoint/2010/main" val="36460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6CF60C1-1A09-FEA8-6010-7B834ED3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Once the model design is complete, it is ready to be updated to the Adaptive Autosar environment.</a:t>
            </a:r>
          </a:p>
          <a:p>
            <a:r>
              <a:rPr lang="en-US" dirty="0"/>
              <a:t>Compile the model to make sure there are no compilation errors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2D50109-3626-671D-F2CF-01D6F577E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Connect application design to interface model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5937D-7898-22D6-1B73-76E84EAA0BA9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275388" y="1592263"/>
            <a:ext cx="5545137" cy="2800294"/>
          </a:xfrm>
          <a:noFill/>
        </p:spPr>
      </p:pic>
    </p:spTree>
    <p:extLst>
      <p:ext uri="{BB962C8B-B14F-4D97-AF65-F5344CB8AC3E}">
        <p14:creationId xmlns:p14="http://schemas.microsoft.com/office/powerpoint/2010/main" val="348218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68859BF-5975-4054-0BCD-B4AAB29D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4537075"/>
          </a:xfrm>
        </p:spPr>
        <p:txBody>
          <a:bodyPr/>
          <a:lstStyle/>
          <a:p>
            <a:r>
              <a:rPr lang="en-US" dirty="0"/>
              <a:t>Open the code mappings tab, and then establish the code mappings, </a:t>
            </a:r>
            <a:r>
              <a:rPr lang="en-US" dirty="0" err="1"/>
              <a:t>i.e</a:t>
            </a:r>
            <a:r>
              <a:rPr lang="en-US" dirty="0"/>
              <a:t> map the Simulink ports to the corresponding Adaptive Autosar ports for Inports, Outports and Function callers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A6BC1F-186C-B5BD-FE78-960431B7B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772324"/>
            <a:ext cx="11449050" cy="280412"/>
          </a:xfrm>
        </p:spPr>
        <p:txBody>
          <a:bodyPr/>
          <a:lstStyle/>
          <a:p>
            <a:r>
              <a:rPr lang="en-US" dirty="0"/>
              <a:t>Code mappings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CCF2-7414-444F-853A-574CC8D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5602"/>
            <a:ext cx="11449050" cy="365126"/>
          </a:xfrm>
        </p:spPr>
        <p:txBody>
          <a:bodyPr anchor="t">
            <a:normAutofit/>
          </a:bodyPr>
          <a:lstStyle/>
          <a:p>
            <a:r>
              <a:rPr lang="en-US" sz="2600"/>
              <a:t>Autosar Adaptive modelling using MATLAB Simulink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57DE3-4108-AB90-73AE-9FADF3824AAC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353209" y="1592263"/>
            <a:ext cx="5545137" cy="1330833"/>
          </a:xfrm>
          <a:noFill/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1D708F2-1AC1-E314-06FB-1DCD4ECC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gray">
          <a:xfrm>
            <a:off x="6275387" y="3129214"/>
            <a:ext cx="5704450" cy="1330833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FD3BAFC-8F77-4A2C-741F-AFB5118CC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6275386" y="4460047"/>
            <a:ext cx="5704451" cy="13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9043"/>
      </p:ext>
    </p:extLst>
  </p:cSld>
  <p:clrMapOvr>
    <a:masterClrMapping/>
  </p:clrMapOvr>
</p:sld>
</file>

<file path=ppt/theme/theme1.xml><?xml version="1.0" encoding="utf-8"?>
<a:theme xmlns:a="http://schemas.openxmlformats.org/drawingml/2006/main" name="vitesco_PowerPoint_2019-09-06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190916_vitesco_ppt_en.potx" id="{063DB058-3ED7-4AEE-B930-0C29B42D3708}" vid="{7C8CEC18-41B0-4240-8D90-9FCE5A663301}"/>
    </a:ext>
  </a:extLst>
</a:theme>
</file>

<file path=ppt/theme/theme2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268084847B6439A581FDBA4AC8865" ma:contentTypeVersion="2" ma:contentTypeDescription="Create a new document." ma:contentTypeScope="" ma:versionID="ae3cd817fe3aae5a421b2c5f16e853bc">
  <xsd:schema xmlns:xsd="http://www.w3.org/2001/XMLSchema" xmlns:xs="http://www.w3.org/2001/XMLSchema" xmlns:p="http://schemas.microsoft.com/office/2006/metadata/properties" xmlns:ns2="3a708ce1-3b6f-45e0-86d7-c333bb63233b" targetNamespace="http://schemas.microsoft.com/office/2006/metadata/properties" ma:root="true" ma:fieldsID="6b898cc714694e719d2896056602df3f" ns2:_="">
    <xsd:import namespace="3a708ce1-3b6f-45e0-86d7-c333bb632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8ce1-3b6f-45e0-86d7-c333bb632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84B1F-D58F-4320-A0E1-F9D0046082B7}">
  <ds:schemaRefs>
    <ds:schemaRef ds:uri="3a708ce1-3b6f-45e0-86d7-c333bb632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350EE9-4A50-48CD-9BCB-6861240AB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CAF78-6B0F-4442-8451-9026339F4E56}">
  <ds:schemaRefs>
    <ds:schemaRef ds:uri="3a708ce1-3b6f-45e0-86d7-c333bb63233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</Words>
  <Application>Microsoft Office PowerPoint</Application>
  <PresentationFormat>Widescreen</PresentationFormat>
  <Paragraphs>116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vitesco_PowerPoint_2019-09-06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Autosar Adaptive modelling using MATLAB Simulink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 TOOL</dc:title>
  <dc:creator/>
  <cp:lastModifiedBy/>
  <cp:revision>2</cp:revision>
  <dcterms:created xsi:type="dcterms:W3CDTF">2019-09-16T07:14:51Z</dcterms:created>
  <dcterms:modified xsi:type="dcterms:W3CDTF">2023-10-26T13:09:36Z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0x01010024A268084847B6439A581FDBA4AC8865</vt:lpwstr>
  </property>
  <property fmtid="{D5CDD505-2E9C-101B-9397-08002B2CF9AE}" pid="3" name="MSIP_Label_3f3ac890-09a1-47d3-8d04-15427d7fec91_Enabled">
    <vt:lpwstr>true</vt:lpwstr>
  </property>
  <property fmtid="{D5CDD505-2E9C-101B-9397-08002B2CF9AE}" pid="4" name="MSIP_Label_3f3ac890-09a1-47d3-8d04-15427d7fec91_SetDate">
    <vt:lpwstr>2023-10-26T13:09:36Z</vt:lpwstr>
  </property>
  <property fmtid="{D5CDD505-2E9C-101B-9397-08002B2CF9AE}" pid="5" name="MSIP_Label_3f3ac890-09a1-47d3-8d04-15427d7fec91_Method">
    <vt:lpwstr>Standard</vt:lpwstr>
  </property>
  <property fmtid="{D5CDD505-2E9C-101B-9397-08002B2CF9AE}" pid="6" name="MSIP_Label_3f3ac890-09a1-47d3-8d04-15427d7fec91_Name">
    <vt:lpwstr>Internal</vt:lpwstr>
  </property>
  <property fmtid="{D5CDD505-2E9C-101B-9397-08002B2CF9AE}" pid="7" name="MSIP_Label_3f3ac890-09a1-47d3-8d04-15427d7fec91_SiteId">
    <vt:lpwstr>39b77101-99b7-41c9-8d6a-7794b9d48476</vt:lpwstr>
  </property>
  <property fmtid="{D5CDD505-2E9C-101B-9397-08002B2CF9AE}" pid="8" name="MSIP_Label_3f3ac890-09a1-47d3-8d04-15427d7fec91_ActionId">
    <vt:lpwstr>3919114a-004c-4174-b191-14622182db81</vt:lpwstr>
  </property>
  <property fmtid="{D5CDD505-2E9C-101B-9397-08002B2CF9AE}" pid="9" name="MSIP_Label_3f3ac890-09a1-47d3-8d04-15427d7fec91_ContentBits">
    <vt:lpwstr>0</vt:lpwstr>
  </property>
</Properties>
</file>