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26"/>
  </p:notesMasterIdLst>
  <p:sldIdLst>
    <p:sldId id="335" r:id="rId5"/>
    <p:sldId id="420" r:id="rId6"/>
    <p:sldId id="428" r:id="rId7"/>
    <p:sldId id="427" r:id="rId8"/>
    <p:sldId id="429" r:id="rId9"/>
    <p:sldId id="432" r:id="rId10"/>
    <p:sldId id="431" r:id="rId11"/>
    <p:sldId id="436" r:id="rId12"/>
    <p:sldId id="435" r:id="rId13"/>
    <p:sldId id="433" r:id="rId14"/>
    <p:sldId id="434" r:id="rId15"/>
    <p:sldId id="456" r:id="rId16"/>
    <p:sldId id="419" r:id="rId17"/>
    <p:sldId id="364" r:id="rId18"/>
    <p:sldId id="423" r:id="rId19"/>
    <p:sldId id="361" r:id="rId20"/>
    <p:sldId id="372" r:id="rId21"/>
    <p:sldId id="375" r:id="rId22"/>
    <p:sldId id="377" r:id="rId23"/>
    <p:sldId id="424" r:id="rId24"/>
    <p:sldId id="425" r:id="rId25"/>
  </p:sldIdLst>
  <p:sldSz cx="9144000" cy="6858000" type="screen4x3"/>
  <p:notesSz cx="6797675" cy="9926638"/>
  <p:custDataLst>
    <p:tags r:id="rId2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orient="horz" pos="3702">
          <p15:clr>
            <a:srgbClr val="A4A3A4"/>
          </p15:clr>
        </p15:guide>
        <p15:guide id="3" orient="horz" pos="2296">
          <p15:clr>
            <a:srgbClr val="A4A3A4"/>
          </p15:clr>
        </p15:guide>
        <p15:guide id="4" orient="horz" pos="2251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orient="horz" pos="4201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pos="249">
          <p15:clr>
            <a:srgbClr val="A4A3A4"/>
          </p15:clr>
        </p15:guide>
        <p15:guide id="9" pos="2857">
          <p15:clr>
            <a:srgbClr val="A4A3A4"/>
          </p15:clr>
        </p15:guide>
        <p15:guide id="10" pos="2903">
          <p15:clr>
            <a:srgbClr val="A4A3A4"/>
          </p15:clr>
        </p15:guide>
        <p15:guide id="11" pos="3787">
          <p15:clr>
            <a:srgbClr val="A4A3A4"/>
          </p15:clr>
        </p15:guide>
        <p15:guide id="12" pos="3742">
          <p15:clr>
            <a:srgbClr val="A4A3A4"/>
          </p15:clr>
        </p15:guide>
        <p15:guide id="13" pos="2018">
          <p15:clr>
            <a:srgbClr val="A4A3A4"/>
          </p15:clr>
        </p15:guide>
        <p15:guide id="14" pos="1973">
          <p15:clr>
            <a:srgbClr val="A4A3A4"/>
          </p15:clr>
        </p15:guide>
        <p15:guide id="15" pos="5511">
          <p15:clr>
            <a:srgbClr val="A4A3A4"/>
          </p15:clr>
        </p15:guide>
        <p15:guide id="16" pos="113">
          <p15:clr>
            <a:srgbClr val="A4A3A4"/>
          </p15:clr>
        </p15:guide>
        <p15:guide id="17" pos="5647">
          <p15:clr>
            <a:srgbClr val="A4A3A4"/>
          </p15:clr>
        </p15:guide>
        <p15:guide id="18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474"/>
    <a:srgbClr val="5F5F5F"/>
    <a:srgbClr val="A6A6A6"/>
    <a:srgbClr val="B2B2B2"/>
    <a:srgbClr val="EAEAEA"/>
    <a:srgbClr val="FFFEFD"/>
    <a:srgbClr val="FFFEFE"/>
    <a:srgbClr val="FFFFFE"/>
    <a:srgbClr val="FFF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31FB06-AB41-41D4-9A22-8AD8E74AB1CF}" v="15" dt="2020-08-19T16:52:43.4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0435" autoAdjust="0"/>
  </p:normalViewPr>
  <p:slideViewPr>
    <p:cSldViewPr snapToObjects="1" showGuides="1">
      <p:cViewPr varScale="1">
        <p:scale>
          <a:sx n="103" d="100"/>
          <a:sy n="103" d="100"/>
        </p:scale>
        <p:origin x="1836" y="108"/>
      </p:cViewPr>
      <p:guideLst>
        <p:guide orient="horz" pos="845"/>
        <p:guide orient="horz" pos="3702"/>
        <p:guide orient="horz" pos="2296"/>
        <p:guide orient="horz" pos="2251"/>
        <p:guide orient="horz" pos="119"/>
        <p:guide orient="horz" pos="4201"/>
        <p:guide orient="horz" pos="2614"/>
        <p:guide pos="249"/>
        <p:guide pos="2857"/>
        <p:guide pos="2903"/>
        <p:guide pos="3787"/>
        <p:guide pos="3742"/>
        <p:guide pos="2018"/>
        <p:guide pos="1973"/>
        <p:guide pos="5511"/>
        <p:guide pos="113"/>
        <p:guide pos="5647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ascan-EXT, Dumitru" userId="d672401d-eb3d-4673-85b2-2e171669180c" providerId="ADAL" clId="{D231FB06-AB41-41D4-9A22-8AD8E74AB1CF}"/>
    <pc:docChg chg="undo custSel mod addSld delSld modSld">
      <pc:chgData name="Parascan-EXT, Dumitru" userId="d672401d-eb3d-4673-85b2-2e171669180c" providerId="ADAL" clId="{D231FB06-AB41-41D4-9A22-8AD8E74AB1CF}" dt="2020-08-20T11:00:02.811" v="95" actId="20577"/>
      <pc:docMkLst>
        <pc:docMk/>
      </pc:docMkLst>
      <pc:sldChg chg="modSp">
        <pc:chgData name="Parascan-EXT, Dumitru" userId="d672401d-eb3d-4673-85b2-2e171669180c" providerId="ADAL" clId="{D231FB06-AB41-41D4-9A22-8AD8E74AB1CF}" dt="2020-08-19T16:33:05.486" v="30" actId="113"/>
        <pc:sldMkLst>
          <pc:docMk/>
          <pc:sldMk cId="0" sldId="364"/>
        </pc:sldMkLst>
        <pc:spChg chg="mod">
          <ac:chgData name="Parascan-EXT, Dumitru" userId="d672401d-eb3d-4673-85b2-2e171669180c" providerId="ADAL" clId="{D231FB06-AB41-41D4-9A22-8AD8E74AB1CF}" dt="2020-08-19T16:33:05.486" v="30" actId="113"/>
          <ac:spMkLst>
            <pc:docMk/>
            <pc:sldMk cId="0" sldId="364"/>
            <ac:spMk id="254" creationId="{00000000-0000-0000-0000-000000000000}"/>
          </ac:spMkLst>
        </pc:spChg>
      </pc:sldChg>
      <pc:sldChg chg="modSp">
        <pc:chgData name="Parascan-EXT, Dumitru" userId="d672401d-eb3d-4673-85b2-2e171669180c" providerId="ADAL" clId="{D231FB06-AB41-41D4-9A22-8AD8E74AB1CF}" dt="2020-08-20T11:00:02.811" v="95" actId="20577"/>
        <pc:sldMkLst>
          <pc:docMk/>
          <pc:sldMk cId="0" sldId="434"/>
        </pc:sldMkLst>
        <pc:spChg chg="mod">
          <ac:chgData name="Parascan-EXT, Dumitru" userId="d672401d-eb3d-4673-85b2-2e171669180c" providerId="ADAL" clId="{D231FB06-AB41-41D4-9A22-8AD8E74AB1CF}" dt="2020-08-20T11:00:02.811" v="95" actId="20577"/>
          <ac:spMkLst>
            <pc:docMk/>
            <pc:sldMk cId="0" sldId="434"/>
            <ac:spMk id="10" creationId="{00000000-0000-0000-0000-000000000000}"/>
          </ac:spMkLst>
        </pc:spChg>
      </pc:sldChg>
      <pc:sldChg chg="del">
        <pc:chgData name="Parascan-EXT, Dumitru" userId="d672401d-eb3d-4673-85b2-2e171669180c" providerId="ADAL" clId="{D231FB06-AB41-41D4-9A22-8AD8E74AB1CF}" dt="2020-08-19T16:30:37.148" v="0" actId="2696"/>
        <pc:sldMkLst>
          <pc:docMk/>
          <pc:sldMk cId="1527278445" sldId="437"/>
        </pc:sldMkLst>
      </pc:sldChg>
      <pc:sldChg chg="addSp delSp modSp add mod modClrScheme chgLayout">
        <pc:chgData name="Parascan-EXT, Dumitru" userId="d672401d-eb3d-4673-85b2-2e171669180c" providerId="ADAL" clId="{D231FB06-AB41-41D4-9A22-8AD8E74AB1CF}" dt="2020-08-19T16:53:04.092" v="54" actId="14100"/>
        <pc:sldMkLst>
          <pc:docMk/>
          <pc:sldMk cId="3303589118" sldId="456"/>
        </pc:sldMkLst>
        <pc:spChg chg="mod">
          <ac:chgData name="Parascan-EXT, Dumitru" userId="d672401d-eb3d-4673-85b2-2e171669180c" providerId="ADAL" clId="{D231FB06-AB41-41D4-9A22-8AD8E74AB1CF}" dt="2020-08-19T16:52:54.042" v="52" actId="26606"/>
          <ac:spMkLst>
            <pc:docMk/>
            <pc:sldMk cId="3303589118" sldId="456"/>
            <ac:spMk id="2" creationId="{F90EC045-0593-4382-9DCD-278B1EE2217D}"/>
          </ac:spMkLst>
        </pc:spChg>
        <pc:spChg chg="mod">
          <ac:chgData name="Parascan-EXT, Dumitru" userId="d672401d-eb3d-4673-85b2-2e171669180c" providerId="ADAL" clId="{D231FB06-AB41-41D4-9A22-8AD8E74AB1CF}" dt="2020-08-19T16:52:54.042" v="52" actId="26606"/>
          <ac:spMkLst>
            <pc:docMk/>
            <pc:sldMk cId="3303589118" sldId="456"/>
            <ac:spMk id="3" creationId="{0FD7A470-D21B-4DC6-9649-619D5DC87FB5}"/>
          </ac:spMkLst>
        </pc:spChg>
        <pc:spChg chg="mod">
          <ac:chgData name="Parascan-EXT, Dumitru" userId="d672401d-eb3d-4673-85b2-2e171669180c" providerId="ADAL" clId="{D231FB06-AB41-41D4-9A22-8AD8E74AB1CF}" dt="2020-08-19T16:52:54.042" v="52" actId="26606"/>
          <ac:spMkLst>
            <pc:docMk/>
            <pc:sldMk cId="3303589118" sldId="456"/>
            <ac:spMk id="4" creationId="{D0CF3781-EC4D-4298-A668-FCBF9663C824}"/>
          </ac:spMkLst>
        </pc:spChg>
        <pc:spChg chg="mod">
          <ac:chgData name="Parascan-EXT, Dumitru" userId="d672401d-eb3d-4673-85b2-2e171669180c" providerId="ADAL" clId="{D231FB06-AB41-41D4-9A22-8AD8E74AB1CF}" dt="2020-08-19T16:52:54.042" v="52" actId="26606"/>
          <ac:spMkLst>
            <pc:docMk/>
            <pc:sldMk cId="3303589118" sldId="456"/>
            <ac:spMk id="5" creationId="{6C6EFF2D-CB0D-407F-B591-63D8D36A84E8}"/>
          </ac:spMkLst>
        </pc:spChg>
        <pc:spChg chg="mod">
          <ac:chgData name="Parascan-EXT, Dumitru" userId="d672401d-eb3d-4673-85b2-2e171669180c" providerId="ADAL" clId="{D231FB06-AB41-41D4-9A22-8AD8E74AB1CF}" dt="2020-08-19T16:52:54.042" v="52" actId="26606"/>
          <ac:spMkLst>
            <pc:docMk/>
            <pc:sldMk cId="3303589118" sldId="456"/>
            <ac:spMk id="6" creationId="{B3B250F8-D70F-4E7C-AABC-DE86AB369E68}"/>
          </ac:spMkLst>
        </pc:spChg>
        <pc:picChg chg="add mod ord">
          <ac:chgData name="Parascan-EXT, Dumitru" userId="d672401d-eb3d-4673-85b2-2e171669180c" providerId="ADAL" clId="{D231FB06-AB41-41D4-9A22-8AD8E74AB1CF}" dt="2020-08-19T16:53:04.092" v="54" actId="14100"/>
          <ac:picMkLst>
            <pc:docMk/>
            <pc:sldMk cId="3303589118" sldId="456"/>
            <ac:picMk id="7" creationId="{26DD124D-ED22-4231-8448-606D9B9DA88E}"/>
          </ac:picMkLst>
        </pc:picChg>
        <pc:picChg chg="del">
          <ac:chgData name="Parascan-EXT, Dumitru" userId="d672401d-eb3d-4673-85b2-2e171669180c" providerId="ADAL" clId="{D231FB06-AB41-41D4-9A22-8AD8E74AB1CF}" dt="2020-08-19T16:52:39.937" v="48" actId="478"/>
          <ac:picMkLst>
            <pc:docMk/>
            <pc:sldMk cId="3303589118" sldId="456"/>
            <ac:picMk id="8" creationId="{70D13EF9-B94F-430C-9DED-43A925E3EB46}"/>
          </ac:picMkLst>
        </pc:picChg>
      </pc:sldChg>
    </pc:docChg>
  </pc:docChgLst>
  <pc:docChgLst>
    <pc:chgData name="Li, Qinhong (uie12824)" userId="S::uie12824@vitesco.com::a53a06cc-c4b7-45ca-a71b-b8482878ed69" providerId="AD" clId="Web-{A3E6F03B-7CFC-5C12-6A76-758AE7CE8661}"/>
    <pc:docChg chg="mod">
      <pc:chgData name="Li, Qinhong (uie12824)" userId="S::uie12824@vitesco.com::a53a06cc-c4b7-45ca-a71b-b8482878ed69" providerId="AD" clId="Web-{A3E6F03B-7CFC-5C12-6A76-758AE7CE8661}" dt="2022-06-27T06:14:30.540" v="0" actId="33475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6BFF2-9F4E-45DC-BA99-CF8F2BE6057A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78F1D-A8C9-4177-9ACE-3A819A1566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78F1D-A8C9-4177-9ACE-3A819A1566E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2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78F1D-A8C9-4177-9ACE-3A819A1566E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3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79388" y="188913"/>
            <a:ext cx="8785225" cy="3960812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>
                <a:solidFill>
                  <a:schemeClr val="bg1"/>
                </a:solidFill>
              </a:rPr>
              <a:t>Bitte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decken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Sie</a:t>
            </a:r>
            <a:r>
              <a:rPr lang="en-US" sz="1600" baseline="0" noProof="0" dirty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Fläche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mit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einem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Bild</a:t>
            </a:r>
            <a:r>
              <a:rPr lang="en-US" sz="1600" baseline="0" noProof="0" dirty="0">
                <a:solidFill>
                  <a:schemeClr val="bg1"/>
                </a:solidFill>
              </a:rPr>
              <a:t> ab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(24,4 x 11,0 cm)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dirty="0"/>
              <a:t>Powertrain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0"/>
            <a:ext cx="2555875" cy="1304925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/>
              <a:t>Das Quality Seal hat </a:t>
            </a:r>
            <a:r>
              <a:rPr lang="en-US" noProof="0" dirty="0" err="1"/>
              <a:t>im</a:t>
            </a:r>
            <a:r>
              <a:rPr lang="en-US" noProof="0" dirty="0"/>
              <a:t> </a:t>
            </a:r>
            <a:r>
              <a:rPr lang="en-US" noProof="0" dirty="0" err="1"/>
              <a:t>Vordergrund</a:t>
            </a:r>
            <a:r>
              <a:rPr lang="en-US" noProof="0" dirty="0"/>
              <a:t> </a:t>
            </a:r>
            <a:r>
              <a:rPr lang="en-US" noProof="0" dirty="0" err="1"/>
              <a:t>zu</a:t>
            </a:r>
            <a:r>
              <a:rPr lang="en-US" noProof="0" dirty="0"/>
              <a:t> </a:t>
            </a:r>
            <a:r>
              <a:rPr lang="en-US" noProof="0" dirty="0" err="1"/>
              <a:t>stehen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 err="1"/>
              <a:t>Bitte</a:t>
            </a:r>
            <a:r>
              <a:rPr lang="en-US" noProof="0" dirty="0"/>
              <a:t> </a:t>
            </a:r>
            <a:r>
              <a:rPr lang="en-US" noProof="0" dirty="0" err="1"/>
              <a:t>ändern</a:t>
            </a:r>
            <a:r>
              <a:rPr lang="en-US" noProof="0" dirty="0"/>
              <a:t> </a:t>
            </a:r>
            <a:r>
              <a:rPr lang="en-US" noProof="0" dirty="0" err="1"/>
              <a:t>Sie</a:t>
            </a:r>
            <a:r>
              <a:rPr lang="en-US" noProof="0" dirty="0"/>
              <a:t> </a:t>
            </a:r>
            <a:r>
              <a:rPr lang="en-US" noProof="0" dirty="0" err="1"/>
              <a:t>nicht</a:t>
            </a:r>
            <a:r>
              <a:rPr lang="en-US" noProof="0" dirty="0"/>
              <a:t> die </a:t>
            </a:r>
            <a:r>
              <a:rPr lang="en-US" noProof="0" dirty="0" err="1"/>
              <a:t>Größe</a:t>
            </a:r>
            <a:r>
              <a:rPr lang="en-US" noProof="0" dirty="0"/>
              <a:t> </a:t>
            </a:r>
            <a:r>
              <a:rPr lang="en-US" noProof="0" dirty="0" err="1"/>
              <a:t>oder</a:t>
            </a:r>
            <a:r>
              <a:rPr lang="en-US" noProof="0" dirty="0"/>
              <a:t> Position.</a:t>
            </a:r>
            <a:br>
              <a:rPr lang="en-US" noProof="0" dirty="0"/>
            </a:br>
            <a:r>
              <a:rPr lang="en-US" noProof="0" dirty="0"/>
              <a:t>The Quality Seal has to stay on top.</a:t>
            </a:r>
            <a:br>
              <a:rPr lang="en-US" noProof="0" dirty="0"/>
            </a:br>
            <a:r>
              <a:rPr lang="en-US" noProof="0" dirty="0"/>
              <a:t>Please do not change size or position.</a:t>
            </a:r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8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296862"/>
            <a:ext cx="8353424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F1258F60-48FC-489A-91BC-6E0B464E8D2C}" type="datetime3">
              <a:rPr lang="en-US" noProof="0" smtClean="0"/>
              <a:pPr/>
              <a:t>26 June 2022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61793629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D8E2632B-7ABB-47FF-88A0-4A9B8B63F9DA}" type="datetime3">
              <a:rPr lang="en-US" noProof="0" smtClean="0"/>
              <a:pPr/>
              <a:t>26 June 2022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8335598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341437"/>
            <a:ext cx="273685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2055C603-2F96-4C80-BB05-9921AB8672CA}" type="datetime3">
              <a:rPr lang="en-US" noProof="0" smtClean="0"/>
              <a:pPr/>
              <a:t>26 June 2022</a:t>
            </a:fld>
            <a:endParaRPr lang="en-US" noProof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27914532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7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386431E5-9C6C-4E09-861E-07FDAE421A63}" type="datetime3">
              <a:rPr lang="en-US" noProof="0" smtClean="0"/>
              <a:pPr/>
              <a:t>26 June 2022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3644900"/>
            <a:ext cx="4140199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3644900"/>
            <a:ext cx="4141788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27969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3BD817-D861-487F-9A35-4AAF951B7B3B}" type="datetime3">
              <a:rPr lang="en-US" noProof="0" smtClean="0"/>
              <a:pPr/>
              <a:t>26 June 2022</a:t>
            </a:fld>
            <a:endParaRPr lang="en-US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64820124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4E68C6-1DBC-42CC-9C2B-187673C3493C}" type="datetime3">
              <a:rPr lang="en-US" noProof="0" smtClean="0"/>
              <a:pPr/>
              <a:t>26 June 2022</a:t>
            </a:fld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89130771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A56C3-BECE-480A-867A-E0EECFE868EB}" type="datetime3">
              <a:rPr lang="en-US" noProof="0" smtClean="0"/>
              <a:pPr/>
              <a:t>26 June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6094965"/>
            <a:ext cx="18576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84448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0F3D0A-07C8-47D7-A4F0-C3B4D82D7BAF}" type="datetime3">
              <a:rPr lang="en-US" noProof="0" smtClean="0"/>
              <a:pPr/>
              <a:t>26 June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2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91195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296541-F995-4EE2-B425-B080F77F2E11}" type="datetime3">
              <a:rPr lang="en-US" noProof="0" smtClean="0"/>
              <a:pPr/>
              <a:t>26 June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98876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9AB9BC-EC3C-4486-9684-3F656F14D41E}" type="datetime3">
              <a:rPr lang="en-US" noProof="0" smtClean="0"/>
              <a:pPr/>
              <a:t>26 June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Mihai Diaconita,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23515672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839314"/>
            <a:ext cx="8172140" cy="418502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185084"/>
            <a:ext cx="8172140" cy="1138230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pic>
        <p:nvPicPr>
          <p:cNvPr id="14" name="Grafik 1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-1"/>
            <a:ext cx="2555876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260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79388" y="188912"/>
            <a:ext cx="8785225" cy="6480175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>
                <a:solidFill>
                  <a:schemeClr val="bg1"/>
                </a:solidFill>
              </a:rPr>
              <a:t>Bitte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decken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Sie</a:t>
            </a:r>
            <a:r>
              <a:rPr lang="en-US" sz="1600" baseline="0" noProof="0" dirty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Fläche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mit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einem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Bild</a:t>
            </a:r>
            <a:r>
              <a:rPr lang="en-US" sz="1600" baseline="0" noProof="0" dirty="0">
                <a:solidFill>
                  <a:schemeClr val="bg1"/>
                </a:solidFill>
              </a:rPr>
              <a:t> ab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(24,4 x 18,0 cm)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0"/>
            <a:ext cx="2555875" cy="1304925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/>
              <a:t>Das Quality Seal hat im Vordergrund zu stehen.</a:t>
            </a:r>
            <a:br>
              <a:rPr lang="en-US" noProof="0"/>
            </a:br>
            <a:r>
              <a:rPr lang="en-US" noProof="0"/>
              <a:t>Bitte ändern Sie nicht die Größe oder Position.</a:t>
            </a:r>
            <a:br>
              <a:rPr lang="en-US" noProof="0"/>
            </a:br>
            <a:r>
              <a:rPr lang="en-US" noProof="0"/>
              <a:t>The Quality Seal has to stay on top.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9BA927-74AC-44FA-B689-85192AFC28A3}" type="datetime3">
              <a:rPr lang="en-US" noProof="0" smtClean="0"/>
              <a:pPr/>
              <a:t>26 June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6094965"/>
            <a:ext cx="18576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erade Verbindung 15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38929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A8C40B-9933-4842-925C-1685AB340677}" type="datetime3">
              <a:rPr lang="en-US" noProof="0" smtClean="0"/>
              <a:pPr/>
              <a:t>26 June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181082495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ABC62B-E05F-4A50-AD1A-E270866CD9D7}" type="datetime3">
              <a:rPr lang="en-US" noProof="0" smtClean="0"/>
              <a:pPr/>
              <a:t>26 June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947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22320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DF746-0B7F-4BA1-8DC7-A666D91D719E}" type="datetime3">
              <a:rPr lang="en-US" noProof="0" smtClean="0"/>
              <a:pPr/>
              <a:t>26 June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5461246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644900"/>
            <a:ext cx="8353425" cy="2232024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7A3C5F-7711-4FF6-AE0A-2DB239087D2E}" type="datetime3">
              <a:rPr lang="en-US" noProof="0" smtClean="0"/>
              <a:pPr/>
              <a:t>26 June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406986271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IO_EK=7021;MIO_UPDATE=True;MIO_VERSION=31.01.2014 11:36:49;MIO_DBID=ED9FF2F2-6643-46BA-B685-7D49126FFAFF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7" y="6095032"/>
            <a:ext cx="1857375" cy="5700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  <a:prstGeom prst="rect">
            <a:avLst/>
          </a:prstGeom>
        </p:spPr>
        <p:txBody>
          <a:bodyPr vert="horz" lIns="0" tIns="25200" rIns="91440" bIns="0" rtlCol="0" anchor="t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8353425" cy="453548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DD0B995C-0DC4-4194-BBD7-8C3812C84D11}" type="datetime3">
              <a:rPr lang="en-US" noProof="0" smtClean="0"/>
              <a:pPr/>
              <a:t>26 June 2022</a:t>
            </a:fld>
            <a:endParaRPr lang="en-US" noProof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Author, © Continental AG</a:t>
            </a: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ext Box 23"/>
          <p:cNvSpPr txBox="1">
            <a:spLocks noChangeArrowheads="1"/>
          </p:cNvSpPr>
          <p:nvPr userDrawn="1">
            <p:custDataLst>
              <p:tags r:id="rId20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dirty="0">
                <a:solidFill>
                  <a:schemeClr val="tx1"/>
                </a:solidFill>
                <a:latin typeface="+mn-lt"/>
              </a:rPr>
              <a:t>Internal</a:t>
            </a:r>
          </a:p>
        </p:txBody>
      </p:sp>
      <p:sp>
        <p:nvSpPr>
          <p:cNvPr id="12" name="Text Box 23"/>
          <p:cNvSpPr txBox="1">
            <a:spLocks noChangeArrowheads="1"/>
          </p:cNvSpPr>
          <p:nvPr userDrawn="1">
            <p:custDataLst>
              <p:tags r:id="rId21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dirty="0">
                <a:solidFill>
                  <a:schemeClr val="tx1"/>
                </a:solidFill>
                <a:latin typeface="+mn-lt"/>
              </a:rPr>
              <a:t>P HEV E SW SF PMT</a:t>
            </a:r>
          </a:p>
        </p:txBody>
      </p:sp>
      <p:sp>
        <p:nvSpPr>
          <p:cNvPr id="4" name="empower - DO NOT DELETE!!!" hidden="1"/>
          <p:cNvSpPr/>
          <p:nvPr userDrawn="1">
            <p:custDataLst>
              <p:tags r:id="rId22"/>
            </p:custDataLst>
          </p:nvPr>
        </p:nvSpPr>
        <p:spPr>
          <a:xfrm>
            <a:off x="-1270000" y="-12700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0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>
    <p:fade/>
  </p:transition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15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14.png"/><Relationship Id="rId5" Type="http://schemas.openxmlformats.org/officeDocument/2006/relationships/tags" Target="../tags/tag24.xml"/><Relationship Id="rId10" Type="http://schemas.openxmlformats.org/officeDocument/2006/relationships/image" Target="../media/image13.png"/><Relationship Id="rId4" Type="http://schemas.openxmlformats.org/officeDocument/2006/relationships/tags" Target="../tags/tag23.xml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ssp.auto.contiwan.com/SSP6/Common/dashboard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30.xml"/><Relationship Id="rId7" Type="http://schemas.openxmlformats.org/officeDocument/2006/relationships/image" Target="../media/image23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2.png"/><Relationship Id="rId5" Type="http://schemas.openxmlformats.org/officeDocument/2006/relationships/image" Target="../media/image18.jpe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Layout" Target="../slideLayouts/slideLayout15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" descr="PT_KEY_VISUAL_NEW_4x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379" y="192088"/>
            <a:ext cx="8785225" cy="39624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331" y="4401108"/>
            <a:ext cx="8172141" cy="1188132"/>
          </a:xfrm>
        </p:spPr>
        <p:txBody>
          <a:bodyPr/>
          <a:lstStyle/>
          <a:p>
            <a:pPr algn="ctr"/>
            <a:r>
              <a:rPr lang="en-US" dirty="0"/>
              <a:t>Supplier </a:t>
            </a:r>
            <a:r>
              <a:rPr lang="en-US" dirty="0" err="1"/>
              <a:t>Reprograming</a:t>
            </a:r>
            <a:r>
              <a:rPr lang="en-US" dirty="0"/>
              <a:t> Principles</a:t>
            </a:r>
            <a:br>
              <a:rPr lang="en-US" dirty="0"/>
            </a:br>
            <a:r>
              <a:rPr lang="en-US" dirty="0" err="1"/>
              <a:t>Coredo</a:t>
            </a:r>
            <a:r>
              <a:rPr lang="en-US" dirty="0"/>
              <a:t> and WS0 </a:t>
            </a:r>
            <a:r>
              <a:rPr lang="en-US" dirty="0" err="1"/>
              <a:t>Addon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					</a:t>
            </a:r>
          </a:p>
        </p:txBody>
      </p:sp>
      <p:sp>
        <p:nvSpPr>
          <p:cNvPr id="15" name="Footer Placeholder 5"/>
          <p:cNvSpPr txBox="1">
            <a:spLocks/>
          </p:cNvSpPr>
          <p:nvPr/>
        </p:nvSpPr>
        <p:spPr>
          <a:xfrm>
            <a:off x="107379" y="192088"/>
            <a:ext cx="2520405" cy="1004664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txBody>
          <a:bodyPr vert="horz" lIns="0" tIns="18000" rIns="0" bIns="18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Technical Hour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r>
              <a:rPr lang="en-US" noProof="0" dirty="0"/>
              <a:t>30 June 2016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Mindru</a:t>
            </a:r>
            <a:r>
              <a:rPr lang="en-US" dirty="0"/>
              <a:t>, </a:t>
            </a:r>
            <a:r>
              <a:rPr lang="en-US" dirty="0" err="1"/>
              <a:t>Razvan</a:t>
            </a:r>
            <a:r>
              <a:rPr lang="en-US" dirty="0"/>
              <a:t> </a:t>
            </a:r>
            <a:r>
              <a:rPr lang="en-US" dirty="0" err="1"/>
              <a:t>Coban</a:t>
            </a:r>
            <a:r>
              <a:rPr lang="en-US" dirty="0"/>
              <a:t> © Continental AG</a:t>
            </a:r>
          </a:p>
        </p:txBody>
      </p:sp>
      <p:grpSp>
        <p:nvGrpSpPr>
          <p:cNvPr id="2" name="Group 23"/>
          <p:cNvGrpSpPr/>
          <p:nvPr>
            <p:custDataLst>
              <p:tags r:id="rId1"/>
            </p:custDataLst>
          </p:nvPr>
        </p:nvGrpSpPr>
        <p:grpSpPr>
          <a:xfrm>
            <a:off x="468307" y="625113"/>
            <a:ext cx="8496180" cy="5396175"/>
            <a:chOff x="395285" y="1337418"/>
            <a:chExt cx="2448478" cy="2119414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5285" y="1626504"/>
              <a:ext cx="2448476" cy="1830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72000" tIns="35120" rIns="70239" bIns="35120" anchor="t">
              <a:normAutofit lnSpcReduction="10000"/>
            </a:bodyPr>
            <a:lstStyle/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r>
                <a:rPr lang="en-US" sz="1400" b="1" dirty="0">
                  <a:solidFill>
                    <a:schemeClr val="accent6"/>
                  </a:solidFill>
                </a:rPr>
                <a:t>1.2.4. The WS0 Add-on</a:t>
              </a: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 Supported features:</a:t>
              </a:r>
            </a:p>
            <a:p>
              <a:pPr marL="635000" lvl="1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Dump the content of the build units located in PFLASH and the NVM content (DFLASH). </a:t>
              </a:r>
            </a:p>
            <a:p>
              <a:pPr marL="635000" lvl="1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Reprogramming operations over the following build units:</a:t>
              </a:r>
            </a:p>
            <a:p>
              <a:pPr marL="1092200" lvl="2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Application.</a:t>
              </a:r>
            </a:p>
            <a:p>
              <a:pPr marL="1092200" lvl="2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Calibration.</a:t>
              </a:r>
            </a:p>
            <a:p>
              <a:pPr marL="1092200" lvl="2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Boot Updater. </a:t>
              </a:r>
            </a:p>
            <a:p>
              <a:pPr marL="635000" lvl="1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Tuning protection operations: </a:t>
              </a:r>
            </a:p>
            <a:p>
              <a:pPr marL="1092200" lvl="2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Install &amp; uninstall flash protection (PFLASH).</a:t>
              </a:r>
            </a:p>
            <a:p>
              <a:pPr marL="1092200" lvl="2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Install &amp; uninstall host debug protection.</a:t>
              </a:r>
            </a:p>
            <a:p>
              <a:pPr marL="1092200" lvl="2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Install &amp; uninstall HSM debug protection. </a:t>
              </a:r>
            </a:p>
            <a:p>
              <a:pPr marL="635000" lvl="1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Sending of manual STP commands (e.g. dump the content of a certain address).</a:t>
              </a:r>
            </a:p>
            <a:p>
              <a:pPr marL="1549400" lvl="3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r>
                <a:rPr lang="en-US" sz="1400" b="1" dirty="0">
                  <a:solidFill>
                    <a:schemeClr val="accent6"/>
                  </a:solidFill>
                </a:rPr>
                <a:t> </a:t>
              </a:r>
            </a:p>
            <a:p>
              <a:pPr marL="635000" lvl="1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endParaRPr lang="en-US" sz="1400" b="1" dirty="0">
                <a:solidFill>
                  <a:schemeClr val="accent6"/>
                </a:solidFill>
              </a:endParaRP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endParaRPr lang="en-US" sz="1400" b="1" dirty="0">
                <a:solidFill>
                  <a:schemeClr val="accent6"/>
                </a:solidFill>
              </a:endParaRP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endParaRPr lang="en-US" sz="1400" dirty="0">
                <a:solidFill>
                  <a:schemeClr val="accent6"/>
                </a:solidFill>
              </a:endParaRP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r>
                <a:rPr lang="en-US" sz="1400" dirty="0">
                  <a:solidFill>
                    <a:schemeClr val="accent6"/>
                  </a:solidFill>
                </a:rPr>
                <a:t> 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95288" y="1337418"/>
              <a:ext cx="2448475" cy="360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rgbClr val="004068"/>
                </a:buClr>
              </a:pPr>
              <a:r>
                <a:rPr lang="en-US" sz="1600" dirty="0">
                  <a:solidFill>
                    <a:schemeClr val="accent6"/>
                  </a:solidFill>
                  <a:latin typeface="+mj-lt"/>
                </a:rPr>
                <a:t>1. Supplier Reprogramming Principles</a:t>
              </a:r>
            </a:p>
          </p:txBody>
        </p:sp>
        <p:sp>
          <p:nvSpPr>
            <p:cNvPr id="12" name="Rectangle 20"/>
            <p:cNvSpPr/>
            <p:nvPr/>
          </p:nvSpPr>
          <p:spPr>
            <a:xfrm>
              <a:off x="395287" y="1580787"/>
              <a:ext cx="2448474" cy="45718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 err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r>
              <a:rPr lang="en-US" noProof="0" dirty="0"/>
              <a:t>30 June 2016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Mindru</a:t>
            </a:r>
            <a:r>
              <a:rPr lang="en-US" dirty="0"/>
              <a:t>, </a:t>
            </a:r>
            <a:r>
              <a:rPr lang="en-US" dirty="0" err="1"/>
              <a:t>Razvan</a:t>
            </a:r>
            <a:r>
              <a:rPr lang="en-US" dirty="0"/>
              <a:t> </a:t>
            </a:r>
            <a:r>
              <a:rPr lang="en-US" dirty="0" err="1"/>
              <a:t>Coban</a:t>
            </a:r>
            <a:r>
              <a:rPr lang="en-US" dirty="0"/>
              <a:t> © Continental AG</a:t>
            </a:r>
          </a:p>
        </p:txBody>
      </p:sp>
      <p:grpSp>
        <p:nvGrpSpPr>
          <p:cNvPr id="2" name="Group 23"/>
          <p:cNvGrpSpPr/>
          <p:nvPr>
            <p:custDataLst>
              <p:tags r:id="rId1"/>
            </p:custDataLst>
          </p:nvPr>
        </p:nvGrpSpPr>
        <p:grpSpPr>
          <a:xfrm>
            <a:off x="468307" y="625113"/>
            <a:ext cx="8496180" cy="5396175"/>
            <a:chOff x="395285" y="1337418"/>
            <a:chExt cx="2448478" cy="2119414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5285" y="1626504"/>
              <a:ext cx="2448476" cy="1830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72000" tIns="35120" rIns="70239" bIns="35120" anchor="t">
              <a:normAutofit lnSpcReduction="10000"/>
            </a:bodyPr>
            <a:lstStyle/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r>
                <a:rPr lang="en-US" sz="1400" b="1" dirty="0">
                  <a:solidFill>
                    <a:schemeClr val="accent6"/>
                  </a:solidFill>
                </a:rPr>
                <a:t>1.2.4. The WS0 Add-on</a:t>
              </a: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STP Commands used within WS0:</a:t>
              </a:r>
            </a:p>
            <a:p>
              <a:pPr marL="635000" lvl="1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C131 – Get </a:t>
              </a:r>
              <a:r>
                <a:rPr lang="en-US" sz="1400" b="1" dirty="0" err="1">
                  <a:solidFill>
                    <a:schemeClr val="accent6"/>
                  </a:solidFill>
                </a:rPr>
                <a:t>Ecu</a:t>
              </a:r>
              <a:r>
                <a:rPr lang="en-US" sz="1400" b="1" dirty="0">
                  <a:solidFill>
                    <a:schemeClr val="accent6"/>
                  </a:solidFill>
                </a:rPr>
                <a:t> Info</a:t>
              </a:r>
            </a:p>
            <a:p>
              <a:pPr marL="635000" lvl="1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C150 – TSW Reset</a:t>
              </a:r>
            </a:p>
            <a:p>
              <a:pPr marL="635000" lvl="1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C160 – CRC &amp; CKS Pattern </a:t>
              </a:r>
            </a:p>
            <a:p>
              <a:pPr marL="635000" lvl="1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C162 – Read Memory</a:t>
              </a:r>
            </a:p>
            <a:p>
              <a:pPr marL="635000" lvl="1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C164 – Write Erase Memory</a:t>
              </a:r>
            </a:p>
            <a:p>
              <a:pPr marL="635000" lvl="1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C180 – TUNP </a:t>
              </a:r>
            </a:p>
            <a:p>
              <a:pPr marL="635000" lvl="1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C186 – HSM Services</a:t>
              </a:r>
            </a:p>
            <a:p>
              <a:pPr marL="635000" lvl="1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C250 – Remove HSM </a:t>
              </a:r>
              <a:r>
                <a:rPr lang="en-US" sz="1400" b="1">
                  <a:solidFill>
                    <a:schemeClr val="accent6"/>
                  </a:solidFill>
                </a:rPr>
                <a:t>Debug Protection</a:t>
              </a:r>
              <a:endParaRPr lang="en-US" sz="1400" b="1" dirty="0">
                <a:solidFill>
                  <a:schemeClr val="accent6"/>
                </a:solidFill>
              </a:endParaRPr>
            </a:p>
            <a:p>
              <a:pPr marL="635000" lvl="1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endParaRPr lang="en-US" sz="1400" b="1" dirty="0">
                <a:solidFill>
                  <a:schemeClr val="accent6"/>
                </a:solidFill>
              </a:endParaRP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LIMAS specification available for all existing STP </a:t>
              </a:r>
            </a:p>
            <a:p>
              <a:pPr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r>
                <a:rPr lang="en-US" sz="1400" b="1" dirty="0">
                  <a:solidFill>
                    <a:schemeClr val="accent6"/>
                  </a:solidFill>
                </a:rPr>
                <a:t>    commands:</a:t>
              </a:r>
            </a:p>
            <a:p>
              <a:pPr marL="1549400" lvl="3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r>
                <a:rPr lang="en-US" sz="1400" b="1" dirty="0">
                  <a:solidFill>
                    <a:schemeClr val="accent6"/>
                  </a:solidFill>
                </a:rPr>
                <a:t> </a:t>
              </a:r>
            </a:p>
            <a:p>
              <a:pPr marL="635000" lvl="1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endParaRPr lang="en-US" sz="1400" b="1" dirty="0">
                <a:solidFill>
                  <a:schemeClr val="accent6"/>
                </a:solidFill>
              </a:endParaRP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endParaRPr lang="en-US" sz="1400" b="1" dirty="0">
                <a:solidFill>
                  <a:schemeClr val="accent6"/>
                </a:solidFill>
              </a:endParaRP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endParaRPr lang="en-US" sz="1400" dirty="0">
                <a:solidFill>
                  <a:schemeClr val="accent6"/>
                </a:solidFill>
              </a:endParaRP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r>
                <a:rPr lang="en-US" sz="1400" dirty="0">
                  <a:solidFill>
                    <a:schemeClr val="accent6"/>
                  </a:solidFill>
                </a:rPr>
                <a:t> 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95288" y="1337418"/>
              <a:ext cx="2448475" cy="360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rgbClr val="004068"/>
                </a:buClr>
              </a:pPr>
              <a:r>
                <a:rPr lang="en-US" sz="1600" dirty="0">
                  <a:solidFill>
                    <a:schemeClr val="accent6"/>
                  </a:solidFill>
                  <a:latin typeface="+mj-lt"/>
                </a:rPr>
                <a:t>1. Supplier Reprogramming Principles</a:t>
              </a:r>
            </a:p>
          </p:txBody>
        </p:sp>
        <p:sp>
          <p:nvSpPr>
            <p:cNvPr id="12" name="Rectangle 20"/>
            <p:cNvSpPr/>
            <p:nvPr/>
          </p:nvSpPr>
          <p:spPr>
            <a:xfrm>
              <a:off x="395287" y="1580787"/>
              <a:ext cx="2448474" cy="45718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 err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AFED59B-6AA4-4E89-BFD3-2CA759389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656" y="1448927"/>
            <a:ext cx="3312368" cy="447306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0EC045-0593-4382-9DCD-278B1EE22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7"/>
          </a:xfrm>
        </p:spPr>
        <p:txBody>
          <a:bodyPr>
            <a:normAutofit/>
          </a:bodyPr>
          <a:lstStyle/>
          <a:p>
            <a:r>
              <a:rPr lang="en-US" dirty="0"/>
              <a:t>Minimum set of TSWP components to be integrated: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DD124D-ED22-4231-8448-606D9B9DA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776177"/>
            <a:ext cx="4824786" cy="3211402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FD7A470-D21B-4DC6-9649-619D5DC8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296862"/>
            <a:ext cx="8353424" cy="719137"/>
          </a:xfrm>
        </p:spPr>
        <p:txBody>
          <a:bodyPr anchor="t">
            <a:normAutofit/>
          </a:bodyPr>
          <a:lstStyle/>
          <a:p>
            <a:r>
              <a:rPr lang="en-US" dirty="0"/>
              <a:t>Repository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F3781-EC4D-4298-A668-FCBF9663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50484" y="6224489"/>
            <a:ext cx="2001935" cy="150440"/>
          </a:xfrm>
        </p:spPr>
        <p:txBody>
          <a:bodyPr wrap="none" anchor="b">
            <a:normAutofit/>
          </a:bodyPr>
          <a:lstStyle/>
          <a:p>
            <a:pPr>
              <a:spcAft>
                <a:spcPts val="600"/>
              </a:spcAft>
            </a:pPr>
            <a:fld id="{599AB9BC-EC3C-4486-9684-3F656F14D41E}" type="datetime3">
              <a:rPr lang="en-US" noProof="0" smtClean="0"/>
              <a:pPr>
                <a:spcAft>
                  <a:spcPts val="600"/>
                </a:spcAft>
              </a:pPr>
              <a:t>26 June 2022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EFF2D-CB0D-407F-B591-63D8D36A84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388424" y="6375515"/>
            <a:ext cx="360289" cy="15044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ADA48181-2C78-49CB-8C52-912A07842C2E}" type="slidenum">
              <a:rPr lang="en-US" noProof="0" smtClean="0"/>
              <a:pPr>
                <a:spcAft>
                  <a:spcPts val="600"/>
                </a:spcAft>
              </a:pPr>
              <a:t>12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250F8-D70F-4E7C-AABC-DE86AB369E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350485" y="6375515"/>
            <a:ext cx="2001935" cy="15044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Dumitru Parascan,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30358911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Coredo</a:t>
            </a:r>
            <a:r>
              <a:rPr lang="en-US" dirty="0"/>
              <a:t> Tool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10" name="Inhaltsplatzhalter 3"/>
          <p:cNvSpPr txBox="1">
            <a:spLocks/>
          </p:cNvSpPr>
          <p:nvPr/>
        </p:nvSpPr>
        <p:spPr bwMode="auto">
          <a:xfrm>
            <a:off x="0" y="1015999"/>
            <a:ext cx="9969500" cy="1177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542925" marR="0" lvl="1" indent="-180975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19900"/>
              </a:buClr>
              <a:buSzTx/>
              <a:buFont typeface="Arial" charset="0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Who needs to use a reprogramming </a:t>
            </a:r>
            <a:r>
              <a:rPr lang="en-US" sz="2400" kern="0" noProof="0" dirty="0">
                <a:latin typeface="+mn-lt"/>
              </a:rPr>
              <a:t>/ revival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tool?</a:t>
            </a:r>
          </a:p>
        </p:txBody>
      </p:sp>
      <p:sp>
        <p:nvSpPr>
          <p:cNvPr id="11" name="Oval 58"/>
          <p:cNvSpPr>
            <a:spLocks noChangeArrowheads="1"/>
          </p:cNvSpPr>
          <p:nvPr/>
        </p:nvSpPr>
        <p:spPr bwMode="auto">
          <a:xfrm>
            <a:off x="271130" y="1628800"/>
            <a:ext cx="3124200" cy="736600"/>
          </a:xfrm>
          <a:prstGeom prst="ellipse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96950"/>
            <a:r>
              <a:rPr lang="fr-FR" sz="1600" b="1" dirty="0"/>
              <a:t>COREDO</a:t>
            </a:r>
          </a:p>
          <a:p>
            <a:pPr defTabSz="996950"/>
            <a:r>
              <a:rPr lang="fr-FR" sz="1600" dirty="0" err="1"/>
              <a:t>Development</a:t>
            </a:r>
            <a:r>
              <a:rPr lang="fr-FR" sz="1600" dirty="0"/>
              <a:t> phase</a:t>
            </a:r>
            <a:endParaRPr lang="en-US" sz="1600" dirty="0"/>
          </a:p>
        </p:txBody>
      </p:sp>
      <p:sp>
        <p:nvSpPr>
          <p:cNvPr id="12" name="Text Box 59"/>
          <p:cNvSpPr txBox="1">
            <a:spLocks noChangeArrowheads="1"/>
          </p:cNvSpPr>
          <p:nvPr/>
        </p:nvSpPr>
        <p:spPr bwMode="auto">
          <a:xfrm>
            <a:off x="683568" y="2500643"/>
            <a:ext cx="2875518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96950">
              <a:spcBef>
                <a:spcPct val="50000"/>
              </a:spcBef>
            </a:pPr>
            <a:r>
              <a:rPr lang="fr-FR" sz="1600" dirty="0"/>
              <a:t>Project team</a:t>
            </a:r>
          </a:p>
          <a:p>
            <a:pPr defTabSz="996950">
              <a:spcBef>
                <a:spcPct val="50000"/>
              </a:spcBef>
            </a:pPr>
            <a:r>
              <a:rPr lang="fr-FR" sz="1600" dirty="0"/>
              <a:t> SW, HW, System,</a:t>
            </a:r>
          </a:p>
          <a:p>
            <a:pPr defTabSz="996950">
              <a:spcBef>
                <a:spcPct val="50000"/>
              </a:spcBef>
            </a:pPr>
            <a:r>
              <a:rPr lang="fr-FR" sz="1600" dirty="0"/>
              <a:t>Prototype team</a:t>
            </a:r>
            <a:endParaRPr lang="en-US" sz="1600" dirty="0"/>
          </a:p>
        </p:txBody>
      </p:sp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145445" y="3789040"/>
            <a:ext cx="3724806" cy="961119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96950"/>
            <a:r>
              <a:rPr lang="fr-FR" b="1" dirty="0"/>
              <a:t>COREDO</a:t>
            </a:r>
          </a:p>
          <a:p>
            <a:pPr defTabSz="996950"/>
            <a:r>
              <a:rPr lang="fr-FR" sz="1600" dirty="0"/>
              <a:t>Production</a:t>
            </a:r>
            <a:r>
              <a:rPr lang="fr-FR" dirty="0"/>
              <a:t> phase &amp; serial life</a:t>
            </a:r>
            <a:endParaRPr lang="en-US" dirty="0"/>
          </a:p>
        </p:txBody>
      </p:sp>
      <p:sp>
        <p:nvSpPr>
          <p:cNvPr id="14" name="Text Box 64"/>
          <p:cNvSpPr txBox="1">
            <a:spLocks noChangeArrowheads="1"/>
          </p:cNvSpPr>
          <p:nvPr/>
        </p:nvSpPr>
        <p:spPr bwMode="auto">
          <a:xfrm>
            <a:off x="683568" y="4750159"/>
            <a:ext cx="378460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96950">
              <a:spcBef>
                <a:spcPct val="50000"/>
              </a:spcBef>
            </a:pPr>
            <a:r>
              <a:rPr lang="fr-FR" dirty="0" err="1"/>
              <a:t>Warranty</a:t>
            </a:r>
            <a:r>
              <a:rPr lang="fr-FR" dirty="0"/>
              <a:t> return </a:t>
            </a:r>
            <a:r>
              <a:rPr lang="fr-FR" dirty="0" err="1"/>
              <a:t>centers</a:t>
            </a:r>
            <a:endParaRPr lang="fr-FR" dirty="0"/>
          </a:p>
          <a:p>
            <a:pPr defTabSz="996950">
              <a:spcBef>
                <a:spcPct val="50000"/>
              </a:spcBef>
            </a:pPr>
            <a:r>
              <a:rPr lang="fr-FR" dirty="0"/>
              <a:t>Production Plants</a:t>
            </a:r>
            <a:endParaRPr lang="en-US" dirty="0"/>
          </a:p>
          <a:p>
            <a:pPr defTabSz="996950">
              <a:spcBef>
                <a:spcPct val="50000"/>
              </a:spcBef>
            </a:pPr>
            <a:r>
              <a:rPr lang="fr-FR" dirty="0"/>
              <a:t>Continental </a:t>
            </a:r>
            <a:r>
              <a:rPr lang="fr-FR" dirty="0" err="1"/>
              <a:t>resident</a:t>
            </a:r>
            <a:r>
              <a:rPr lang="fr-FR" dirty="0"/>
              <a:t> </a:t>
            </a:r>
            <a:r>
              <a:rPr lang="fr-FR" dirty="0" err="1"/>
              <a:t>engineers</a:t>
            </a:r>
            <a:endParaRPr lang="en-US" dirty="0"/>
          </a:p>
        </p:txBody>
      </p:sp>
      <p:sp>
        <p:nvSpPr>
          <p:cNvPr id="15" name="AutoShape 67"/>
          <p:cNvSpPr>
            <a:spLocks noChangeArrowheads="1"/>
          </p:cNvSpPr>
          <p:nvPr/>
        </p:nvSpPr>
        <p:spPr bwMode="auto">
          <a:xfrm>
            <a:off x="7095120" y="3577861"/>
            <a:ext cx="1257300" cy="165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96950"/>
            <a:r>
              <a:rPr lang="fr-FR" dirty="0"/>
              <a:t>Packages</a:t>
            </a:r>
          </a:p>
          <a:p>
            <a:pPr defTabSz="996950"/>
            <a:endParaRPr lang="en-US" dirty="0"/>
          </a:p>
        </p:txBody>
      </p:sp>
      <p:sp>
        <p:nvSpPr>
          <p:cNvPr id="17" name="AutoShape 89"/>
          <p:cNvSpPr>
            <a:spLocks noChangeArrowheads="1"/>
          </p:cNvSpPr>
          <p:nvPr/>
        </p:nvSpPr>
        <p:spPr bwMode="auto">
          <a:xfrm>
            <a:off x="6660232" y="2079495"/>
            <a:ext cx="2088232" cy="1054100"/>
          </a:xfrm>
          <a:prstGeom prst="flowChartManualOperation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96950"/>
            <a:r>
              <a:rPr lang="fr-FR" sz="1600" b="1" dirty="0" err="1"/>
              <a:t>Acti</a:t>
            </a:r>
            <a:r>
              <a:rPr lang="fr-FR" sz="1600" b="1" dirty="0"/>
              <a:t>-</a:t>
            </a:r>
            <a:r>
              <a:rPr lang="fr-FR" sz="1600" b="1" dirty="0" err="1"/>
              <a:t>Diag</a:t>
            </a:r>
            <a:r>
              <a:rPr lang="fr-FR" sz="1600" b="1" dirty="0"/>
              <a:t> </a:t>
            </a:r>
            <a:r>
              <a:rPr lang="fr-FR" sz="1600" b="1" dirty="0" err="1"/>
              <a:t>Author</a:t>
            </a:r>
            <a:endParaRPr lang="fr-FR" sz="1600" b="1" dirty="0"/>
          </a:p>
          <a:p>
            <a:pPr defTabSz="996950"/>
            <a:r>
              <a:rPr lang="fr-FR" sz="1600" dirty="0"/>
              <a:t>Packages</a:t>
            </a:r>
            <a:endParaRPr lang="en-US" sz="1600" dirty="0"/>
          </a:p>
          <a:p>
            <a:pPr algn="ctr" defTabSz="996950"/>
            <a:r>
              <a:rPr lang="fr-FR" sz="1600" dirty="0" err="1"/>
              <a:t>development</a:t>
            </a:r>
            <a:r>
              <a:rPr lang="fr-FR" sz="1600" dirty="0"/>
              <a:t> </a:t>
            </a:r>
          </a:p>
        </p:txBody>
      </p:sp>
      <p:sp>
        <p:nvSpPr>
          <p:cNvPr id="18" name="Text Box 90"/>
          <p:cNvSpPr txBox="1">
            <a:spLocks noChangeArrowheads="1"/>
          </p:cNvSpPr>
          <p:nvPr/>
        </p:nvSpPr>
        <p:spPr bwMode="auto">
          <a:xfrm>
            <a:off x="6404285" y="1710163"/>
            <a:ext cx="273971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96950">
              <a:spcBef>
                <a:spcPct val="50000"/>
              </a:spcBef>
            </a:pPr>
            <a:r>
              <a:rPr lang="fr-FR" dirty="0"/>
              <a:t>  P HEV E SW SF PMT</a:t>
            </a:r>
            <a:endParaRPr lang="en-US" dirty="0"/>
          </a:p>
        </p:txBody>
      </p:sp>
      <p:sp>
        <p:nvSpPr>
          <p:cNvPr id="19" name="Line 95"/>
          <p:cNvSpPr>
            <a:spLocks noChangeShapeType="1"/>
          </p:cNvSpPr>
          <p:nvPr/>
        </p:nvSpPr>
        <p:spPr bwMode="auto">
          <a:xfrm flipH="1" flipV="1">
            <a:off x="3395330" y="4635424"/>
            <a:ext cx="3699790" cy="318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" name="Line 97"/>
          <p:cNvSpPr>
            <a:spLocks noChangeShapeType="1"/>
          </p:cNvSpPr>
          <p:nvPr/>
        </p:nvSpPr>
        <p:spPr bwMode="auto">
          <a:xfrm flipH="1">
            <a:off x="7668344" y="3133595"/>
            <a:ext cx="3250" cy="32872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1" name="Line 99"/>
          <p:cNvSpPr>
            <a:spLocks noChangeShapeType="1"/>
          </p:cNvSpPr>
          <p:nvPr/>
        </p:nvSpPr>
        <p:spPr bwMode="auto">
          <a:xfrm flipH="1" flipV="1">
            <a:off x="3395329" y="2006642"/>
            <a:ext cx="3699791" cy="17823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" name="Textfeld 18"/>
          <p:cNvSpPr txBox="1"/>
          <p:nvPr/>
        </p:nvSpPr>
        <p:spPr>
          <a:xfrm>
            <a:off x="3946748" y="2881098"/>
            <a:ext cx="249940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solidFill>
                  <a:srgbClr val="FF0000"/>
                </a:solidFill>
              </a:rPr>
              <a:t>Supported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Use-Cases</a:t>
            </a:r>
            <a:r>
              <a:rPr lang="de-DE" sz="1600" dirty="0">
                <a:solidFill>
                  <a:srgbClr val="FF0000"/>
                </a:solidFill>
              </a:rPr>
              <a:t>:</a:t>
            </a:r>
          </a:p>
          <a:p>
            <a:r>
              <a:rPr lang="de-DE" sz="1600" dirty="0">
                <a:solidFill>
                  <a:srgbClr val="FF0000"/>
                </a:solidFill>
              </a:rPr>
              <a:t>EMS2 + EMS3 </a:t>
            </a:r>
            <a:r>
              <a:rPr lang="de-DE" sz="1600" dirty="0" err="1">
                <a:solidFill>
                  <a:srgbClr val="FF0000"/>
                </a:solidFill>
              </a:rPr>
              <a:t>platform</a:t>
            </a:r>
            <a:br>
              <a:rPr lang="de-DE" sz="1600" dirty="0">
                <a:solidFill>
                  <a:srgbClr val="FF0000"/>
                </a:solidFill>
              </a:rPr>
            </a:br>
            <a:r>
              <a:rPr lang="de-DE" sz="1600" dirty="0">
                <a:solidFill>
                  <a:srgbClr val="FF0000"/>
                </a:solidFill>
              </a:rPr>
              <a:t>Emergency Entry</a:t>
            </a:r>
            <a:br>
              <a:rPr lang="de-DE" sz="1600" dirty="0">
                <a:solidFill>
                  <a:srgbClr val="FF0000"/>
                </a:solidFill>
              </a:rPr>
            </a:br>
            <a:r>
              <a:rPr lang="de-DE" sz="1600" dirty="0" err="1">
                <a:solidFill>
                  <a:srgbClr val="FF0000"/>
                </a:solidFill>
              </a:rPr>
              <a:t>Dump</a:t>
            </a:r>
            <a:r>
              <a:rPr lang="de-DE" sz="1600" dirty="0">
                <a:solidFill>
                  <a:srgbClr val="FF0000"/>
                </a:solidFill>
              </a:rPr>
              <a:t> (</a:t>
            </a:r>
            <a:r>
              <a:rPr lang="de-DE" sz="1600" dirty="0" err="1">
                <a:solidFill>
                  <a:srgbClr val="FF0000"/>
                </a:solidFill>
              </a:rPr>
              <a:t>Dflash</a:t>
            </a:r>
            <a:r>
              <a:rPr lang="de-DE" sz="1600" dirty="0">
                <a:solidFill>
                  <a:srgbClr val="FF0000"/>
                </a:solidFill>
              </a:rPr>
              <a:t>, </a:t>
            </a:r>
            <a:r>
              <a:rPr lang="de-DE" sz="1600" dirty="0" err="1">
                <a:solidFill>
                  <a:srgbClr val="FF0000"/>
                </a:solidFill>
              </a:rPr>
              <a:t>Pflash</a:t>
            </a:r>
            <a:r>
              <a:rPr lang="de-DE" sz="1600" dirty="0">
                <a:solidFill>
                  <a:srgbClr val="FF0000"/>
                </a:solidFill>
              </a:rPr>
              <a:t>)</a:t>
            </a:r>
            <a:br>
              <a:rPr lang="de-DE" sz="1600" dirty="0">
                <a:solidFill>
                  <a:srgbClr val="FF0000"/>
                </a:solidFill>
              </a:rPr>
            </a:br>
            <a:r>
              <a:rPr lang="de-DE" sz="1600" dirty="0">
                <a:solidFill>
                  <a:srgbClr val="FF0000"/>
                </a:solidFill>
              </a:rPr>
              <a:t>Flash ECU </a:t>
            </a:r>
            <a:r>
              <a:rPr lang="de-DE" sz="1600" dirty="0" err="1">
                <a:solidFill>
                  <a:srgbClr val="FF0000"/>
                </a:solidFill>
              </a:rPr>
              <a:t>content</a:t>
            </a:r>
            <a:br>
              <a:rPr lang="de-DE" sz="1600" dirty="0">
                <a:solidFill>
                  <a:srgbClr val="FF0000"/>
                </a:solidFill>
              </a:rPr>
            </a:br>
            <a:r>
              <a:rPr lang="de-DE" sz="1600" dirty="0">
                <a:solidFill>
                  <a:srgbClr val="FF0000"/>
                </a:solidFill>
              </a:rPr>
              <a:t>Lock / </a:t>
            </a:r>
            <a:r>
              <a:rPr lang="de-DE" sz="1600" dirty="0" err="1">
                <a:solidFill>
                  <a:srgbClr val="FF0000"/>
                </a:solidFill>
              </a:rPr>
              <a:t>Unlock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Protections</a:t>
            </a:r>
            <a:br>
              <a:rPr lang="de-DE" sz="1600" dirty="0">
                <a:solidFill>
                  <a:srgbClr val="FF0000"/>
                </a:solidFill>
              </a:rPr>
            </a:br>
            <a:r>
              <a:rPr lang="de-DE" sz="1600" dirty="0">
                <a:solidFill>
                  <a:srgbClr val="FF0000"/>
                </a:solidFill>
              </a:rPr>
              <a:t>Send STP </a:t>
            </a:r>
            <a:r>
              <a:rPr lang="de-DE" sz="1600" dirty="0" err="1">
                <a:solidFill>
                  <a:srgbClr val="FF0000"/>
                </a:solidFill>
              </a:rPr>
              <a:t>request</a:t>
            </a:r>
            <a:endParaRPr lang="de-DE" sz="1600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r>
              <a:rPr lang="en-US" noProof="0" dirty="0"/>
              <a:t>30 June 2016</a:t>
            </a:r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Mindru</a:t>
            </a:r>
            <a:r>
              <a:rPr lang="en-US" dirty="0"/>
              <a:t>, </a:t>
            </a:r>
            <a:r>
              <a:rPr lang="en-US" dirty="0" err="1"/>
              <a:t>Razvan</a:t>
            </a:r>
            <a:r>
              <a:rPr lang="en-US" dirty="0"/>
              <a:t> </a:t>
            </a:r>
            <a:r>
              <a:rPr lang="en-US" dirty="0" err="1"/>
              <a:t>Coban</a:t>
            </a:r>
            <a:r>
              <a:rPr lang="en-US" dirty="0"/>
              <a:t> © Continental AG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chain description. Test setup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r>
              <a:rPr lang="en-US" noProof="0" dirty="0"/>
              <a:t>30 June 2016</a:t>
            </a: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Mindru</a:t>
            </a:r>
            <a:r>
              <a:rPr lang="en-US" dirty="0"/>
              <a:t>, </a:t>
            </a:r>
            <a:r>
              <a:rPr lang="en-US" dirty="0" err="1"/>
              <a:t>Razvan</a:t>
            </a:r>
            <a:r>
              <a:rPr lang="en-US" dirty="0"/>
              <a:t> </a:t>
            </a:r>
            <a:r>
              <a:rPr lang="en-US" dirty="0" err="1"/>
              <a:t>Coban</a:t>
            </a:r>
            <a:r>
              <a:rPr lang="en-US" dirty="0"/>
              <a:t> © Continental AG</a:t>
            </a:r>
          </a:p>
        </p:txBody>
      </p:sp>
      <p:sp>
        <p:nvSpPr>
          <p:cNvPr id="55298" name="AutoShape 2" descr="Image result for lapto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AutoShape 4" descr="Image result for lapto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794248" y="1547994"/>
            <a:ext cx="22098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8"/>
          <p:cNvGrpSpPr>
            <a:grpSpLocks/>
          </p:cNvGrpSpPr>
          <p:nvPr/>
        </p:nvGrpSpPr>
        <p:grpSpPr bwMode="auto">
          <a:xfrm>
            <a:off x="3008299" y="3429000"/>
            <a:ext cx="771613" cy="273127"/>
            <a:chOff x="372" y="2345"/>
            <a:chExt cx="1189" cy="400"/>
          </a:xfrm>
        </p:grpSpPr>
        <p:grpSp>
          <p:nvGrpSpPr>
            <p:cNvPr id="21" name="Group 9"/>
            <p:cNvGrpSpPr>
              <a:grpSpLocks/>
            </p:cNvGrpSpPr>
            <p:nvPr/>
          </p:nvGrpSpPr>
          <p:grpSpPr bwMode="auto">
            <a:xfrm>
              <a:off x="372" y="2401"/>
              <a:ext cx="507" cy="344"/>
              <a:chOff x="378" y="2935"/>
              <a:chExt cx="556" cy="368"/>
            </a:xfrm>
          </p:grpSpPr>
          <p:sp>
            <p:nvSpPr>
              <p:cNvPr id="24" name="AutoShape 10"/>
              <p:cNvSpPr>
                <a:spLocks noChangeArrowheads="1"/>
              </p:cNvSpPr>
              <p:nvPr/>
            </p:nvSpPr>
            <p:spPr bwMode="auto">
              <a:xfrm>
                <a:off x="470" y="2935"/>
                <a:ext cx="464" cy="269"/>
              </a:xfrm>
              <a:prstGeom prst="flowChartAlternateProcess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04306" tIns="52153" rIns="104306" bIns="52153" anchor="ctr"/>
              <a:lstStyle/>
              <a:p>
                <a:pPr defTabSz="1042988" eaLnBrk="0" hangingPunct="0"/>
                <a:endParaRPr lang="fr-FR"/>
              </a:p>
            </p:txBody>
          </p:sp>
          <p:sp>
            <p:nvSpPr>
              <p:cNvPr id="25" name="Text Box 11"/>
              <p:cNvSpPr txBox="1">
                <a:spLocks noChangeArrowheads="1"/>
              </p:cNvSpPr>
              <p:nvPr/>
            </p:nvSpPr>
            <p:spPr bwMode="auto">
              <a:xfrm>
                <a:off x="378" y="2961"/>
                <a:ext cx="250" cy="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04306" tIns="52153" rIns="104306" bIns="52153">
                <a:spAutoFit/>
              </a:bodyPr>
              <a:lstStyle/>
              <a:p>
                <a:pPr algn="l" defTabSz="1042988" eaLnBrk="0" hangingPunct="0"/>
                <a:endParaRPr lang="fr-FR" sz="1100"/>
              </a:p>
            </p:txBody>
          </p:sp>
          <p:grpSp>
            <p:nvGrpSpPr>
              <p:cNvPr id="26" name="Group 12"/>
              <p:cNvGrpSpPr>
                <a:grpSpLocks/>
              </p:cNvGrpSpPr>
              <p:nvPr/>
            </p:nvGrpSpPr>
            <p:grpSpPr bwMode="auto">
              <a:xfrm>
                <a:off x="762" y="3031"/>
                <a:ext cx="89" cy="92"/>
                <a:chOff x="1932" y="3360"/>
                <a:chExt cx="228" cy="242"/>
              </a:xfrm>
            </p:grpSpPr>
            <p:sp>
              <p:nvSpPr>
                <p:cNvPr id="32" name="AutoShape 13"/>
                <p:cNvSpPr>
                  <a:spLocks noChangeArrowheads="1"/>
                </p:cNvSpPr>
                <p:nvPr/>
              </p:nvSpPr>
              <p:spPr bwMode="auto">
                <a:xfrm>
                  <a:off x="1932" y="3360"/>
                  <a:ext cx="228" cy="240"/>
                </a:xfrm>
                <a:prstGeom prst="roundRect">
                  <a:avLst>
                    <a:gd name="adj" fmla="val 24560"/>
                  </a:avLst>
                </a:prstGeom>
                <a:solidFill>
                  <a:srgbClr val="ECDD4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3" name="Oval 14"/>
                <p:cNvSpPr>
                  <a:spLocks noChangeArrowheads="1"/>
                </p:cNvSpPr>
                <p:nvPr/>
              </p:nvSpPr>
              <p:spPr bwMode="auto">
                <a:xfrm>
                  <a:off x="2006" y="3442"/>
                  <a:ext cx="71" cy="7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4" name="Line 15"/>
                <p:cNvSpPr>
                  <a:spLocks noChangeShapeType="1"/>
                </p:cNvSpPr>
                <p:nvPr/>
              </p:nvSpPr>
              <p:spPr bwMode="auto">
                <a:xfrm>
                  <a:off x="1932" y="3408"/>
                  <a:ext cx="7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5" name="Line 16"/>
                <p:cNvSpPr>
                  <a:spLocks noChangeShapeType="1"/>
                </p:cNvSpPr>
                <p:nvPr/>
              </p:nvSpPr>
              <p:spPr bwMode="auto">
                <a:xfrm>
                  <a:off x="2006" y="3408"/>
                  <a:ext cx="10" cy="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6" name="Line 17"/>
                <p:cNvSpPr>
                  <a:spLocks noChangeShapeType="1"/>
                </p:cNvSpPr>
                <p:nvPr/>
              </p:nvSpPr>
              <p:spPr bwMode="auto">
                <a:xfrm>
                  <a:off x="1932" y="3456"/>
                  <a:ext cx="7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7" name="Line 18"/>
                <p:cNvSpPr>
                  <a:spLocks noChangeShapeType="1"/>
                </p:cNvSpPr>
                <p:nvPr/>
              </p:nvSpPr>
              <p:spPr bwMode="auto">
                <a:xfrm>
                  <a:off x="1932" y="3504"/>
                  <a:ext cx="7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8" name="Line 19"/>
                <p:cNvSpPr>
                  <a:spLocks noChangeShapeType="1"/>
                </p:cNvSpPr>
                <p:nvPr/>
              </p:nvSpPr>
              <p:spPr bwMode="auto">
                <a:xfrm>
                  <a:off x="1932" y="3552"/>
                  <a:ext cx="7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9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034" y="3360"/>
                  <a:ext cx="0" cy="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0" name="Rectangle 21"/>
                <p:cNvSpPr>
                  <a:spLocks noChangeArrowheads="1"/>
                </p:cNvSpPr>
                <p:nvPr/>
              </p:nvSpPr>
              <p:spPr bwMode="auto">
                <a:xfrm>
                  <a:off x="2017" y="3504"/>
                  <a:ext cx="47" cy="47"/>
                </a:xfrm>
                <a:prstGeom prst="rect">
                  <a:avLst/>
                </a:prstGeom>
                <a:solidFill>
                  <a:srgbClr val="ECDD4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1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058" y="3508"/>
                  <a:ext cx="0" cy="9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2" name="Line 23"/>
                <p:cNvSpPr>
                  <a:spLocks noChangeShapeType="1"/>
                </p:cNvSpPr>
                <p:nvPr/>
              </p:nvSpPr>
              <p:spPr bwMode="auto">
                <a:xfrm>
                  <a:off x="2077" y="3408"/>
                  <a:ext cx="7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3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006" y="3519"/>
                  <a:ext cx="1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064" y="3408"/>
                  <a:ext cx="1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5" name="Line 26"/>
                <p:cNvSpPr>
                  <a:spLocks noChangeShapeType="1"/>
                </p:cNvSpPr>
                <p:nvPr/>
              </p:nvSpPr>
              <p:spPr bwMode="auto">
                <a:xfrm>
                  <a:off x="2086" y="3456"/>
                  <a:ext cx="7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6" name="Line 27"/>
                <p:cNvSpPr>
                  <a:spLocks noChangeShapeType="1"/>
                </p:cNvSpPr>
                <p:nvPr/>
              </p:nvSpPr>
              <p:spPr bwMode="auto">
                <a:xfrm>
                  <a:off x="2086" y="3504"/>
                  <a:ext cx="7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7" name="Line 28"/>
                <p:cNvSpPr>
                  <a:spLocks noChangeShapeType="1"/>
                </p:cNvSpPr>
                <p:nvPr/>
              </p:nvSpPr>
              <p:spPr bwMode="auto">
                <a:xfrm>
                  <a:off x="2074" y="3517"/>
                  <a:ext cx="10" cy="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8" name="Line 29"/>
                <p:cNvSpPr>
                  <a:spLocks noChangeShapeType="1"/>
                </p:cNvSpPr>
                <p:nvPr/>
              </p:nvSpPr>
              <p:spPr bwMode="auto">
                <a:xfrm>
                  <a:off x="2084" y="3551"/>
                  <a:ext cx="7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27" name="AutoShape 30"/>
              <p:cNvSpPr>
                <a:spLocks noChangeArrowheads="1"/>
              </p:cNvSpPr>
              <p:nvPr/>
            </p:nvSpPr>
            <p:spPr bwMode="auto">
              <a:xfrm>
                <a:off x="554" y="3044"/>
                <a:ext cx="38" cy="75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8" name="Rectangle 31"/>
              <p:cNvSpPr>
                <a:spLocks noChangeArrowheads="1"/>
              </p:cNvSpPr>
              <p:nvPr/>
            </p:nvSpPr>
            <p:spPr bwMode="auto">
              <a:xfrm>
                <a:off x="593" y="3075"/>
                <a:ext cx="77" cy="17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" name="AutoShape 32"/>
              <p:cNvSpPr>
                <a:spLocks noChangeArrowheads="1"/>
              </p:cNvSpPr>
              <p:nvPr/>
            </p:nvSpPr>
            <p:spPr bwMode="auto">
              <a:xfrm flipV="1">
                <a:off x="649" y="3091"/>
                <a:ext cx="15" cy="36"/>
              </a:xfrm>
              <a:prstGeom prst="flowChartManualInpu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0" name="AutoShape 33"/>
              <p:cNvSpPr>
                <a:spLocks noChangeArrowheads="1"/>
              </p:cNvSpPr>
              <p:nvPr/>
            </p:nvSpPr>
            <p:spPr bwMode="auto">
              <a:xfrm>
                <a:off x="580" y="3139"/>
                <a:ext cx="56" cy="59"/>
              </a:xfrm>
              <a:prstGeom prst="curvedRightArrow">
                <a:avLst>
                  <a:gd name="adj1" fmla="val 23622"/>
                  <a:gd name="adj2" fmla="val 38948"/>
                  <a:gd name="adj3" fmla="val 46514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04306" tIns="52153" rIns="104306" bIns="52153" anchor="ctr"/>
              <a:lstStyle/>
              <a:p>
                <a:pPr defTabSz="1042988" eaLnBrk="0" hangingPunct="0"/>
                <a:endParaRPr lang="fr-FR" sz="2700" b="1">
                  <a:solidFill>
                    <a:srgbClr val="CC0000"/>
                  </a:solidFill>
                </a:endParaRPr>
              </a:p>
            </p:txBody>
          </p:sp>
          <p:sp>
            <p:nvSpPr>
              <p:cNvPr id="31" name="Oval 34"/>
              <p:cNvSpPr>
                <a:spLocks noChangeArrowheads="1"/>
              </p:cNvSpPr>
              <p:nvPr/>
            </p:nvSpPr>
            <p:spPr bwMode="auto">
              <a:xfrm>
                <a:off x="547" y="2951"/>
                <a:ext cx="139" cy="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104306" tIns="52153" rIns="104306" bIns="52153" anchor="ctr"/>
              <a:lstStyle/>
              <a:p>
                <a:pPr defTabSz="1042988" eaLnBrk="0" hangingPunct="0"/>
                <a:endParaRPr lang="fr-FR" sz="900" b="1"/>
              </a:p>
            </p:txBody>
          </p:sp>
        </p:grpSp>
        <p:sp>
          <p:nvSpPr>
            <p:cNvPr id="22" name="AutoShape 35"/>
            <p:cNvSpPr>
              <a:spLocks noChangeArrowheads="1"/>
            </p:cNvSpPr>
            <p:nvPr/>
          </p:nvSpPr>
          <p:spPr bwMode="auto">
            <a:xfrm>
              <a:off x="601" y="2345"/>
              <a:ext cx="711" cy="350"/>
            </a:xfrm>
            <a:prstGeom prst="cube">
              <a:avLst>
                <a:gd name="adj" fmla="val 8940"/>
              </a:avLst>
            </a:prstGeom>
            <a:solidFill>
              <a:schemeClr val="accent5">
                <a:lumMod val="75000"/>
                <a:alpha val="28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AutoShape 36"/>
            <p:cNvSpPr>
              <a:spLocks noChangeArrowheads="1"/>
            </p:cNvSpPr>
            <p:nvPr/>
          </p:nvSpPr>
          <p:spPr bwMode="auto">
            <a:xfrm>
              <a:off x="1299" y="2411"/>
              <a:ext cx="262" cy="217"/>
            </a:xfrm>
            <a:prstGeom prst="cube">
              <a:avLst>
                <a:gd name="adj" fmla="val 8940"/>
              </a:avLst>
            </a:pr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shade val="82353"/>
                    <a:invGamma/>
                  </a:srgbClr>
                </a:gs>
                <a:gs pos="100000">
                  <a:srgbClr val="EAEAE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9" name="Groupe 144"/>
          <p:cNvGrpSpPr/>
          <p:nvPr/>
        </p:nvGrpSpPr>
        <p:grpSpPr>
          <a:xfrm>
            <a:off x="2415303" y="3068960"/>
            <a:ext cx="836465" cy="269508"/>
            <a:chOff x="1728781" y="4449778"/>
            <a:chExt cx="1073485" cy="269508"/>
          </a:xfrm>
        </p:grpSpPr>
        <p:grpSp>
          <p:nvGrpSpPr>
            <p:cNvPr id="50" name="Group 9"/>
            <p:cNvGrpSpPr>
              <a:grpSpLocks/>
            </p:cNvGrpSpPr>
            <p:nvPr/>
          </p:nvGrpSpPr>
          <p:grpSpPr bwMode="auto">
            <a:xfrm>
              <a:off x="1728781" y="4501147"/>
              <a:ext cx="354701" cy="218139"/>
              <a:chOff x="378" y="2961"/>
              <a:chExt cx="473" cy="342"/>
            </a:xfrm>
          </p:grpSpPr>
          <p:sp>
            <p:nvSpPr>
              <p:cNvPr id="53" name="Text Box 11"/>
              <p:cNvSpPr txBox="1">
                <a:spLocks noChangeArrowheads="1"/>
              </p:cNvSpPr>
              <p:nvPr/>
            </p:nvSpPr>
            <p:spPr bwMode="auto">
              <a:xfrm>
                <a:off x="378" y="2961"/>
                <a:ext cx="250" cy="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04306" tIns="52153" rIns="104306" bIns="52153">
                <a:spAutoFit/>
              </a:bodyPr>
              <a:lstStyle/>
              <a:p>
                <a:pPr algn="l" defTabSz="1042988" eaLnBrk="0" hangingPunct="0"/>
                <a:endParaRPr lang="fr-FR" sz="1100"/>
              </a:p>
            </p:txBody>
          </p:sp>
          <p:grpSp>
            <p:nvGrpSpPr>
              <p:cNvPr id="54" name="Group 12"/>
              <p:cNvGrpSpPr>
                <a:grpSpLocks/>
              </p:cNvGrpSpPr>
              <p:nvPr/>
            </p:nvGrpSpPr>
            <p:grpSpPr bwMode="auto">
              <a:xfrm>
                <a:off x="762" y="3031"/>
                <a:ext cx="89" cy="92"/>
                <a:chOff x="1932" y="3360"/>
                <a:chExt cx="228" cy="242"/>
              </a:xfrm>
            </p:grpSpPr>
            <p:sp>
              <p:nvSpPr>
                <p:cNvPr id="56" name="AutoShape 13"/>
                <p:cNvSpPr>
                  <a:spLocks noChangeArrowheads="1"/>
                </p:cNvSpPr>
                <p:nvPr/>
              </p:nvSpPr>
              <p:spPr bwMode="auto">
                <a:xfrm>
                  <a:off x="1932" y="3360"/>
                  <a:ext cx="228" cy="240"/>
                </a:xfrm>
                <a:prstGeom prst="roundRect">
                  <a:avLst>
                    <a:gd name="adj" fmla="val 24560"/>
                  </a:avLst>
                </a:prstGeom>
                <a:solidFill>
                  <a:srgbClr val="ECDD4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7" name="Oval 14"/>
                <p:cNvSpPr>
                  <a:spLocks noChangeArrowheads="1"/>
                </p:cNvSpPr>
                <p:nvPr/>
              </p:nvSpPr>
              <p:spPr bwMode="auto">
                <a:xfrm>
                  <a:off x="2006" y="3442"/>
                  <a:ext cx="71" cy="7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8" name="Line 15"/>
                <p:cNvSpPr>
                  <a:spLocks noChangeShapeType="1"/>
                </p:cNvSpPr>
                <p:nvPr/>
              </p:nvSpPr>
              <p:spPr bwMode="auto">
                <a:xfrm>
                  <a:off x="1932" y="3408"/>
                  <a:ext cx="7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9" name="Line 16"/>
                <p:cNvSpPr>
                  <a:spLocks noChangeShapeType="1"/>
                </p:cNvSpPr>
                <p:nvPr/>
              </p:nvSpPr>
              <p:spPr bwMode="auto">
                <a:xfrm>
                  <a:off x="2006" y="3408"/>
                  <a:ext cx="10" cy="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0" name="Line 17"/>
                <p:cNvSpPr>
                  <a:spLocks noChangeShapeType="1"/>
                </p:cNvSpPr>
                <p:nvPr/>
              </p:nvSpPr>
              <p:spPr bwMode="auto">
                <a:xfrm>
                  <a:off x="1932" y="3456"/>
                  <a:ext cx="7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" name="Line 18"/>
                <p:cNvSpPr>
                  <a:spLocks noChangeShapeType="1"/>
                </p:cNvSpPr>
                <p:nvPr/>
              </p:nvSpPr>
              <p:spPr bwMode="auto">
                <a:xfrm>
                  <a:off x="1932" y="3504"/>
                  <a:ext cx="7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" name="Line 19"/>
                <p:cNvSpPr>
                  <a:spLocks noChangeShapeType="1"/>
                </p:cNvSpPr>
                <p:nvPr/>
              </p:nvSpPr>
              <p:spPr bwMode="auto">
                <a:xfrm>
                  <a:off x="1932" y="3552"/>
                  <a:ext cx="7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3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034" y="3360"/>
                  <a:ext cx="0" cy="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4" name="Rectangle 21"/>
                <p:cNvSpPr>
                  <a:spLocks noChangeArrowheads="1"/>
                </p:cNvSpPr>
                <p:nvPr/>
              </p:nvSpPr>
              <p:spPr bwMode="auto">
                <a:xfrm>
                  <a:off x="2017" y="3504"/>
                  <a:ext cx="47" cy="47"/>
                </a:xfrm>
                <a:prstGeom prst="rect">
                  <a:avLst/>
                </a:prstGeom>
                <a:solidFill>
                  <a:srgbClr val="ECDD4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5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058" y="3508"/>
                  <a:ext cx="0" cy="9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6" name="Line 23"/>
                <p:cNvSpPr>
                  <a:spLocks noChangeShapeType="1"/>
                </p:cNvSpPr>
                <p:nvPr/>
              </p:nvSpPr>
              <p:spPr bwMode="auto">
                <a:xfrm>
                  <a:off x="2077" y="3408"/>
                  <a:ext cx="7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7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006" y="3519"/>
                  <a:ext cx="1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8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064" y="3408"/>
                  <a:ext cx="1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9" name="Line 26"/>
                <p:cNvSpPr>
                  <a:spLocks noChangeShapeType="1"/>
                </p:cNvSpPr>
                <p:nvPr/>
              </p:nvSpPr>
              <p:spPr bwMode="auto">
                <a:xfrm>
                  <a:off x="2086" y="3456"/>
                  <a:ext cx="7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0" name="Line 27"/>
                <p:cNvSpPr>
                  <a:spLocks noChangeShapeType="1"/>
                </p:cNvSpPr>
                <p:nvPr/>
              </p:nvSpPr>
              <p:spPr bwMode="auto">
                <a:xfrm>
                  <a:off x="2086" y="3504"/>
                  <a:ext cx="7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1" name="Line 28"/>
                <p:cNvSpPr>
                  <a:spLocks noChangeShapeType="1"/>
                </p:cNvSpPr>
                <p:nvPr/>
              </p:nvSpPr>
              <p:spPr bwMode="auto">
                <a:xfrm>
                  <a:off x="2074" y="3517"/>
                  <a:ext cx="10" cy="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2" name="Line 29"/>
                <p:cNvSpPr>
                  <a:spLocks noChangeShapeType="1"/>
                </p:cNvSpPr>
                <p:nvPr/>
              </p:nvSpPr>
              <p:spPr bwMode="auto">
                <a:xfrm>
                  <a:off x="2084" y="3551"/>
                  <a:ext cx="7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51" name="AutoShape 35"/>
            <p:cNvSpPr>
              <a:spLocks noChangeArrowheads="1"/>
            </p:cNvSpPr>
            <p:nvPr/>
          </p:nvSpPr>
          <p:spPr bwMode="auto">
            <a:xfrm>
              <a:off x="2001511" y="4449778"/>
              <a:ext cx="585133" cy="238590"/>
            </a:xfrm>
            <a:prstGeom prst="cube">
              <a:avLst>
                <a:gd name="adj" fmla="val 8940"/>
              </a:avLst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52" name="AutoShape 36"/>
            <p:cNvSpPr>
              <a:spLocks noChangeArrowheads="1"/>
            </p:cNvSpPr>
            <p:nvPr/>
          </p:nvSpPr>
          <p:spPr bwMode="auto">
            <a:xfrm>
              <a:off x="2586646" y="4501147"/>
              <a:ext cx="215620" cy="147926"/>
            </a:xfrm>
            <a:prstGeom prst="cube">
              <a:avLst>
                <a:gd name="adj" fmla="val 8940"/>
              </a:avLst>
            </a:pr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shade val="82353"/>
                    <a:invGamma/>
                  </a:srgbClr>
                </a:gs>
                <a:gs pos="100000">
                  <a:srgbClr val="EAEAE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508104" y="2240135"/>
            <a:ext cx="1336205" cy="133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73" descr="ecu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47928" y="4038792"/>
            <a:ext cx="1676400" cy="1190408"/>
          </a:xfrm>
          <a:prstGeom prst="rect">
            <a:avLst/>
          </a:prstGeom>
        </p:spPr>
      </p:pic>
      <p:sp>
        <p:nvSpPr>
          <p:cNvPr id="158" name="Text Box 85"/>
          <p:cNvSpPr txBox="1">
            <a:spLocks noChangeArrowheads="1"/>
          </p:cNvSpPr>
          <p:nvPr/>
        </p:nvSpPr>
        <p:spPr bwMode="auto">
          <a:xfrm>
            <a:off x="2697510" y="3143349"/>
            <a:ext cx="3382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defTabSz="1042988"/>
            <a:r>
              <a:rPr lang="de-DE" sz="800" dirty="0" err="1"/>
              <a:t>Coredo</a:t>
            </a:r>
            <a:endParaRPr lang="de-DE" sz="800" dirty="0"/>
          </a:p>
        </p:txBody>
      </p:sp>
      <p:sp>
        <p:nvSpPr>
          <p:cNvPr id="160" name="Text Box 85"/>
          <p:cNvSpPr txBox="1">
            <a:spLocks noChangeArrowheads="1"/>
          </p:cNvSpPr>
          <p:nvPr/>
        </p:nvSpPr>
        <p:spPr bwMode="auto">
          <a:xfrm>
            <a:off x="3347864" y="3505893"/>
            <a:ext cx="22762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defTabSz="1042988"/>
            <a:r>
              <a:rPr lang="de-DE" sz="800" dirty="0"/>
              <a:t>SMC</a:t>
            </a:r>
          </a:p>
        </p:txBody>
      </p:sp>
      <p:grpSp>
        <p:nvGrpSpPr>
          <p:cNvPr id="162" name="Group 9"/>
          <p:cNvGrpSpPr>
            <a:grpSpLocks/>
          </p:cNvGrpSpPr>
          <p:nvPr/>
        </p:nvGrpSpPr>
        <p:grpSpPr bwMode="auto">
          <a:xfrm>
            <a:off x="2339752" y="3136083"/>
            <a:ext cx="354701" cy="218139"/>
            <a:chOff x="378" y="2961"/>
            <a:chExt cx="473" cy="342"/>
          </a:xfrm>
        </p:grpSpPr>
        <p:sp>
          <p:nvSpPr>
            <p:cNvPr id="165" name="Text Box 11"/>
            <p:cNvSpPr txBox="1">
              <a:spLocks noChangeArrowheads="1"/>
            </p:cNvSpPr>
            <p:nvPr/>
          </p:nvSpPr>
          <p:spPr bwMode="auto">
            <a:xfrm>
              <a:off x="378" y="2961"/>
              <a:ext cx="250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4306" tIns="52153" rIns="104306" bIns="52153">
              <a:spAutoFit/>
            </a:bodyPr>
            <a:lstStyle/>
            <a:p>
              <a:pPr algn="l" defTabSz="1042988" eaLnBrk="0" hangingPunct="0"/>
              <a:endParaRPr lang="fr-FR" sz="1100"/>
            </a:p>
          </p:txBody>
        </p:sp>
        <p:grpSp>
          <p:nvGrpSpPr>
            <p:cNvPr id="166" name="Group 12"/>
            <p:cNvGrpSpPr>
              <a:grpSpLocks/>
            </p:cNvGrpSpPr>
            <p:nvPr/>
          </p:nvGrpSpPr>
          <p:grpSpPr bwMode="auto">
            <a:xfrm>
              <a:off x="762" y="3031"/>
              <a:ext cx="89" cy="92"/>
              <a:chOff x="1932" y="3360"/>
              <a:chExt cx="228" cy="242"/>
            </a:xfrm>
          </p:grpSpPr>
          <p:sp>
            <p:nvSpPr>
              <p:cNvPr id="168" name="AutoShape 13"/>
              <p:cNvSpPr>
                <a:spLocks noChangeArrowheads="1"/>
              </p:cNvSpPr>
              <p:nvPr/>
            </p:nvSpPr>
            <p:spPr bwMode="auto">
              <a:xfrm>
                <a:off x="1932" y="3360"/>
                <a:ext cx="228" cy="240"/>
              </a:xfrm>
              <a:prstGeom prst="roundRect">
                <a:avLst>
                  <a:gd name="adj" fmla="val 24560"/>
                </a:avLst>
              </a:prstGeom>
              <a:solidFill>
                <a:srgbClr val="ECDD4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9" name="Oval 14"/>
              <p:cNvSpPr>
                <a:spLocks noChangeArrowheads="1"/>
              </p:cNvSpPr>
              <p:nvPr/>
            </p:nvSpPr>
            <p:spPr bwMode="auto">
              <a:xfrm>
                <a:off x="2006" y="3442"/>
                <a:ext cx="71" cy="7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0" name="Line 15"/>
              <p:cNvSpPr>
                <a:spLocks noChangeShapeType="1"/>
              </p:cNvSpPr>
              <p:nvPr/>
            </p:nvSpPr>
            <p:spPr bwMode="auto">
              <a:xfrm>
                <a:off x="1932" y="3408"/>
                <a:ext cx="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1" name="Line 16"/>
              <p:cNvSpPr>
                <a:spLocks noChangeShapeType="1"/>
              </p:cNvSpPr>
              <p:nvPr/>
            </p:nvSpPr>
            <p:spPr bwMode="auto">
              <a:xfrm>
                <a:off x="2006" y="3408"/>
                <a:ext cx="10" cy="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2" name="Line 17"/>
              <p:cNvSpPr>
                <a:spLocks noChangeShapeType="1"/>
              </p:cNvSpPr>
              <p:nvPr/>
            </p:nvSpPr>
            <p:spPr bwMode="auto">
              <a:xfrm>
                <a:off x="1932" y="3456"/>
                <a:ext cx="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3" name="Line 18"/>
              <p:cNvSpPr>
                <a:spLocks noChangeShapeType="1"/>
              </p:cNvSpPr>
              <p:nvPr/>
            </p:nvSpPr>
            <p:spPr bwMode="auto">
              <a:xfrm>
                <a:off x="1932" y="3504"/>
                <a:ext cx="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" name="Line 19"/>
              <p:cNvSpPr>
                <a:spLocks noChangeShapeType="1"/>
              </p:cNvSpPr>
              <p:nvPr/>
            </p:nvSpPr>
            <p:spPr bwMode="auto">
              <a:xfrm>
                <a:off x="1932" y="3552"/>
                <a:ext cx="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5" name="Line 20"/>
              <p:cNvSpPr>
                <a:spLocks noChangeShapeType="1"/>
              </p:cNvSpPr>
              <p:nvPr/>
            </p:nvSpPr>
            <p:spPr bwMode="auto">
              <a:xfrm flipV="1">
                <a:off x="2034" y="3360"/>
                <a:ext cx="0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6" name="Rectangle 21"/>
              <p:cNvSpPr>
                <a:spLocks noChangeArrowheads="1"/>
              </p:cNvSpPr>
              <p:nvPr/>
            </p:nvSpPr>
            <p:spPr bwMode="auto">
              <a:xfrm>
                <a:off x="2017" y="3504"/>
                <a:ext cx="47" cy="47"/>
              </a:xfrm>
              <a:prstGeom prst="rect">
                <a:avLst/>
              </a:prstGeom>
              <a:solidFill>
                <a:srgbClr val="ECDD4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7" name="Line 22"/>
              <p:cNvSpPr>
                <a:spLocks noChangeShapeType="1"/>
              </p:cNvSpPr>
              <p:nvPr/>
            </p:nvSpPr>
            <p:spPr bwMode="auto">
              <a:xfrm flipV="1">
                <a:off x="2058" y="3508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8" name="Line 23"/>
              <p:cNvSpPr>
                <a:spLocks noChangeShapeType="1"/>
              </p:cNvSpPr>
              <p:nvPr/>
            </p:nvSpPr>
            <p:spPr bwMode="auto">
              <a:xfrm>
                <a:off x="2077" y="3408"/>
                <a:ext cx="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9" name="Line 24"/>
              <p:cNvSpPr>
                <a:spLocks noChangeShapeType="1"/>
              </p:cNvSpPr>
              <p:nvPr/>
            </p:nvSpPr>
            <p:spPr bwMode="auto">
              <a:xfrm flipV="1">
                <a:off x="2006" y="3519"/>
                <a:ext cx="1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0" name="Line 25"/>
              <p:cNvSpPr>
                <a:spLocks noChangeShapeType="1"/>
              </p:cNvSpPr>
              <p:nvPr/>
            </p:nvSpPr>
            <p:spPr bwMode="auto">
              <a:xfrm flipV="1">
                <a:off x="2064" y="3408"/>
                <a:ext cx="1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1" name="Line 26"/>
              <p:cNvSpPr>
                <a:spLocks noChangeShapeType="1"/>
              </p:cNvSpPr>
              <p:nvPr/>
            </p:nvSpPr>
            <p:spPr bwMode="auto">
              <a:xfrm>
                <a:off x="2086" y="3456"/>
                <a:ext cx="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2" name="Line 27"/>
              <p:cNvSpPr>
                <a:spLocks noChangeShapeType="1"/>
              </p:cNvSpPr>
              <p:nvPr/>
            </p:nvSpPr>
            <p:spPr bwMode="auto">
              <a:xfrm>
                <a:off x="2086" y="3504"/>
                <a:ext cx="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3" name="Line 28"/>
              <p:cNvSpPr>
                <a:spLocks noChangeShapeType="1"/>
              </p:cNvSpPr>
              <p:nvPr/>
            </p:nvSpPr>
            <p:spPr bwMode="auto">
              <a:xfrm>
                <a:off x="2074" y="3517"/>
                <a:ext cx="10" cy="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" name="Line 29"/>
              <p:cNvSpPr>
                <a:spLocks noChangeShapeType="1"/>
              </p:cNvSpPr>
              <p:nvPr/>
            </p:nvSpPr>
            <p:spPr bwMode="auto">
              <a:xfrm>
                <a:off x="2084" y="3551"/>
                <a:ext cx="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186" name="Rounded Rectangular Callout 185"/>
          <p:cNvSpPr/>
          <p:nvPr>
            <p:custDataLst>
              <p:tags r:id="rId1"/>
            </p:custDataLst>
          </p:nvPr>
        </p:nvSpPr>
        <p:spPr bwMode="auto">
          <a:xfrm>
            <a:off x="460375" y="2420888"/>
            <a:ext cx="1687331" cy="516539"/>
          </a:xfrm>
          <a:prstGeom prst="wedgeRoundRectCallout">
            <a:avLst>
              <a:gd name="adj1" fmla="val 77999"/>
              <a:gd name="adj2" fmla="val 91026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indent="-119063" defTabSz="996950" fontAlgn="base">
              <a:spcBef>
                <a:spcPct val="0"/>
              </a:spcBef>
              <a:spcAft>
                <a:spcPct val="0"/>
              </a:spcAft>
              <a:buClr>
                <a:srgbClr val="FFA500"/>
              </a:buClr>
              <a:buSzPts val="2000"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  <a:t>Dongle</a:t>
            </a:r>
          </a:p>
          <a:p>
            <a:pPr marL="119063" indent="-119063" defTabSz="996950" fontAlgn="base">
              <a:spcBef>
                <a:spcPct val="0"/>
              </a:spcBef>
              <a:spcAft>
                <a:spcPct val="0"/>
              </a:spcAft>
              <a:buClr>
                <a:srgbClr val="FFA500"/>
              </a:buClr>
              <a:buSzPts val="2000"/>
            </a:pPr>
            <a:r>
              <a:rPr lang="en-US" sz="1200" dirty="0">
                <a:latin typeface="Arial"/>
              </a:rPr>
              <a:t>Valid </a:t>
            </a:r>
            <a:r>
              <a:rPr lang="en-US" sz="1200" dirty="0" err="1">
                <a:latin typeface="Arial"/>
              </a:rPr>
              <a:t>Coredo</a:t>
            </a:r>
            <a:r>
              <a:rPr lang="en-US" sz="1200" dirty="0">
                <a:latin typeface="Arial"/>
              </a:rPr>
              <a:t> License</a:t>
            </a: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87" name="Rounded Rectangular Callout 186"/>
          <p:cNvSpPr/>
          <p:nvPr>
            <p:custDataLst>
              <p:tags r:id="rId2"/>
            </p:custDataLst>
          </p:nvPr>
        </p:nvSpPr>
        <p:spPr bwMode="auto">
          <a:xfrm>
            <a:off x="251520" y="3899307"/>
            <a:ext cx="2562970" cy="516539"/>
          </a:xfrm>
          <a:prstGeom prst="wedgeRoundRectCallout">
            <a:avLst>
              <a:gd name="adj1" fmla="val 59973"/>
              <a:gd name="adj2" fmla="val -107916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indent="-119063" defTabSz="996950" fontAlgn="base">
              <a:spcBef>
                <a:spcPct val="0"/>
              </a:spcBef>
              <a:spcAft>
                <a:spcPct val="0"/>
              </a:spcAft>
              <a:buClr>
                <a:srgbClr val="FFA500"/>
              </a:buClr>
              <a:buSzPts val="2000"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  <a:t>SmartCard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</a:endParaRPr>
          </a:p>
          <a:p>
            <a:pPr marL="119063" indent="-119063" defTabSz="996950" fontAlgn="base">
              <a:spcBef>
                <a:spcPct val="0"/>
              </a:spcBef>
              <a:spcAft>
                <a:spcPct val="0"/>
              </a:spcAft>
              <a:buClr>
                <a:srgbClr val="FFA500"/>
              </a:buClr>
              <a:buSzPts val="2000"/>
            </a:pPr>
            <a:r>
              <a:rPr lang="en-US" sz="1200" dirty="0">
                <a:latin typeface="Arial"/>
              </a:rPr>
              <a:t>With private key for Security Access</a:t>
            </a:r>
          </a:p>
          <a:p>
            <a:pPr marL="119063" indent="-119063" defTabSz="996950" fontAlgn="base">
              <a:spcBef>
                <a:spcPct val="0"/>
              </a:spcBef>
              <a:spcAft>
                <a:spcPct val="0"/>
              </a:spcAft>
              <a:buClr>
                <a:srgbClr val="FFA500"/>
              </a:buClr>
              <a:buSzPts val="2000"/>
            </a:pPr>
            <a:r>
              <a:rPr lang="en-US" sz="1200" dirty="0">
                <a:latin typeface="Arial"/>
              </a:rPr>
              <a:t>(Only for serial ECU’s) </a:t>
            </a: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88" name="Rounded Rectangular Callout 187"/>
          <p:cNvSpPr/>
          <p:nvPr>
            <p:custDataLst>
              <p:tags r:id="rId3"/>
            </p:custDataLst>
          </p:nvPr>
        </p:nvSpPr>
        <p:spPr bwMode="auto">
          <a:xfrm>
            <a:off x="112542" y="836712"/>
            <a:ext cx="4829367" cy="711282"/>
          </a:xfrm>
          <a:prstGeom prst="wedgeRoundRectCallout">
            <a:avLst>
              <a:gd name="adj1" fmla="val 29663"/>
              <a:gd name="adj2" fmla="val 6972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indent="-119063" defTabSz="996950" fontAlgn="base">
              <a:spcBef>
                <a:spcPct val="0"/>
              </a:spcBef>
              <a:spcAft>
                <a:spcPct val="0"/>
              </a:spcAft>
              <a:buClr>
                <a:srgbClr val="FFA500"/>
              </a:buClr>
              <a:buSzPts val="2000"/>
            </a:pPr>
            <a:endParaRPr lang="de-DE" sz="1200" b="1" dirty="0"/>
          </a:p>
          <a:p>
            <a:pPr marL="119063" indent="-119063" defTabSz="996950" fontAlgn="base">
              <a:spcBef>
                <a:spcPct val="0"/>
              </a:spcBef>
              <a:spcAft>
                <a:spcPct val="0"/>
              </a:spcAft>
              <a:buClr>
                <a:srgbClr val="FFA500"/>
              </a:buClr>
              <a:buSzPts val="2000"/>
            </a:pPr>
            <a:endParaRPr lang="de-DE" sz="1200" b="1" dirty="0"/>
          </a:p>
          <a:p>
            <a:pPr marL="119063" indent="-119063" defTabSz="996950" fontAlgn="base">
              <a:spcBef>
                <a:spcPct val="0"/>
              </a:spcBef>
              <a:spcAft>
                <a:spcPct val="0"/>
              </a:spcAft>
              <a:buClr>
                <a:srgbClr val="FFA500"/>
              </a:buClr>
              <a:buSzPts val="2000"/>
            </a:pPr>
            <a:r>
              <a:rPr lang="de-DE" sz="1000" b="1" dirty="0"/>
              <a:t>PC </a:t>
            </a:r>
            <a:r>
              <a:rPr lang="de-DE" sz="1000" dirty="0" err="1"/>
              <a:t>with</a:t>
            </a:r>
            <a:r>
              <a:rPr lang="de-DE" sz="1000" dirty="0"/>
              <a:t> COREDO 2.2.1 SW </a:t>
            </a:r>
            <a:r>
              <a:rPr lang="de-DE" sz="1000" dirty="0" err="1"/>
              <a:t>installation</a:t>
            </a:r>
            <a:r>
              <a:rPr lang="de-DE" sz="1000" dirty="0"/>
              <a:t>:</a:t>
            </a:r>
          </a:p>
          <a:p>
            <a:pPr defTabSz="1042988"/>
            <a:r>
              <a:rPr lang="de-DE" sz="1000" b="1" i="1" dirty="0"/>
              <a:t>IT </a:t>
            </a:r>
            <a:r>
              <a:rPr lang="de-DE" sz="1000" b="1" i="1" dirty="0" err="1"/>
              <a:t>package</a:t>
            </a:r>
            <a:r>
              <a:rPr lang="de-DE" sz="1000" b="1" i="1" dirty="0"/>
              <a:t> CA0001809 (64b version&amp;Win7) </a:t>
            </a:r>
            <a:r>
              <a:rPr lang="de-DE" sz="1000" b="1" i="1" dirty="0" err="1"/>
              <a:t>or</a:t>
            </a:r>
            <a:r>
              <a:rPr lang="de-DE" sz="1000" b="1" i="1" dirty="0"/>
              <a:t> CA0001808 (32b version&amp;Win7)</a:t>
            </a:r>
          </a:p>
          <a:p>
            <a:pPr defTabSz="1042988"/>
            <a:r>
              <a:rPr lang="de-DE" sz="1000" b="1" i="1" dirty="0" err="1"/>
              <a:t>This</a:t>
            </a:r>
            <a:r>
              <a:rPr lang="de-DE" sz="1000" b="1" i="1" dirty="0"/>
              <a:t> </a:t>
            </a:r>
            <a:r>
              <a:rPr lang="de-DE" sz="1000" b="1" i="1" dirty="0" err="1"/>
              <a:t>package</a:t>
            </a:r>
            <a:r>
              <a:rPr lang="de-DE" sz="1000" b="1" i="1" dirty="0"/>
              <a:t> </a:t>
            </a:r>
            <a:r>
              <a:rPr lang="de-DE" sz="1000" b="1" i="1" dirty="0" err="1"/>
              <a:t>install</a:t>
            </a:r>
            <a:r>
              <a:rPr lang="de-DE" sz="1000" b="1" i="1" dirty="0"/>
              <a:t> </a:t>
            </a:r>
            <a:r>
              <a:rPr lang="de-DE" sz="1000" b="1" i="1" dirty="0" err="1"/>
              <a:t>automatically</a:t>
            </a:r>
            <a:r>
              <a:rPr lang="de-DE" sz="1000" b="1" i="1" dirty="0"/>
              <a:t>  SMC </a:t>
            </a:r>
            <a:r>
              <a:rPr lang="de-DE" sz="1000" b="1" i="1" dirty="0" err="1"/>
              <a:t>drivers</a:t>
            </a:r>
            <a:r>
              <a:rPr lang="de-DE" sz="1000" b="1" i="1" dirty="0"/>
              <a:t> </a:t>
            </a:r>
            <a:r>
              <a:rPr lang="de-DE" sz="1000" b="1" i="1" dirty="0" err="1"/>
              <a:t>and</a:t>
            </a:r>
            <a:r>
              <a:rPr lang="de-DE" sz="1000" b="1" i="1" dirty="0"/>
              <a:t> </a:t>
            </a:r>
            <a:r>
              <a:rPr lang="de-DE" sz="1000" b="1" i="1" dirty="0" err="1"/>
              <a:t>CardOS</a:t>
            </a:r>
            <a:r>
              <a:rPr lang="de-DE" sz="1000" b="1" i="1" dirty="0"/>
              <a:t> API</a:t>
            </a:r>
          </a:p>
          <a:p>
            <a:pPr defTabSz="1042988"/>
            <a:r>
              <a:rPr lang="de-DE" sz="1000" b="1" i="1" dirty="0"/>
              <a:t>3 USB </a:t>
            </a:r>
            <a:r>
              <a:rPr lang="de-DE" sz="1000" b="1" i="1" dirty="0" err="1"/>
              <a:t>ports</a:t>
            </a:r>
            <a:r>
              <a:rPr lang="de-DE" sz="1000" b="1" i="1" dirty="0"/>
              <a:t> </a:t>
            </a:r>
            <a:r>
              <a:rPr lang="de-DE" sz="1000" b="1" i="1" dirty="0" err="1"/>
              <a:t>are</a:t>
            </a:r>
            <a:r>
              <a:rPr lang="de-DE" sz="1000" b="1" i="1" dirty="0"/>
              <a:t> </a:t>
            </a:r>
            <a:r>
              <a:rPr lang="de-DE" sz="1000" b="1" i="1" dirty="0" err="1"/>
              <a:t>required</a:t>
            </a:r>
            <a:endParaRPr lang="en-US" sz="1000" b="1" i="1" dirty="0"/>
          </a:p>
          <a:p>
            <a:pPr marL="119063" indent="-119063" defTabSz="996950" fontAlgn="base">
              <a:spcBef>
                <a:spcPct val="0"/>
              </a:spcBef>
              <a:spcAft>
                <a:spcPct val="0"/>
              </a:spcAft>
              <a:buClr>
                <a:srgbClr val="FFA500"/>
              </a:buClr>
              <a:buSzPts val="2000"/>
            </a:pPr>
            <a:endParaRPr lang="de-DE" sz="1200" dirty="0"/>
          </a:p>
          <a:p>
            <a:pPr marL="119063" indent="-119063" defTabSz="996950" fontAlgn="base">
              <a:spcBef>
                <a:spcPct val="0"/>
              </a:spcBef>
              <a:spcAft>
                <a:spcPct val="0"/>
              </a:spcAft>
              <a:buClr>
                <a:srgbClr val="FFA500"/>
              </a:buClr>
              <a:buSzPts val="2000"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89" name="Rounded Rectangular Callout 188"/>
          <p:cNvSpPr/>
          <p:nvPr>
            <p:custDataLst>
              <p:tags r:id="rId4"/>
            </p:custDataLst>
          </p:nvPr>
        </p:nvSpPr>
        <p:spPr bwMode="auto">
          <a:xfrm>
            <a:off x="5453621" y="1289724"/>
            <a:ext cx="2454497" cy="516539"/>
          </a:xfrm>
          <a:prstGeom prst="wedgeRoundRectCallout">
            <a:avLst>
              <a:gd name="adj1" fmla="val -18971"/>
              <a:gd name="adj2" fmla="val 239389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1042988"/>
            <a:r>
              <a:rPr lang="de-DE" sz="1000" b="1" dirty="0"/>
              <a:t>VCI </a:t>
            </a:r>
            <a:r>
              <a:rPr lang="de-DE" sz="1000" b="1" dirty="0" err="1"/>
              <a:t>Vehicule</a:t>
            </a:r>
            <a:r>
              <a:rPr lang="de-DE" sz="1000" b="1" dirty="0"/>
              <a:t> </a:t>
            </a:r>
            <a:r>
              <a:rPr lang="de-DE" sz="1000" b="1" dirty="0" err="1"/>
              <a:t>Configuration</a:t>
            </a:r>
            <a:r>
              <a:rPr lang="de-DE" sz="1000" b="1" dirty="0"/>
              <a:t> Interface</a:t>
            </a:r>
          </a:p>
          <a:p>
            <a:pPr defTabSz="1042988"/>
            <a:r>
              <a:rPr lang="de-DE" sz="1000" b="1" dirty="0" err="1"/>
              <a:t>Passthru</a:t>
            </a:r>
            <a:r>
              <a:rPr lang="de-DE" sz="1000" b="1" dirty="0"/>
              <a:t> +XS 2G </a:t>
            </a:r>
          </a:p>
          <a:p>
            <a:pPr defTabSz="1042988"/>
            <a:r>
              <a:rPr lang="de-DE" sz="1000" dirty="0"/>
              <a:t>USB </a:t>
            </a:r>
            <a:r>
              <a:rPr lang="de-DE" sz="1000" dirty="0" err="1"/>
              <a:t>to</a:t>
            </a:r>
            <a:r>
              <a:rPr lang="de-DE" sz="1000" dirty="0"/>
              <a:t> CAN </a:t>
            </a:r>
            <a:r>
              <a:rPr lang="de-DE" sz="1000" dirty="0" err="1"/>
              <a:t>and</a:t>
            </a:r>
            <a:r>
              <a:rPr lang="de-DE" sz="1000" dirty="0"/>
              <a:t>/</a:t>
            </a:r>
            <a:r>
              <a:rPr lang="de-DE" sz="1000" dirty="0" err="1"/>
              <a:t>or</a:t>
            </a:r>
            <a:r>
              <a:rPr lang="de-DE" sz="1000" dirty="0"/>
              <a:t> K-</a:t>
            </a:r>
            <a:r>
              <a:rPr lang="de-DE" sz="1000" dirty="0" err="1"/>
              <a:t>line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227" name="Text Box 73"/>
          <p:cNvSpPr txBox="1">
            <a:spLocks noChangeArrowheads="1"/>
          </p:cNvSpPr>
          <p:nvPr/>
        </p:nvSpPr>
        <p:spPr bwMode="auto">
          <a:xfrm>
            <a:off x="4548032" y="5010698"/>
            <a:ext cx="445321" cy="218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4306" tIns="52153" rIns="104306" bIns="52153">
            <a:spAutoFit/>
          </a:bodyPr>
          <a:lstStyle/>
          <a:p>
            <a:pPr algn="l" defTabSz="1042988" eaLnBrk="0" hangingPunct="0"/>
            <a:r>
              <a:rPr lang="en-US" sz="1100" b="1" dirty="0">
                <a:solidFill>
                  <a:srgbClr val="FF0000"/>
                </a:solidFill>
              </a:rPr>
              <a:t>12 V</a:t>
            </a:r>
          </a:p>
        </p:txBody>
      </p:sp>
      <p:sp>
        <p:nvSpPr>
          <p:cNvPr id="228" name="Text Box 73"/>
          <p:cNvSpPr txBox="1">
            <a:spLocks noChangeArrowheads="1"/>
          </p:cNvSpPr>
          <p:nvPr/>
        </p:nvSpPr>
        <p:spPr bwMode="auto">
          <a:xfrm>
            <a:off x="4479210" y="5263853"/>
            <a:ext cx="524838" cy="274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4306" tIns="52153" rIns="104306" bIns="52153">
            <a:spAutoFit/>
          </a:bodyPr>
          <a:lstStyle/>
          <a:p>
            <a:pPr algn="l" defTabSz="1042988" eaLnBrk="0" hangingPunct="0"/>
            <a:r>
              <a:rPr lang="en-US" sz="1100" b="1" dirty="0"/>
              <a:t>GND</a:t>
            </a:r>
          </a:p>
        </p:txBody>
      </p:sp>
      <p:sp>
        <p:nvSpPr>
          <p:cNvPr id="231" name="Rounded Rectangular Callout 230"/>
          <p:cNvSpPr/>
          <p:nvPr>
            <p:custDataLst>
              <p:tags r:id="rId5"/>
            </p:custDataLst>
          </p:nvPr>
        </p:nvSpPr>
        <p:spPr bwMode="auto">
          <a:xfrm>
            <a:off x="6876256" y="3227288"/>
            <a:ext cx="2123728" cy="516539"/>
          </a:xfrm>
          <a:prstGeom prst="wedgeRoundRectCallout">
            <a:avLst>
              <a:gd name="adj1" fmla="val -76908"/>
              <a:gd name="adj2" fmla="val 37075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indent="-119063" defTabSz="996950" fontAlgn="base">
              <a:spcBef>
                <a:spcPct val="0"/>
              </a:spcBef>
              <a:spcAft>
                <a:spcPct val="0"/>
              </a:spcAft>
              <a:buClr>
                <a:srgbClr val="FFA500"/>
              </a:buClr>
              <a:buSzPts val="2000"/>
            </a:pPr>
            <a:r>
              <a:rPr lang="de-DE" sz="1000" b="1" dirty="0"/>
              <a:t>Reprogramming Cable</a:t>
            </a:r>
          </a:p>
          <a:p>
            <a:pPr marL="119063" indent="-119063" defTabSz="996950" fontAlgn="base">
              <a:spcBef>
                <a:spcPct val="0"/>
              </a:spcBef>
              <a:spcAft>
                <a:spcPct val="0"/>
              </a:spcAft>
              <a:buClr>
                <a:srgbClr val="FFA500"/>
              </a:buClr>
              <a:buSzPts val="2000"/>
            </a:pPr>
            <a:r>
              <a:rPr lang="de-DE" sz="1000" dirty="0" err="1"/>
              <a:t>project</a:t>
            </a:r>
            <a:r>
              <a:rPr lang="de-DE" sz="1000" dirty="0"/>
              <a:t> </a:t>
            </a:r>
            <a:r>
              <a:rPr lang="de-DE" sz="1000" dirty="0" err="1"/>
              <a:t>specific</a:t>
            </a:r>
            <a:r>
              <a:rPr lang="de-DE" sz="1000" dirty="0"/>
              <a:t> </a:t>
            </a:r>
            <a:r>
              <a:rPr lang="de-DE" sz="1000" dirty="0" err="1"/>
              <a:t>connector</a:t>
            </a:r>
            <a:endParaRPr lang="de-DE" sz="1000" dirty="0"/>
          </a:p>
          <a:p>
            <a:pPr marL="119063" indent="-119063" defTabSz="996950" fontAlgn="base">
              <a:spcBef>
                <a:spcPct val="0"/>
              </a:spcBef>
              <a:spcAft>
                <a:spcPct val="0"/>
              </a:spcAft>
              <a:buClr>
                <a:srgbClr val="FFA500"/>
              </a:buClr>
              <a:buSzPts val="2000"/>
            </a:pPr>
            <a:r>
              <a:rPr lang="de-DE" sz="1000" dirty="0"/>
              <a:t>CAN_H, CAN_L, VBAT(12V), GND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232" name="Freeform 231"/>
          <p:cNvSpPr/>
          <p:nvPr/>
        </p:nvSpPr>
        <p:spPr>
          <a:xfrm>
            <a:off x="6300192" y="2487280"/>
            <a:ext cx="1043577" cy="2021840"/>
          </a:xfrm>
          <a:custGeom>
            <a:avLst/>
            <a:gdLst>
              <a:gd name="connsiteX0" fmla="*/ 301897 w 1043577"/>
              <a:gd name="connsiteY0" fmla="*/ 201749 h 2021840"/>
              <a:gd name="connsiteX1" fmla="*/ 998583 w 1043577"/>
              <a:gd name="connsiteY1" fmla="*/ 166914 h 2021840"/>
              <a:gd name="connsiteX2" fmla="*/ 31931 w 1043577"/>
              <a:gd name="connsiteY2" fmla="*/ 1203234 h 2021840"/>
              <a:gd name="connsiteX3" fmla="*/ 806994 w 1043577"/>
              <a:gd name="connsiteY3" fmla="*/ 1682206 h 2021840"/>
              <a:gd name="connsiteX4" fmla="*/ 606697 w 1043577"/>
              <a:gd name="connsiteY4" fmla="*/ 202184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577" h="2021840">
                <a:moveTo>
                  <a:pt x="301897" y="201749"/>
                </a:moveTo>
                <a:cubicBezTo>
                  <a:pt x="672737" y="100874"/>
                  <a:pt x="1043577" y="0"/>
                  <a:pt x="998583" y="166914"/>
                </a:cubicBezTo>
                <a:cubicBezTo>
                  <a:pt x="953589" y="333828"/>
                  <a:pt x="63863" y="950685"/>
                  <a:pt x="31931" y="1203234"/>
                </a:cubicBezTo>
                <a:cubicBezTo>
                  <a:pt x="0" y="1455783"/>
                  <a:pt x="711200" y="1545772"/>
                  <a:pt x="806994" y="1682206"/>
                </a:cubicBezTo>
                <a:cubicBezTo>
                  <a:pt x="902788" y="1818640"/>
                  <a:pt x="592183" y="1962332"/>
                  <a:pt x="606697" y="2021840"/>
                </a:cubicBezTo>
              </a:path>
            </a:pathLst>
          </a:cu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 233"/>
          <p:cNvSpPr/>
          <p:nvPr/>
        </p:nvSpPr>
        <p:spPr>
          <a:xfrm>
            <a:off x="4336869" y="2428240"/>
            <a:ext cx="1288868" cy="689429"/>
          </a:xfrm>
          <a:custGeom>
            <a:avLst/>
            <a:gdLst>
              <a:gd name="connsiteX0" fmla="*/ 0 w 1288868"/>
              <a:gd name="connsiteY0" fmla="*/ 18869 h 689429"/>
              <a:gd name="connsiteX1" fmla="*/ 992777 w 1288868"/>
              <a:gd name="connsiteY1" fmla="*/ 88537 h 689429"/>
              <a:gd name="connsiteX2" fmla="*/ 775062 w 1288868"/>
              <a:gd name="connsiteY2" fmla="*/ 550091 h 689429"/>
              <a:gd name="connsiteX3" fmla="*/ 1288868 w 1288868"/>
              <a:gd name="connsiteY3" fmla="*/ 689429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8868" h="689429">
                <a:moveTo>
                  <a:pt x="0" y="18869"/>
                </a:moveTo>
                <a:cubicBezTo>
                  <a:pt x="431800" y="9434"/>
                  <a:pt x="863600" y="0"/>
                  <a:pt x="992777" y="88537"/>
                </a:cubicBezTo>
                <a:cubicBezTo>
                  <a:pt x="1121954" y="177074"/>
                  <a:pt x="725713" y="449942"/>
                  <a:pt x="775062" y="550091"/>
                </a:cubicBezTo>
                <a:cubicBezTo>
                  <a:pt x="824411" y="650240"/>
                  <a:pt x="1207588" y="603795"/>
                  <a:pt x="1288868" y="689429"/>
                </a:cubicBezTo>
              </a:path>
            </a:pathLst>
          </a:cu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 Box 73"/>
          <p:cNvSpPr txBox="1">
            <a:spLocks noChangeArrowheads="1"/>
          </p:cNvSpPr>
          <p:nvPr/>
        </p:nvSpPr>
        <p:spPr bwMode="auto">
          <a:xfrm>
            <a:off x="4709661" y="2218294"/>
            <a:ext cx="510411" cy="274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4306" tIns="52153" rIns="104306" bIns="52153">
            <a:spAutoFit/>
          </a:bodyPr>
          <a:lstStyle/>
          <a:p>
            <a:pPr algn="l" defTabSz="1042988" eaLnBrk="0" hangingPunct="0"/>
            <a:r>
              <a:rPr lang="en-US" sz="1100" b="1" dirty="0"/>
              <a:t>USB</a:t>
            </a:r>
          </a:p>
        </p:txBody>
      </p:sp>
      <p:sp>
        <p:nvSpPr>
          <p:cNvPr id="242" name="Text Box 73"/>
          <p:cNvSpPr txBox="1">
            <a:spLocks noChangeArrowheads="1"/>
          </p:cNvSpPr>
          <p:nvPr/>
        </p:nvSpPr>
        <p:spPr bwMode="auto">
          <a:xfrm>
            <a:off x="3251768" y="3878130"/>
            <a:ext cx="1182069" cy="274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4306" tIns="52153" rIns="104306" bIns="52153">
            <a:spAutoFit/>
          </a:bodyPr>
          <a:lstStyle/>
          <a:p>
            <a:pPr algn="l" defTabSz="1042988" eaLnBrk="0" hangingPunct="0"/>
            <a:r>
              <a:rPr lang="en-US" sz="1100" b="1" dirty="0"/>
              <a:t> Power Supply</a:t>
            </a:r>
          </a:p>
        </p:txBody>
      </p:sp>
      <p:pic>
        <p:nvPicPr>
          <p:cNvPr id="55310" name="Picture 1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252632" y="4157330"/>
            <a:ext cx="12954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0" name="Freeform 249"/>
          <p:cNvSpPr/>
          <p:nvPr/>
        </p:nvSpPr>
        <p:spPr>
          <a:xfrm>
            <a:off x="3961130" y="4617720"/>
            <a:ext cx="2713990" cy="679450"/>
          </a:xfrm>
          <a:custGeom>
            <a:avLst/>
            <a:gdLst>
              <a:gd name="connsiteX0" fmla="*/ 2713990 w 2713990"/>
              <a:gd name="connsiteY0" fmla="*/ 0 h 679450"/>
              <a:gd name="connsiteX1" fmla="*/ 1731010 w 2713990"/>
              <a:gd name="connsiteY1" fmla="*/ 99060 h 679450"/>
              <a:gd name="connsiteX2" fmla="*/ 961390 w 2713990"/>
              <a:gd name="connsiteY2" fmla="*/ 586740 h 679450"/>
              <a:gd name="connsiteX3" fmla="*/ 8890 w 2713990"/>
              <a:gd name="connsiteY3" fmla="*/ 655320 h 67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990" h="679450">
                <a:moveTo>
                  <a:pt x="2713990" y="0"/>
                </a:moveTo>
                <a:cubicBezTo>
                  <a:pt x="2368550" y="635"/>
                  <a:pt x="2023110" y="1270"/>
                  <a:pt x="1731010" y="99060"/>
                </a:cubicBezTo>
                <a:cubicBezTo>
                  <a:pt x="1438910" y="196850"/>
                  <a:pt x="1248410" y="494030"/>
                  <a:pt x="961390" y="586740"/>
                </a:cubicBezTo>
                <a:cubicBezTo>
                  <a:pt x="674370" y="679450"/>
                  <a:pt x="0" y="656590"/>
                  <a:pt x="8890" y="655320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51" name="Freeform 250"/>
          <p:cNvSpPr/>
          <p:nvPr/>
        </p:nvSpPr>
        <p:spPr>
          <a:xfrm>
            <a:off x="3787140" y="4602480"/>
            <a:ext cx="2910840" cy="906780"/>
          </a:xfrm>
          <a:custGeom>
            <a:avLst/>
            <a:gdLst>
              <a:gd name="connsiteX0" fmla="*/ 2910840 w 2910840"/>
              <a:gd name="connsiteY0" fmla="*/ 0 h 906780"/>
              <a:gd name="connsiteX1" fmla="*/ 1950720 w 2910840"/>
              <a:gd name="connsiteY1" fmla="*/ 274320 h 906780"/>
              <a:gd name="connsiteX2" fmla="*/ 1249680 w 2910840"/>
              <a:gd name="connsiteY2" fmla="*/ 807720 h 906780"/>
              <a:gd name="connsiteX3" fmla="*/ 449580 w 2910840"/>
              <a:gd name="connsiteY3" fmla="*/ 868680 h 906780"/>
              <a:gd name="connsiteX4" fmla="*/ 0 w 2910840"/>
              <a:gd name="connsiteY4" fmla="*/ 678180 h 9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0840" h="906780">
                <a:moveTo>
                  <a:pt x="2910840" y="0"/>
                </a:moveTo>
                <a:cubicBezTo>
                  <a:pt x="2569210" y="69850"/>
                  <a:pt x="2227580" y="139700"/>
                  <a:pt x="1950720" y="274320"/>
                </a:cubicBezTo>
                <a:cubicBezTo>
                  <a:pt x="1673860" y="408940"/>
                  <a:pt x="1499870" y="708660"/>
                  <a:pt x="1249680" y="807720"/>
                </a:cubicBezTo>
                <a:cubicBezTo>
                  <a:pt x="999490" y="906780"/>
                  <a:pt x="657860" y="890270"/>
                  <a:pt x="449580" y="868680"/>
                </a:cubicBezTo>
                <a:cubicBezTo>
                  <a:pt x="241300" y="847090"/>
                  <a:pt x="86360" y="706120"/>
                  <a:pt x="0" y="678180"/>
                </a:cubicBezTo>
              </a:path>
            </a:pathLst>
          </a:cu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253" name="Rectangle 15">
            <a:hlinkClick r:id="" action="ppaction://noaction"/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292080" y="5445224"/>
            <a:ext cx="288000" cy="2880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5120" rIns="36000" bIns="35120" anchor="ctr"/>
          <a:lstStyle/>
          <a:p>
            <a:pPr marL="238125" indent="-238125" algn="ctr">
              <a:tabLst>
                <a:tab pos="446088" algn="l"/>
              </a:tabLst>
            </a:pPr>
            <a:r>
              <a:rPr lang="de-DE" b="1" dirty="0">
                <a:solidFill>
                  <a:schemeClr val="bg1"/>
                </a:solidFill>
                <a:latin typeface="Arial"/>
              </a:rPr>
              <a:t>!</a:t>
            </a:r>
          </a:p>
        </p:txBody>
      </p:sp>
      <p:sp>
        <p:nvSpPr>
          <p:cNvPr id="254" name="Rectangle 15">
            <a:hlinkClick r:id="" action="ppaction://noaction"/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69897" y="5445224"/>
            <a:ext cx="3178599" cy="288000"/>
          </a:xfrm>
          <a:prstGeom prst="rect">
            <a:avLst/>
          </a:prstGeom>
          <a:solidFill>
            <a:srgbClr val="EBEBEB"/>
          </a:solidFill>
          <a:ln w="9525" algn="ctr">
            <a:noFill/>
            <a:miter lim="800000"/>
            <a:headEnd/>
            <a:tailEnd/>
          </a:ln>
        </p:spPr>
        <p:txBody>
          <a:bodyPr wrap="square" lIns="108000" tIns="35120" rIns="0" bIns="35120" anchor="ctr">
            <a:noAutofit/>
          </a:bodyPr>
          <a:lstStyle/>
          <a:p>
            <a:pPr defTabSz="1042988"/>
            <a:r>
              <a:rPr lang="de-DE" sz="1000" dirty="0"/>
              <a:t> </a:t>
            </a:r>
            <a:r>
              <a:rPr lang="de-DE" sz="1000" dirty="0" err="1"/>
              <a:t>If</a:t>
            </a:r>
            <a:r>
              <a:rPr lang="de-DE" sz="1000" dirty="0"/>
              <a:t> EE </a:t>
            </a:r>
            <a:r>
              <a:rPr lang="de-DE" sz="1000" dirty="0" err="1"/>
              <a:t>is</a:t>
            </a:r>
            <a:r>
              <a:rPr lang="de-DE" sz="1000" dirty="0"/>
              <a:t> </a:t>
            </a:r>
            <a:r>
              <a:rPr lang="de-DE" sz="1000" dirty="0" err="1"/>
              <a:t>implemented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used</a:t>
            </a:r>
            <a:r>
              <a:rPr lang="de-DE" sz="1000" dirty="0"/>
              <a:t>, </a:t>
            </a:r>
            <a:r>
              <a:rPr lang="de-DE" sz="1000" dirty="0" err="1"/>
              <a:t>then</a:t>
            </a:r>
            <a:r>
              <a:rPr lang="de-DE" sz="1000" dirty="0"/>
              <a:t> </a:t>
            </a:r>
          </a:p>
          <a:p>
            <a:pPr defTabSz="1042988"/>
            <a:r>
              <a:rPr lang="de-DE" sz="1000" b="1" dirty="0"/>
              <a:t> Emergency Entry Pin </a:t>
            </a:r>
            <a:r>
              <a:rPr lang="de-DE" sz="1000" dirty="0" err="1"/>
              <a:t>shall</a:t>
            </a:r>
            <a:r>
              <a:rPr lang="de-DE" sz="1000" dirty="0"/>
              <a:t> also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conected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b="1" dirty="0">
                <a:solidFill>
                  <a:srgbClr val="FF0000"/>
                </a:solidFill>
              </a:rPr>
              <a:t>GND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87" grpId="0" animBg="1"/>
      <p:bldP spid="188" grpId="0" animBg="1"/>
      <p:bldP spid="189" grpId="0" animBg="1"/>
      <p:bldP spid="231" grpId="0" animBg="1"/>
      <p:bldP spid="253" grpId="0" animBg="1"/>
      <p:bldP spid="2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chain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26 June 2022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Mihai Diaconita, © Continental AG</a:t>
            </a:r>
            <a:endParaRPr lang="en-US" dirty="0"/>
          </a:p>
        </p:txBody>
      </p:sp>
      <p:sp>
        <p:nvSpPr>
          <p:cNvPr id="7" name="Inhaltsplatzhalter 3"/>
          <p:cNvSpPr txBox="1">
            <a:spLocks/>
          </p:cNvSpPr>
          <p:nvPr/>
        </p:nvSpPr>
        <p:spPr bwMode="auto">
          <a:xfrm>
            <a:off x="0" y="1015999"/>
            <a:ext cx="8748713" cy="126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542925" lvl="1" indent="-180975" defTabSz="995363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19900"/>
              </a:buClr>
              <a:buBlip>
                <a:blip r:embed="rId2"/>
              </a:buBlip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 </a:t>
            </a:r>
            <a:r>
              <a:rPr kumimoji="0" lang="en-US" sz="1600" b="0" i="0" u="sng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</a:rPr>
              <a:t>Acti-Diag</a:t>
            </a:r>
            <a:r>
              <a:rPr kumimoji="0" lang="en-US" sz="1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</a:rPr>
              <a:t> Workshop</a:t>
            </a:r>
            <a:r>
              <a:rPr lang="en-US" sz="1600" kern="0" dirty="0"/>
              <a:t>: in Continental is 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</a:rPr>
              <a:t>named 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</a:rPr>
              <a:t>COREDO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</a:rPr>
              <a:t> and it is a tool used together with the 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</a:rPr>
              <a:t>packages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</a:rPr>
              <a:t> developed by </a:t>
            </a:r>
            <a:r>
              <a:rPr kumimoji="0" lang="en-US" sz="16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+mn-lt"/>
              </a:rPr>
              <a:t>Acti-Diag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</a:rPr>
              <a:t> Author for </a:t>
            </a:r>
            <a:r>
              <a:rPr lang="en-US" sz="1600" kern="0" dirty="0"/>
              <a:t>reprogramming reasons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</a:rPr>
              <a:t>.</a:t>
            </a:r>
          </a:p>
          <a:p>
            <a:pPr marL="542925" marR="0" lvl="1" indent="-180975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19900"/>
              </a:buClr>
              <a:buSzTx/>
              <a:buFont typeface="Arial" charset="0"/>
              <a:buBlip>
                <a:blip r:embed="rId2"/>
              </a:buBlip>
              <a:tabLst/>
              <a:defRPr/>
            </a:pPr>
            <a:endParaRPr lang="en-US" sz="2000" kern="0" baseline="0" dirty="0"/>
          </a:p>
          <a:p>
            <a:pPr marL="542925" marR="0" lvl="1" indent="-180975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19900"/>
              </a:buClr>
              <a:buSzTx/>
              <a:buFont typeface="Arial" charset="0"/>
              <a:buBlip>
                <a:blip r:embed="rId2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0" y="3824311"/>
            <a:ext cx="6660232" cy="39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542925" marR="0" lvl="1" indent="-180975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19900"/>
              </a:buClr>
              <a:buSzTx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  <p:sp>
        <p:nvSpPr>
          <p:cNvPr id="9" name="Inhaltsplatzhalter 3"/>
          <p:cNvSpPr txBox="1">
            <a:spLocks/>
          </p:cNvSpPr>
          <p:nvPr/>
        </p:nvSpPr>
        <p:spPr bwMode="auto">
          <a:xfrm>
            <a:off x="0" y="3068960"/>
            <a:ext cx="6660232" cy="39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542925" marR="0" lvl="1" indent="-180975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19900"/>
              </a:buClr>
              <a:buSzTx/>
              <a:tabLst/>
              <a:defRPr/>
            </a:pPr>
            <a:r>
              <a:rPr kumimoji="0" lang="en-US" sz="2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</a:rPr>
              <a:t>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  <p:sp>
        <p:nvSpPr>
          <p:cNvPr id="10" name="Inhaltsplatzhalter 3"/>
          <p:cNvSpPr txBox="1">
            <a:spLocks/>
          </p:cNvSpPr>
          <p:nvPr/>
        </p:nvSpPr>
        <p:spPr bwMode="auto">
          <a:xfrm>
            <a:off x="-36512" y="1628800"/>
            <a:ext cx="6660232" cy="39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542925" marR="0" lvl="1" indent="-180975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19900"/>
              </a:buClr>
              <a:buSzTx/>
              <a:buFont typeface="Arial" charset="0"/>
              <a:buBlip>
                <a:blip r:embed="rId2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1710084"/>
            <a:ext cx="7488832" cy="193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Inhaltsplatzhalter 3"/>
          <p:cNvSpPr txBox="1">
            <a:spLocks/>
          </p:cNvSpPr>
          <p:nvPr/>
        </p:nvSpPr>
        <p:spPr bwMode="auto">
          <a:xfrm>
            <a:off x="152400" y="4005064"/>
            <a:ext cx="8748713" cy="126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542925" marR="0" lvl="1" indent="-180975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19900"/>
              </a:buClr>
              <a:buSzTx/>
              <a:buFont typeface="Arial" charset="0"/>
              <a:buBlip>
                <a:blip r:embed="rId2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 </a:t>
            </a: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User is able to:</a:t>
            </a:r>
          </a:p>
          <a:p>
            <a:pPr marL="1000125" lvl="2" indent="-180975" defTabSz="995363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19900"/>
              </a:buClr>
              <a:buFont typeface="Arial" charset="0"/>
              <a:buBlip>
                <a:blip r:embed="rId2"/>
              </a:buBlip>
              <a:defRPr/>
            </a:pPr>
            <a:r>
              <a:rPr kumimoji="0" lang="en-US" sz="1600" b="0" i="0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</a:rPr>
              <a:t> trace and interpret messages on CAN communication</a:t>
            </a:r>
          </a:p>
          <a:p>
            <a:pPr marL="1000125" lvl="2" indent="-180975" defTabSz="995363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19900"/>
              </a:buClr>
              <a:buFont typeface="Arial" charset="0"/>
              <a:buBlip>
                <a:blip r:embed="rId2"/>
              </a:buBlip>
              <a:defRPr/>
            </a:pPr>
            <a:r>
              <a:rPr lang="en-US" sz="1600" kern="0" baseline="0" dirty="0"/>
              <a:t> use direct build formats like .hex, .s19</a:t>
            </a:r>
            <a:r>
              <a:rPr lang="en-US" sz="1600" kern="0" dirty="0"/>
              <a:t> or </a:t>
            </a:r>
            <a:r>
              <a:rPr lang="en-US" sz="1600" kern="0" baseline="0" dirty="0"/>
              <a:t>.mot</a:t>
            </a:r>
          </a:p>
          <a:p>
            <a:pPr marL="1000125" lvl="2" indent="-180975" defTabSz="995363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19900"/>
              </a:buClr>
              <a:buFont typeface="Arial" charset="0"/>
              <a:buBlip>
                <a:blip r:embed="rId2"/>
              </a:buBlip>
              <a:defRPr/>
            </a:pPr>
            <a:r>
              <a:rPr lang="en-US" sz="1600" kern="0" dirty="0"/>
              <a:t> dump, flash, erase ECU subsystem</a:t>
            </a:r>
          </a:p>
          <a:p>
            <a:pPr marL="1000125" lvl="2" indent="-180975" defTabSz="995363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19900"/>
              </a:buClr>
              <a:buFont typeface="Arial" charset="0"/>
              <a:buBlip>
                <a:blip r:embed="rId2"/>
              </a:buBlip>
              <a:defRPr/>
            </a:pPr>
            <a:r>
              <a:rPr lang="en-US" sz="1600" kern="0" dirty="0"/>
              <a:t> send/receive messages </a:t>
            </a:r>
            <a:endParaRPr lang="en-US" sz="1600" kern="0" baseline="0" dirty="0"/>
          </a:p>
          <a:p>
            <a:pPr marL="1000125" lvl="2" indent="-180975" defTabSz="995363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19900"/>
              </a:buClr>
              <a:buFont typeface="Arial" charset="0"/>
              <a:buBlip>
                <a:blip r:embed="rId2"/>
              </a:buBlip>
              <a:defRPr/>
            </a:pPr>
            <a:endParaRPr lang="en-US" sz="2000" kern="0" baseline="0" dirty="0"/>
          </a:p>
          <a:p>
            <a:pPr marL="542925" marR="0" lvl="1" indent="-180975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19900"/>
              </a:buClr>
              <a:buSzTx/>
              <a:buFont typeface="Arial" charset="0"/>
              <a:buBlip>
                <a:blip r:embed="rId2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288" y="1125413"/>
            <a:ext cx="8353425" cy="3311699"/>
          </a:xfrm>
        </p:spPr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SSP 7</a:t>
            </a:r>
            <a:r>
              <a:rPr lang="en-US" dirty="0"/>
              <a:t>, search for </a:t>
            </a:r>
            <a:r>
              <a:rPr lang="en-US" dirty="0" err="1"/>
              <a:t>Coredo</a:t>
            </a:r>
            <a:r>
              <a:rPr lang="en-US" dirty="0"/>
              <a:t> and select COREDO 2.2.1.0: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creating the SSP 7 request, follow the link details below: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Link details</a:t>
            </a:r>
          </a:p>
          <a:p>
            <a:r>
              <a:rPr lang="en-US" dirty="0"/>
              <a:t>After request was solved by IT, go to Start and search for Software Portal and run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Coredo</a:t>
            </a:r>
            <a:r>
              <a:rPr lang="en-US" dirty="0"/>
              <a:t> Tool installation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16</a:t>
            </a:fld>
            <a:endParaRPr lang="en-US" noProof="0"/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1737173"/>
            <a:ext cx="6588224" cy="1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6" descr="http://betanews.com/wp-content/uploads/2013/01/Windows-Start-Butto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600" y="5229200"/>
            <a:ext cx="648072" cy="648072"/>
          </a:xfrm>
          <a:prstGeom prst="rect">
            <a:avLst/>
          </a:prstGeom>
          <a:noFill/>
        </p:spPr>
      </p:pic>
      <p:pic>
        <p:nvPicPr>
          <p:cNvPr id="5427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97163" y="4437112"/>
            <a:ext cx="3905250" cy="1338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ight Arrow 16"/>
          <p:cNvSpPr/>
          <p:nvPr/>
        </p:nvSpPr>
        <p:spPr>
          <a:xfrm>
            <a:off x="1547664" y="5445224"/>
            <a:ext cx="387995" cy="216024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r>
              <a:rPr lang="en-US" noProof="0" dirty="0"/>
              <a:t>30 June 2016</a:t>
            </a:r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Mindru</a:t>
            </a:r>
            <a:r>
              <a:rPr lang="en-US" dirty="0"/>
              <a:t>, </a:t>
            </a:r>
            <a:r>
              <a:rPr lang="en-US" dirty="0" err="1"/>
              <a:t>Razvan</a:t>
            </a:r>
            <a:r>
              <a:rPr lang="en-US" dirty="0"/>
              <a:t> </a:t>
            </a:r>
            <a:r>
              <a:rPr lang="en-US" dirty="0" err="1"/>
              <a:t>Coban</a:t>
            </a:r>
            <a:r>
              <a:rPr lang="en-US" dirty="0"/>
              <a:t> © Continental AG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288" y="1261171"/>
            <a:ext cx="8353425" cy="4507285"/>
          </a:xfrm>
        </p:spPr>
        <p:txBody>
          <a:bodyPr>
            <a:normAutofit/>
          </a:bodyPr>
          <a:lstStyle/>
          <a:p>
            <a:r>
              <a:rPr lang="en-US" dirty="0"/>
              <a:t> Select the Package  „_DS CA0001809_COREDO_64bit_2.2.1.0_MUI“</a:t>
            </a:r>
          </a:p>
          <a:p>
            <a:r>
              <a:rPr lang="en-US" dirty="0"/>
              <a:t> Click on “Launch” button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package will install </a:t>
            </a:r>
            <a:r>
              <a:rPr lang="en-US" dirty="0" err="1"/>
              <a:t>Coredo</a:t>
            </a:r>
            <a:r>
              <a:rPr lang="en-US" dirty="0"/>
              <a:t> tool on </a:t>
            </a:r>
            <a:r>
              <a:rPr lang="en-US" dirty="0">
                <a:solidFill>
                  <a:srgbClr val="00B050"/>
                </a:solidFill>
              </a:rPr>
              <a:t>C:\LegacyApp\COREDO </a:t>
            </a:r>
          </a:p>
          <a:p>
            <a:r>
              <a:rPr lang="en-US" dirty="0"/>
              <a:t>Also installs drivers for </a:t>
            </a:r>
            <a:r>
              <a:rPr lang="en-US" dirty="0" err="1"/>
              <a:t>SmartCard</a:t>
            </a:r>
            <a:r>
              <a:rPr lang="en-US" dirty="0"/>
              <a:t> and </a:t>
            </a:r>
            <a:r>
              <a:rPr lang="en-US" dirty="0" err="1"/>
              <a:t>CardOS</a:t>
            </a:r>
            <a:r>
              <a:rPr lang="en-US" dirty="0"/>
              <a:t> API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Coredo</a:t>
            </a:r>
            <a:r>
              <a:rPr lang="en-US" dirty="0"/>
              <a:t> Tool installation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17</a:t>
            </a:fld>
            <a:endParaRPr lang="en-US" noProof="0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2048644"/>
            <a:ext cx="51530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683568" y="2623106"/>
            <a:ext cx="648072" cy="301838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9552" y="1990442"/>
            <a:ext cx="1080120" cy="358438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5478" y="4077072"/>
            <a:ext cx="22288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ounded Rectangular Callout 18"/>
          <p:cNvSpPr/>
          <p:nvPr>
            <p:custDataLst>
              <p:tags r:id="rId1"/>
            </p:custDataLst>
          </p:nvPr>
        </p:nvSpPr>
        <p:spPr bwMode="auto">
          <a:xfrm>
            <a:off x="2195736" y="4725144"/>
            <a:ext cx="2047371" cy="576064"/>
          </a:xfrm>
          <a:prstGeom prst="wedgeRoundRectCallout">
            <a:avLst>
              <a:gd name="adj1" fmla="val 101805"/>
              <a:gd name="adj2" fmla="val 105387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indent="-119063" defTabSz="996950" fontAlgn="base">
              <a:spcBef>
                <a:spcPct val="0"/>
              </a:spcBef>
              <a:spcAft>
                <a:spcPct val="0"/>
              </a:spcAft>
              <a:buClr>
                <a:srgbClr val="FFA500"/>
              </a:buClr>
              <a:buSzPts val="2000"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  <a:t>Viewer</a:t>
            </a:r>
          </a:p>
          <a:p>
            <a:pPr marL="119063" indent="-119063" defTabSz="996950" fontAlgn="base">
              <a:spcBef>
                <a:spcPct val="0"/>
              </a:spcBef>
              <a:spcAft>
                <a:spcPct val="0"/>
              </a:spcAft>
              <a:buClr>
                <a:srgbClr val="FFA500"/>
              </a:buClr>
              <a:buSzPts val="2000"/>
            </a:pPr>
            <a:r>
              <a:rPr lang="en-US" sz="1200" dirty="0">
                <a:latin typeface="Arial"/>
              </a:rPr>
              <a:t>Can view information about </a:t>
            </a:r>
          </a:p>
          <a:p>
            <a:pPr marL="119063" indent="-119063" defTabSz="996950" fontAlgn="base">
              <a:spcBef>
                <a:spcPct val="0"/>
              </a:spcBef>
              <a:spcAft>
                <a:spcPct val="0"/>
              </a:spcAft>
              <a:buClr>
                <a:srgbClr val="FFA500"/>
              </a:buClr>
              <a:buSzPts val="2000"/>
            </a:pPr>
            <a:r>
              <a:rPr lang="en-US" sz="1200" dirty="0">
                <a:latin typeface="Arial"/>
              </a:rPr>
              <a:t>available KEYs on SMC</a:t>
            </a: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r>
              <a:rPr lang="en-US" noProof="0" dirty="0"/>
              <a:t>30 June 2016</a:t>
            </a:r>
          </a:p>
        </p:txBody>
      </p:sp>
      <p:sp>
        <p:nvSpPr>
          <p:cNvPr id="23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Mindru</a:t>
            </a:r>
            <a:r>
              <a:rPr lang="en-US" dirty="0"/>
              <a:t>, </a:t>
            </a:r>
            <a:r>
              <a:rPr lang="en-US" dirty="0" err="1"/>
              <a:t>Razvan</a:t>
            </a:r>
            <a:r>
              <a:rPr lang="en-US" dirty="0"/>
              <a:t> </a:t>
            </a:r>
            <a:r>
              <a:rPr lang="en-US" dirty="0" err="1"/>
              <a:t>Coban</a:t>
            </a:r>
            <a:r>
              <a:rPr lang="en-US" dirty="0"/>
              <a:t> © Continental AG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288" y="1341437"/>
            <a:ext cx="8569200" cy="1943547"/>
          </a:xfrm>
        </p:spPr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dirty="0" err="1"/>
              <a:t>Coredo</a:t>
            </a:r>
            <a:r>
              <a:rPr lang="en-US" dirty="0"/>
              <a:t> from: Start-&gt; All Programs-&gt; </a:t>
            </a:r>
            <a:r>
              <a:rPr lang="en-US" dirty="0" err="1"/>
              <a:t>Coredo</a:t>
            </a:r>
            <a:r>
              <a:rPr lang="en-US" dirty="0"/>
              <a:t>:</a:t>
            </a:r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288" y="296863"/>
            <a:ext cx="8353425" cy="395834"/>
          </a:xfrm>
        </p:spPr>
        <p:txBody>
          <a:bodyPr/>
          <a:lstStyle/>
          <a:p>
            <a:pPr lvl="0"/>
            <a:r>
              <a:rPr lang="en-US" dirty="0" err="1"/>
              <a:t>Coredo</a:t>
            </a:r>
            <a:r>
              <a:rPr lang="en-US" dirty="0"/>
              <a:t> Tools startup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r>
              <a:rPr lang="en-US" noProof="0" dirty="0"/>
              <a:t>30 June 2016</a:t>
            </a: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Mindru</a:t>
            </a:r>
            <a:r>
              <a:rPr lang="en-US" dirty="0"/>
              <a:t>, </a:t>
            </a:r>
            <a:r>
              <a:rPr lang="en-US" dirty="0" err="1"/>
              <a:t>Razvan</a:t>
            </a:r>
            <a:r>
              <a:rPr lang="en-US" dirty="0"/>
              <a:t> </a:t>
            </a:r>
            <a:r>
              <a:rPr lang="en-US" dirty="0" err="1"/>
              <a:t>Coban</a:t>
            </a:r>
            <a:r>
              <a:rPr lang="en-US" dirty="0"/>
              <a:t> © Continental AG</a:t>
            </a:r>
          </a:p>
        </p:txBody>
      </p:sp>
      <p:pic>
        <p:nvPicPr>
          <p:cNvPr id="12" name="Picture 6" descr="http://betanews.com/wp-content/uploads/2013/01/Windows-Start-Button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20072" y="1124744"/>
            <a:ext cx="648072" cy="648072"/>
          </a:xfrm>
          <a:prstGeom prst="rect">
            <a:avLst/>
          </a:prstGeom>
          <a:noFill/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28506" y="692696"/>
            <a:ext cx="264795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ight Arrow 22"/>
          <p:cNvSpPr/>
          <p:nvPr/>
        </p:nvSpPr>
        <p:spPr>
          <a:xfrm>
            <a:off x="5796136" y="1341437"/>
            <a:ext cx="387995" cy="216024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64536" y="1988840"/>
            <a:ext cx="2439912" cy="1177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7236296" y="1124744"/>
            <a:ext cx="288032" cy="1008112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79512" y="1962108"/>
            <a:ext cx="5688632" cy="384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Straight Arrow Connector 38"/>
          <p:cNvCxnSpPr/>
          <p:nvPr/>
        </p:nvCxnSpPr>
        <p:spPr>
          <a:xfrm flipH="1">
            <a:off x="5508104" y="1124744"/>
            <a:ext cx="1872208" cy="1296144"/>
          </a:xfrm>
          <a:prstGeom prst="straightConnector1">
            <a:avLst/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ular Callout 40"/>
          <p:cNvSpPr/>
          <p:nvPr>
            <p:custDataLst>
              <p:tags r:id="rId1"/>
            </p:custDataLst>
          </p:nvPr>
        </p:nvSpPr>
        <p:spPr bwMode="auto">
          <a:xfrm>
            <a:off x="6280535" y="3573016"/>
            <a:ext cx="2107889" cy="576064"/>
          </a:xfrm>
          <a:prstGeom prst="wedgeRoundRectCallout">
            <a:avLst>
              <a:gd name="adj1" fmla="val 53101"/>
              <a:gd name="adj2" fmla="val -143956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indent="-119063" algn="ctr" defTabSz="996950" fontAlgn="base">
              <a:spcBef>
                <a:spcPct val="0"/>
              </a:spcBef>
              <a:spcAft>
                <a:spcPct val="0"/>
              </a:spcAft>
              <a:buClr>
                <a:srgbClr val="FFA500"/>
              </a:buClr>
              <a:buSzPts val="2000"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  <a:t>You forgot to plug-in </a:t>
            </a:r>
            <a:r>
              <a:rPr kumimoji="0" 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  <a:t>Coredo</a:t>
            </a:r>
            <a:r>
              <a:rPr kumimoji="0" 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  <a:t> </a:t>
            </a:r>
          </a:p>
          <a:p>
            <a:pPr marL="119063" indent="-119063" algn="ctr" defTabSz="996950" fontAlgn="base">
              <a:spcBef>
                <a:spcPct val="0"/>
              </a:spcBef>
              <a:spcAft>
                <a:spcPct val="0"/>
              </a:spcAft>
              <a:buClr>
                <a:srgbClr val="FFA500"/>
              </a:buClr>
              <a:buSzPts val="2000"/>
            </a:pPr>
            <a:r>
              <a:rPr kumimoji="0" 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  <a:t>dongle to activate SW license</a:t>
            </a: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  <a:t> </a:t>
            </a:r>
          </a:p>
        </p:txBody>
      </p:sp>
      <p:sp>
        <p:nvSpPr>
          <p:cNvPr id="42" name="Rectangle 15">
            <a:hlinkClick r:id="" action="ppaction://noaction"/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12160" y="4581128"/>
            <a:ext cx="387979" cy="504056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5120" rIns="36000" bIns="35120" anchor="ctr"/>
          <a:lstStyle/>
          <a:p>
            <a:pPr marL="238125" indent="-238125" algn="ctr">
              <a:tabLst>
                <a:tab pos="446088" algn="l"/>
              </a:tabLst>
            </a:pPr>
            <a:r>
              <a:rPr lang="de-DE" b="1" dirty="0">
                <a:solidFill>
                  <a:schemeClr val="bg1"/>
                </a:solidFill>
                <a:latin typeface="Arial"/>
              </a:rPr>
              <a:t>!</a:t>
            </a:r>
          </a:p>
        </p:txBody>
      </p:sp>
      <p:sp>
        <p:nvSpPr>
          <p:cNvPr id="43" name="Rectangle 15">
            <a:hlinkClick r:id="" action="ppaction://noaction"/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389956" y="4581128"/>
            <a:ext cx="2214492" cy="504056"/>
          </a:xfrm>
          <a:prstGeom prst="rect">
            <a:avLst/>
          </a:prstGeom>
          <a:solidFill>
            <a:srgbClr val="EBEBEB"/>
          </a:solidFill>
          <a:ln w="9525" algn="ctr">
            <a:noFill/>
            <a:miter lim="800000"/>
            <a:headEnd/>
            <a:tailEnd/>
          </a:ln>
        </p:spPr>
        <p:txBody>
          <a:bodyPr wrap="square" lIns="108000" tIns="35120" rIns="0" bIns="35120" anchor="ctr">
            <a:noAutofit/>
          </a:bodyPr>
          <a:lstStyle/>
          <a:p>
            <a:pPr defTabSz="1042988"/>
            <a:r>
              <a:rPr lang="de-DE" sz="1200" dirty="0"/>
              <a:t>USB </a:t>
            </a:r>
            <a:r>
              <a:rPr lang="de-DE" sz="1200" dirty="0" err="1"/>
              <a:t>Coredo</a:t>
            </a:r>
            <a:r>
              <a:rPr lang="de-DE" sz="1200" dirty="0"/>
              <a:t> </a:t>
            </a:r>
            <a:r>
              <a:rPr lang="de-DE" sz="1200" dirty="0" err="1"/>
              <a:t>dongle</a:t>
            </a:r>
            <a:r>
              <a:rPr lang="de-DE" sz="1200" dirty="0"/>
              <a:t> must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</a:p>
          <a:p>
            <a:pPr defTabSz="1042988"/>
            <a:r>
              <a:rPr lang="de-DE" sz="1200" dirty="0" err="1"/>
              <a:t>connected</a:t>
            </a:r>
            <a:r>
              <a:rPr lang="de-DE" sz="1200" dirty="0"/>
              <a:t> </a:t>
            </a:r>
            <a:r>
              <a:rPr lang="de-DE" sz="1200" dirty="0" err="1"/>
              <a:t>during</a:t>
            </a:r>
            <a:r>
              <a:rPr lang="de-DE" sz="1200" dirty="0"/>
              <a:t> </a:t>
            </a:r>
            <a:r>
              <a:rPr lang="de-DE" sz="1200" dirty="0" err="1"/>
              <a:t>tool</a:t>
            </a:r>
            <a:r>
              <a:rPr lang="de-DE" sz="1200" dirty="0"/>
              <a:t> </a:t>
            </a:r>
            <a:r>
              <a:rPr lang="de-DE" sz="1200" dirty="0" err="1"/>
              <a:t>usage</a:t>
            </a:r>
            <a:endParaRPr lang="de-D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1" grpId="0" animBg="1"/>
      <p:bldP spid="42" grpId="0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288" y="296863"/>
            <a:ext cx="8353425" cy="467842"/>
          </a:xfrm>
        </p:spPr>
        <p:txBody>
          <a:bodyPr/>
          <a:lstStyle/>
          <a:p>
            <a:r>
              <a:rPr lang="en-US" dirty="0"/>
              <a:t>Package/Session description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r>
              <a:rPr lang="en-US" noProof="0" dirty="0"/>
              <a:t>30 June 2016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Mindru</a:t>
            </a:r>
            <a:r>
              <a:rPr lang="en-US" dirty="0"/>
              <a:t>, </a:t>
            </a:r>
            <a:r>
              <a:rPr lang="en-US" dirty="0" err="1"/>
              <a:t>Razvan</a:t>
            </a:r>
            <a:r>
              <a:rPr lang="en-US" dirty="0"/>
              <a:t> </a:t>
            </a:r>
            <a:r>
              <a:rPr lang="en-US" dirty="0" err="1"/>
              <a:t>Coban</a:t>
            </a:r>
            <a:r>
              <a:rPr lang="en-US" dirty="0"/>
              <a:t> © Continental AG</a:t>
            </a:r>
          </a:p>
        </p:txBody>
      </p:sp>
      <p:sp>
        <p:nvSpPr>
          <p:cNvPr id="17" name="Inhaltsplatzhalter 3"/>
          <p:cNvSpPr txBox="1">
            <a:spLocks/>
          </p:cNvSpPr>
          <p:nvPr/>
        </p:nvSpPr>
        <p:spPr bwMode="auto">
          <a:xfrm>
            <a:off x="0" y="1015999"/>
            <a:ext cx="8964488" cy="46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542925" marR="0" lvl="1" indent="-180975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19900"/>
              </a:buClr>
              <a:buSzTx/>
              <a:buFont typeface="Arial" charset="0"/>
              <a:buBlip>
                <a:blip r:embed="rId2"/>
              </a:buBlip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 P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</a:rPr>
              <a:t> HEV E SW SF PMT team will develop packages with </a:t>
            </a:r>
            <a:r>
              <a:rPr kumimoji="0" lang="en-US" sz="16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+mn-lt"/>
              </a:rPr>
              <a:t>Acti-Diag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  <p:sp>
        <p:nvSpPr>
          <p:cNvPr id="18" name="Inhaltsplatzhalter 3"/>
          <p:cNvSpPr txBox="1">
            <a:spLocks/>
          </p:cNvSpPr>
          <p:nvPr/>
        </p:nvSpPr>
        <p:spPr bwMode="auto">
          <a:xfrm>
            <a:off x="0" y="1340768"/>
            <a:ext cx="8964488" cy="46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542925" lvl="1" indent="-180975" defTabSz="995363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19900"/>
              </a:buClr>
              <a:buBlip>
                <a:blip r:embed="rId2"/>
              </a:buBlip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 </a:t>
            </a:r>
            <a:r>
              <a:rPr lang="en-US" sz="1600" kern="0" dirty="0"/>
              <a:t>Packages are developed based on project specifications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  <a:p>
            <a:pPr marL="542925" marR="0" lvl="1" indent="-180975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19900"/>
              </a:buClr>
              <a:buSzTx/>
              <a:buFont typeface="Arial" charset="0"/>
              <a:buBlip>
                <a:blip r:embed="rId2"/>
              </a:buBlip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 User will use these packages with together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</a:rPr>
              <a:t>Coredo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  <a:p>
            <a:pPr marL="542925" marR="0" lvl="1" indent="-180975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19900"/>
              </a:buClr>
              <a:buSzTx/>
              <a:buFont typeface="Arial" charset="0"/>
              <a:buBlip>
                <a:blip r:embed="rId2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2132856"/>
            <a:ext cx="7561088" cy="242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Inhaltsplatzhalter 3"/>
          <p:cNvSpPr txBox="1">
            <a:spLocks/>
          </p:cNvSpPr>
          <p:nvPr/>
        </p:nvSpPr>
        <p:spPr bwMode="auto">
          <a:xfrm>
            <a:off x="144016" y="4869160"/>
            <a:ext cx="896448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542925" lvl="1" indent="-180975" defTabSz="995363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19900"/>
              </a:buClr>
              <a:buBlip>
                <a:blip r:embed="rId2"/>
              </a:buBlip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 </a:t>
            </a:r>
            <a:r>
              <a:rPr lang="en-US" sz="1600" kern="0" dirty="0"/>
              <a:t>Packages are containing: </a:t>
            </a:r>
            <a:r>
              <a:rPr lang="en-US" sz="1600" b="1" kern="0" dirty="0"/>
              <a:t>*.apm </a:t>
            </a:r>
            <a:r>
              <a:rPr lang="en-US" sz="1600" kern="0" dirty="0"/>
              <a:t>and </a:t>
            </a:r>
            <a:r>
              <a:rPr lang="en-US" sz="1600" b="1" kern="0" dirty="0"/>
              <a:t>*.zip </a:t>
            </a:r>
            <a:r>
              <a:rPr lang="en-US" sz="1600" kern="0" dirty="0"/>
              <a:t>file</a:t>
            </a:r>
          </a:p>
          <a:p>
            <a:pPr marL="542925" lvl="1" indent="-180975" defTabSz="995363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19900"/>
              </a:buClr>
              <a:buBlip>
                <a:blip r:embed="rId2"/>
              </a:buBlip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*.apm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file is used to import package in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</a:rPr>
              <a:t>Coredo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 </a:t>
            </a:r>
          </a:p>
          <a:p>
            <a:pPr marL="542925" marR="0" lvl="1" indent="-180975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19900"/>
              </a:buClr>
              <a:buSzTx/>
              <a:buFont typeface="Arial" charset="0"/>
              <a:buBlip>
                <a:blip r:embed="rId2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</a:t>
            </a:fld>
            <a:endParaRPr lang="en-US" noProof="0"/>
          </a:p>
        </p:txBody>
      </p:sp>
      <p:grpSp>
        <p:nvGrpSpPr>
          <p:cNvPr id="5" name="Group 31"/>
          <p:cNvGrpSpPr/>
          <p:nvPr>
            <p:custDataLst>
              <p:tags r:id="rId1"/>
            </p:custDataLst>
          </p:nvPr>
        </p:nvGrpSpPr>
        <p:grpSpPr>
          <a:xfrm>
            <a:off x="395536" y="306176"/>
            <a:ext cx="8496943" cy="1673107"/>
            <a:chOff x="395536" y="306176"/>
            <a:chExt cx="8496943" cy="1673107"/>
          </a:xfrm>
        </p:grpSpPr>
        <p:sp>
          <p:nvSpPr>
            <p:cNvPr id="23" name="Rechteck 17"/>
            <p:cNvSpPr/>
            <p:nvPr>
              <p:custDataLst>
                <p:tags r:id="rId2"/>
              </p:custDataLst>
            </p:nvPr>
          </p:nvSpPr>
          <p:spPr>
            <a:xfrm>
              <a:off x="395536" y="306176"/>
              <a:ext cx="8496943" cy="36933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de-DE" sz="2400" b="1" dirty="0">
                  <a:solidFill>
                    <a:schemeClr val="accent1"/>
                  </a:solidFill>
                  <a:latin typeface="+mj-lt"/>
                  <a:ea typeface="+mj-ea"/>
                  <a:cs typeface="Arial" pitchFamily="34" charset="0"/>
                </a:rPr>
                <a:t>Agenda</a:t>
              </a:r>
            </a:p>
          </p:txBody>
        </p:sp>
        <p:sp>
          <p:nvSpPr>
            <p:cNvPr id="24" name="Rectangle 1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83568" y="1346483"/>
              <a:ext cx="8064000" cy="28800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en-US" b="1" dirty="0">
                  <a:solidFill>
                    <a:schemeClr val="tx2"/>
                  </a:solidFill>
                </a:rPr>
                <a:t>Supplier Reprogramming Principles (</a:t>
              </a:r>
              <a:r>
                <a:rPr lang="en-US" b="1" dirty="0" err="1">
                  <a:solidFill>
                    <a:schemeClr val="tx2"/>
                  </a:solidFill>
                </a:rPr>
                <a:t>Razvan</a:t>
              </a:r>
              <a:r>
                <a:rPr lang="en-US" b="1" dirty="0">
                  <a:solidFill>
                    <a:schemeClr val="tx2"/>
                  </a:solidFill>
                </a:rPr>
                <a:t> </a:t>
              </a:r>
              <a:r>
                <a:rPr lang="en-US" b="1" dirty="0" err="1">
                  <a:solidFill>
                    <a:schemeClr val="tx2"/>
                  </a:solidFill>
                </a:rPr>
                <a:t>Coban</a:t>
              </a:r>
              <a:r>
                <a:rPr lang="en-US" b="1" dirty="0">
                  <a:solidFill>
                    <a:schemeClr val="tx2"/>
                  </a:solidFill>
                </a:rPr>
                <a:t>)</a:t>
              </a:r>
              <a:endParaRPr lang="de-DE" b="1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5" name="Rectangle 1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5536" y="13464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1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6" name="Rectangle 15">
              <a:hlinkClick r:id="" action="ppaction://noaction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83568" y="16912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 err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Coredo</a:t>
              </a: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 Tool Description </a:t>
              </a:r>
              <a:r>
                <a:rPr lang="de-DE" b="1" dirty="0" err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and</a:t>
              </a: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 </a:t>
              </a:r>
              <a:r>
                <a:rPr lang="de-DE" b="1" dirty="0" err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Usage</a:t>
              </a: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  (Daniel </a:t>
              </a:r>
              <a:r>
                <a:rPr lang="de-DE" b="1" dirty="0" err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Mindru</a:t>
              </a: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)</a:t>
              </a:r>
            </a:p>
          </p:txBody>
        </p:sp>
        <p:sp>
          <p:nvSpPr>
            <p:cNvPr id="27" name="Rectangle 15">
              <a:hlinkClick r:id="" action="ppaction://noaction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95536" y="16912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2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</p:grp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r>
              <a:rPr lang="en-US" noProof="0" dirty="0"/>
              <a:t>30 June 2016</a:t>
            </a:r>
          </a:p>
        </p:txBody>
      </p:sp>
      <p:sp>
        <p:nvSpPr>
          <p:cNvPr id="21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Mindru</a:t>
            </a:r>
            <a:r>
              <a:rPr lang="en-US" dirty="0"/>
              <a:t>, </a:t>
            </a:r>
            <a:r>
              <a:rPr lang="en-US" dirty="0" err="1"/>
              <a:t>Razvan</a:t>
            </a:r>
            <a:r>
              <a:rPr lang="en-US" dirty="0"/>
              <a:t> </a:t>
            </a:r>
            <a:r>
              <a:rPr lang="en-US" dirty="0" err="1"/>
              <a:t>Coban</a:t>
            </a:r>
            <a:r>
              <a:rPr lang="en-US" dirty="0"/>
              <a:t> © Continental AG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288" y="1341437"/>
            <a:ext cx="4392736" cy="719411"/>
          </a:xfrm>
        </p:spPr>
        <p:txBody>
          <a:bodyPr>
            <a:normAutofit/>
          </a:bodyPr>
          <a:lstStyle/>
          <a:p>
            <a:r>
              <a:rPr lang="en-US" dirty="0"/>
              <a:t>At first </a:t>
            </a:r>
            <a:r>
              <a:rPr lang="en-US" dirty="0" err="1"/>
              <a:t>Coredo</a:t>
            </a:r>
            <a:r>
              <a:rPr lang="en-US" dirty="0"/>
              <a:t> startup, user has to navigate to the package location and select the </a:t>
            </a:r>
            <a:r>
              <a:rPr lang="en-US" b="1" dirty="0"/>
              <a:t>*.apm </a:t>
            </a:r>
            <a:r>
              <a:rPr lang="en-US" dirty="0"/>
              <a:t>file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288" y="296863"/>
            <a:ext cx="8353425" cy="467842"/>
          </a:xfrm>
        </p:spPr>
        <p:txBody>
          <a:bodyPr/>
          <a:lstStyle/>
          <a:p>
            <a:r>
              <a:rPr lang="en-US" dirty="0" err="1"/>
              <a:t>Coredo</a:t>
            </a:r>
            <a:r>
              <a:rPr lang="en-US" dirty="0"/>
              <a:t> &amp; Packages usage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26 June 2022</a:t>
            </a:fld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Mihai Diaconita, © Continental AG</a:t>
            </a:r>
            <a:endParaRPr lang="en-US" dirty="0"/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8024" y="980728"/>
            <a:ext cx="403244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val 10"/>
          <p:cNvSpPr/>
          <p:nvPr/>
        </p:nvSpPr>
        <p:spPr>
          <a:xfrm>
            <a:off x="4788025" y="1196752"/>
            <a:ext cx="3096343" cy="5760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ln>
                <a:solidFill>
                  <a:srgbClr val="FF0000"/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732240" y="3140968"/>
            <a:ext cx="504056" cy="2160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ln>
                <a:solidFill>
                  <a:srgbClr val="FF0000"/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4860032" y="3787552"/>
            <a:ext cx="4283968" cy="1873696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Select package and click on                 button to Install and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Run the package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177800" indent="-177800"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/>
            </a:pPr>
            <a:r>
              <a:rPr lang="en-US" sz="1600" b="1" dirty="0">
                <a:cs typeface="Arial" pitchFamily="34" charset="0"/>
              </a:rPr>
              <a:t>Install </a:t>
            </a:r>
            <a:r>
              <a:rPr lang="en-US" sz="1600" dirty="0">
                <a:cs typeface="Arial" pitchFamily="34" charset="0"/>
              </a:rPr>
              <a:t>operation: Package Data is copied to </a:t>
            </a:r>
            <a:r>
              <a:rPr lang="en-US" sz="1600" b="1" dirty="0">
                <a:solidFill>
                  <a:srgbClr val="00B050"/>
                </a:solidFill>
                <a:cs typeface="Arial" pitchFamily="34" charset="0"/>
              </a:rPr>
              <a:t>c:\LegacyApp\COREDO\Data\FlashFiles</a:t>
            </a:r>
            <a:endParaRPr lang="en-US" sz="1600" dirty="0">
              <a:cs typeface="Arial" pitchFamily="34" charset="0"/>
            </a:endParaRP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036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3762747"/>
            <a:ext cx="63963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68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3928" y="2786832"/>
            <a:ext cx="615869" cy="21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69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50257" y="2980195"/>
            <a:ext cx="625599" cy="232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Content Placeholder 1"/>
          <p:cNvSpPr txBox="1">
            <a:spLocks/>
          </p:cNvSpPr>
          <p:nvPr/>
        </p:nvSpPr>
        <p:spPr>
          <a:xfrm>
            <a:off x="395288" y="1988840"/>
            <a:ext cx="4392736" cy="864096"/>
          </a:xfrm>
          <a:prstGeom prst="rect">
            <a:avLst/>
          </a:prstGeom>
        </p:spPr>
        <p:txBody>
          <a:bodyPr vert="horz" lIns="0" tIns="18000" rIns="0" bIns="18000" rtlCol="0">
            <a:normAutofit lnSpcReduction="10000"/>
          </a:bodyPr>
          <a:lstStyle/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Validate the selection to copy the package locally to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Local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Coredo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Database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on: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c:\LegacyApp\COREDO\Data\Package</a:t>
            </a: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4" name="Content Placeholder 1"/>
          <p:cNvSpPr txBox="1">
            <a:spLocks/>
          </p:cNvSpPr>
          <p:nvPr/>
        </p:nvSpPr>
        <p:spPr>
          <a:xfrm>
            <a:off x="395536" y="2780928"/>
            <a:ext cx="4392736" cy="648072"/>
          </a:xfrm>
          <a:prstGeom prst="rect">
            <a:avLst/>
          </a:prstGeom>
        </p:spPr>
        <p:txBody>
          <a:bodyPr vert="horz" lIns="0" tIns="18000" rIns="0" bIns="18000" rtlCol="0">
            <a:normAutofit lnSpcReduction="10000"/>
          </a:bodyPr>
          <a:lstStyle/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More packages can be imported with              button or removed with            button</a:t>
            </a: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0371" name="Picture 1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4091" y="3501008"/>
            <a:ext cx="4605941" cy="2238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87172" y="5606174"/>
            <a:ext cx="19526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Oval 37"/>
          <p:cNvSpPr/>
          <p:nvPr/>
        </p:nvSpPr>
        <p:spPr>
          <a:xfrm>
            <a:off x="323528" y="4463405"/>
            <a:ext cx="1944216" cy="4057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ln>
                <a:solidFill>
                  <a:srgbClr val="FF0000"/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15616" y="5284274"/>
            <a:ext cx="866666" cy="37697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ln>
                <a:solidFill>
                  <a:srgbClr val="FF0000"/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691680" y="4869160"/>
            <a:ext cx="720080" cy="576064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/>
      <p:bldP spid="33" grpId="0"/>
      <p:bldP spid="34" grpId="0"/>
      <p:bldP spid="38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288" y="296863"/>
            <a:ext cx="8353425" cy="395834"/>
          </a:xfrm>
        </p:spPr>
        <p:txBody>
          <a:bodyPr/>
          <a:lstStyle/>
          <a:p>
            <a:r>
              <a:rPr lang="en-US" dirty="0" err="1"/>
              <a:t>Coredo</a:t>
            </a:r>
            <a:r>
              <a:rPr lang="en-US" dirty="0"/>
              <a:t> &amp; Packages usage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26 June 2022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Mihai Diaconita, © Continental AG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95287" y="1341437"/>
            <a:ext cx="7957133" cy="719411"/>
          </a:xfrm>
        </p:spPr>
        <p:txBody>
          <a:bodyPr>
            <a:normAutofit/>
          </a:bodyPr>
          <a:lstStyle/>
          <a:p>
            <a:r>
              <a:rPr lang="en-US" dirty="0"/>
              <a:t>If multiple sessions are already imported in </a:t>
            </a:r>
            <a:r>
              <a:rPr lang="en-US" dirty="0" err="1"/>
              <a:t>Coredo</a:t>
            </a:r>
            <a:r>
              <a:rPr lang="en-US" dirty="0"/>
              <a:t> Local Database, you have to select the needed one and Run or Reinstall and Run selected package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548" y="2060848"/>
            <a:ext cx="7848872" cy="234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1"/>
          <p:cNvSpPr txBox="1">
            <a:spLocks/>
          </p:cNvSpPr>
          <p:nvPr/>
        </p:nvSpPr>
        <p:spPr>
          <a:xfrm>
            <a:off x="395286" y="4581127"/>
            <a:ext cx="8748714" cy="1643361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marL="177800" indent="-177800"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</a:pPr>
            <a:r>
              <a:rPr lang="en-US" sz="1600" b="1" dirty="0">
                <a:cs typeface="Arial" pitchFamily="34" charset="0"/>
              </a:rPr>
              <a:t>Run</a:t>
            </a:r>
            <a:r>
              <a:rPr lang="en-US" sz="1600" dirty="0">
                <a:cs typeface="Arial" pitchFamily="34" charset="0"/>
              </a:rPr>
              <a:t> operation: Package Data already installed from previous </a:t>
            </a:r>
            <a:r>
              <a:rPr lang="en-US" sz="1600" dirty="0" err="1">
                <a:cs typeface="Arial" pitchFamily="34" charset="0"/>
              </a:rPr>
              <a:t>Install&amp;Run</a:t>
            </a:r>
            <a:endParaRPr lang="en-US" sz="1600" dirty="0">
              <a:cs typeface="Arial" pitchFamily="34" charset="0"/>
            </a:endParaRP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2169" y="3747889"/>
            <a:ext cx="20859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7664" y="3717032"/>
            <a:ext cx="1381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3782169" y="3993257"/>
            <a:ext cx="501799" cy="2278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483768" y="3993257"/>
            <a:ext cx="445021" cy="23963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"/>
          <p:cNvSpPr txBox="1">
            <a:spLocks/>
          </p:cNvSpPr>
          <p:nvPr/>
        </p:nvSpPr>
        <p:spPr>
          <a:xfrm>
            <a:off x="395288" y="5013176"/>
            <a:ext cx="8748714" cy="432048"/>
          </a:xfrm>
          <a:prstGeom prst="rect">
            <a:avLst/>
          </a:prstGeom>
        </p:spPr>
        <p:txBody>
          <a:bodyPr vert="horz" lIns="0" tIns="18000" rIns="0" bIns="18000" rtlCol="0">
            <a:normAutofit lnSpcReduction="10000"/>
          </a:bodyPr>
          <a:lstStyle/>
          <a:p>
            <a:pPr marL="177800" lvl="0" indent="-177800"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Reinstall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operation: Package </a:t>
            </a:r>
            <a:r>
              <a:rPr lang="en-US" sz="1600" noProof="0" dirty="0">
                <a:cs typeface="Arial" pitchFamily="34" charset="0"/>
              </a:rPr>
              <a:t>Data is erased and reinstalled before running the package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r>
              <a:rPr lang="en-US" noProof="0" dirty="0"/>
              <a:t>30 June 2016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Mindru</a:t>
            </a:r>
            <a:r>
              <a:rPr lang="en-US" dirty="0"/>
              <a:t>, </a:t>
            </a:r>
            <a:r>
              <a:rPr lang="en-US" dirty="0" err="1"/>
              <a:t>Razvan</a:t>
            </a:r>
            <a:r>
              <a:rPr lang="en-US" dirty="0"/>
              <a:t> </a:t>
            </a:r>
            <a:r>
              <a:rPr lang="en-US" dirty="0" err="1"/>
              <a:t>Coban</a:t>
            </a:r>
            <a:r>
              <a:rPr lang="en-US" dirty="0"/>
              <a:t> © Continental AG</a:t>
            </a:r>
          </a:p>
        </p:txBody>
      </p:sp>
      <p:grpSp>
        <p:nvGrpSpPr>
          <p:cNvPr id="2" name="Group 23"/>
          <p:cNvGrpSpPr/>
          <p:nvPr>
            <p:custDataLst>
              <p:tags r:id="rId1"/>
            </p:custDataLst>
          </p:nvPr>
        </p:nvGrpSpPr>
        <p:grpSpPr>
          <a:xfrm>
            <a:off x="468314" y="625113"/>
            <a:ext cx="8496177" cy="5396175"/>
            <a:chOff x="395287" y="1337418"/>
            <a:chExt cx="2448477" cy="2119414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5288" y="1626504"/>
              <a:ext cx="2448476" cy="1830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72000" tIns="35120" rIns="70239" bIns="35120" anchor="t">
              <a:normAutofit/>
            </a:bodyPr>
            <a:lstStyle/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r>
                <a:rPr lang="en-US" sz="1400" b="1" dirty="0">
                  <a:solidFill>
                    <a:schemeClr val="accent6"/>
                  </a:solidFill>
                </a:rPr>
                <a:t>1.1. Why do we need supplier reprogramming.</a:t>
              </a: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After production, an ECU may be returned to Warranty Return Center for analysis in case of an issue. </a:t>
              </a: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The warranty colleagues can install/uninstall protections over the ECU if authorized, create dumps of the DFLASH and PFLASH and reprogram the application SW, calibration area and also flash a boot updater.</a:t>
              </a: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endParaRPr lang="en-US" sz="1400" b="1" dirty="0">
                <a:solidFill>
                  <a:schemeClr val="accent6"/>
                </a:solidFill>
              </a:endParaRP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endParaRPr lang="en-US" sz="1400" b="1" dirty="0">
                <a:solidFill>
                  <a:schemeClr val="accent6"/>
                </a:solidFill>
              </a:endParaRP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endParaRPr lang="en-US" sz="1400" b="1" dirty="0">
                <a:solidFill>
                  <a:schemeClr val="accent6"/>
                </a:solidFill>
              </a:endParaRP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r>
                <a:rPr lang="en-US" sz="1400" dirty="0">
                  <a:solidFill>
                    <a:schemeClr val="accent6"/>
                  </a:solidFill>
                </a:rPr>
                <a:t> </a:t>
              </a: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r>
                <a:rPr lang="en-US" sz="1400" dirty="0">
                  <a:solidFill>
                    <a:schemeClr val="accent6"/>
                  </a:solidFill>
                </a:rPr>
                <a:t> 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95288" y="1337418"/>
              <a:ext cx="2448475" cy="360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rgbClr val="004068"/>
                </a:buClr>
              </a:pPr>
              <a:r>
                <a:rPr lang="en-US" sz="1600" dirty="0">
                  <a:solidFill>
                    <a:schemeClr val="accent6"/>
                  </a:solidFill>
                  <a:latin typeface="+mj-lt"/>
                </a:rPr>
                <a:t>1. Supplier Reprogramming Principles</a:t>
              </a:r>
            </a:p>
          </p:txBody>
        </p:sp>
        <p:sp>
          <p:nvSpPr>
            <p:cNvPr id="12" name="Rectangle 20"/>
            <p:cNvSpPr/>
            <p:nvPr/>
          </p:nvSpPr>
          <p:spPr>
            <a:xfrm>
              <a:off x="395287" y="1580787"/>
              <a:ext cx="2448474" cy="45718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 err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335" y="2826525"/>
            <a:ext cx="7561089" cy="3091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564910" y="2276872"/>
            <a:ext cx="5183803" cy="30243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r>
              <a:rPr lang="en-US" noProof="0" dirty="0"/>
              <a:t>30 June 2016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Mindru</a:t>
            </a:r>
            <a:r>
              <a:rPr lang="en-US" dirty="0"/>
              <a:t>, </a:t>
            </a:r>
            <a:r>
              <a:rPr lang="en-US" dirty="0" err="1"/>
              <a:t>Razvan</a:t>
            </a:r>
            <a:r>
              <a:rPr lang="en-US" dirty="0"/>
              <a:t> </a:t>
            </a:r>
            <a:r>
              <a:rPr lang="en-US" dirty="0" err="1"/>
              <a:t>Coban</a:t>
            </a:r>
            <a:r>
              <a:rPr lang="en-US" dirty="0"/>
              <a:t> © Continental AG</a:t>
            </a:r>
          </a:p>
        </p:txBody>
      </p:sp>
      <p:grpSp>
        <p:nvGrpSpPr>
          <p:cNvPr id="2" name="Group 23"/>
          <p:cNvGrpSpPr/>
          <p:nvPr>
            <p:custDataLst>
              <p:tags r:id="rId1"/>
            </p:custDataLst>
          </p:nvPr>
        </p:nvGrpSpPr>
        <p:grpSpPr>
          <a:xfrm>
            <a:off x="468314" y="625113"/>
            <a:ext cx="8496177" cy="5396175"/>
            <a:chOff x="395287" y="1337418"/>
            <a:chExt cx="2448477" cy="2119414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5288" y="1626504"/>
              <a:ext cx="2448476" cy="1830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72000" tIns="35120" rIns="70239" bIns="35120" anchor="t">
              <a:normAutofit/>
            </a:bodyPr>
            <a:lstStyle/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r>
                <a:rPr lang="en-US" sz="1400" b="1" dirty="0">
                  <a:solidFill>
                    <a:schemeClr val="accent6"/>
                  </a:solidFill>
                </a:rPr>
                <a:t>1.2.</a:t>
              </a:r>
              <a:r>
                <a:rPr lang="en-US" sz="1400" dirty="0">
                  <a:solidFill>
                    <a:schemeClr val="accent6"/>
                  </a:solidFill>
                </a:rPr>
                <a:t> </a:t>
              </a:r>
              <a:r>
                <a:rPr lang="en-US" sz="1400" b="1" dirty="0">
                  <a:solidFill>
                    <a:schemeClr val="accent6"/>
                  </a:solidFill>
                </a:rPr>
                <a:t>Emergency Entry Concept in EMS3</a:t>
              </a: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r>
                <a:rPr lang="en-US" sz="1400" dirty="0">
                  <a:solidFill>
                    <a:schemeClr val="accent6"/>
                  </a:solidFill>
                </a:rPr>
                <a:t>	- Emergency Entry is considered active if the configured precondition is fulfilled:</a:t>
              </a:r>
            </a:p>
            <a:p>
              <a:pPr marL="635000" lvl="1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anose="020B0604020202020204" pitchFamily="34" charset="0"/>
                <a:buChar char="›"/>
              </a:pPr>
              <a:r>
                <a:rPr lang="en-US" sz="1400" dirty="0">
                  <a:solidFill>
                    <a:schemeClr val="accent6"/>
                  </a:solidFill>
                </a:rPr>
                <a:t>DIO for Audi, Daimler</a:t>
              </a:r>
            </a:p>
            <a:p>
              <a:pPr marL="635000" lvl="1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anose="020B0604020202020204" pitchFamily="34" charset="0"/>
                <a:buChar char="›"/>
              </a:pPr>
              <a:r>
                <a:rPr lang="en-US" sz="1400" dirty="0">
                  <a:solidFill>
                    <a:schemeClr val="accent6"/>
                  </a:solidFill>
                </a:rPr>
                <a:t>ADC for JLR</a:t>
              </a: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r>
                <a:rPr lang="en-US" sz="1400" dirty="0">
                  <a:solidFill>
                    <a:schemeClr val="accent6"/>
                  </a:solidFill>
                </a:rPr>
                <a:t> 	- The Emergency Entry precondition check is done in the Boot Manager.</a:t>
              </a: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endParaRPr lang="en-US" sz="1400" dirty="0">
                <a:solidFill>
                  <a:schemeClr val="accent6"/>
                </a:solidFill>
              </a:endParaRP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r>
                <a:rPr lang="en-US" sz="1400" dirty="0">
                  <a:solidFill>
                    <a:schemeClr val="accent6"/>
                  </a:solidFill>
                </a:rPr>
                <a:t> 	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95288" y="1337418"/>
              <a:ext cx="2448475" cy="360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rgbClr val="004068"/>
                </a:buClr>
              </a:pPr>
              <a:r>
                <a:rPr lang="en-US" sz="1600" dirty="0">
                  <a:solidFill>
                    <a:schemeClr val="accent6"/>
                  </a:solidFill>
                  <a:latin typeface="+mj-lt"/>
                </a:rPr>
                <a:t>1. Supplier Reprogramming Principles</a:t>
              </a:r>
            </a:p>
          </p:txBody>
        </p:sp>
        <p:sp>
          <p:nvSpPr>
            <p:cNvPr id="12" name="Rectangle 20"/>
            <p:cNvSpPr/>
            <p:nvPr/>
          </p:nvSpPr>
          <p:spPr>
            <a:xfrm>
              <a:off x="395287" y="1580787"/>
              <a:ext cx="2448474" cy="45718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 err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829" y="2924944"/>
            <a:ext cx="7372879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r>
              <a:rPr lang="en-US" noProof="0" dirty="0"/>
              <a:t>30 June 2016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Mindru</a:t>
            </a:r>
            <a:r>
              <a:rPr lang="en-US" dirty="0"/>
              <a:t>, </a:t>
            </a:r>
            <a:r>
              <a:rPr lang="en-US" dirty="0" err="1"/>
              <a:t>Razvan</a:t>
            </a:r>
            <a:r>
              <a:rPr lang="en-US" dirty="0"/>
              <a:t> </a:t>
            </a:r>
            <a:r>
              <a:rPr lang="en-US" dirty="0" err="1"/>
              <a:t>Coban</a:t>
            </a:r>
            <a:r>
              <a:rPr lang="en-US" dirty="0"/>
              <a:t> © Continental AG</a:t>
            </a:r>
          </a:p>
        </p:txBody>
      </p:sp>
      <p:grpSp>
        <p:nvGrpSpPr>
          <p:cNvPr id="2" name="Group 23"/>
          <p:cNvGrpSpPr/>
          <p:nvPr>
            <p:custDataLst>
              <p:tags r:id="rId1"/>
            </p:custDataLst>
          </p:nvPr>
        </p:nvGrpSpPr>
        <p:grpSpPr>
          <a:xfrm>
            <a:off x="468307" y="625113"/>
            <a:ext cx="8496180" cy="5396175"/>
            <a:chOff x="395285" y="1337418"/>
            <a:chExt cx="2448478" cy="2119414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5285" y="1626504"/>
              <a:ext cx="2448476" cy="1830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72000" tIns="35120" rIns="70239" bIns="35120" anchor="t">
              <a:normAutofit/>
            </a:bodyPr>
            <a:lstStyle/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r>
                <a:rPr lang="en-US" sz="1400" b="1" dirty="0">
                  <a:solidFill>
                    <a:schemeClr val="accent6"/>
                  </a:solidFill>
                </a:rPr>
                <a:t>1.2.1. The EC0 Add-on</a:t>
              </a: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Uses STP Command C184 – Emergency entry</a:t>
              </a: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endParaRPr lang="en-US" sz="1400" b="1" dirty="0">
                <a:solidFill>
                  <a:schemeClr val="accent6"/>
                </a:solidFill>
              </a:endParaRP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endParaRPr lang="en-US" sz="1400" dirty="0">
                <a:solidFill>
                  <a:schemeClr val="accent6"/>
                </a:solidFill>
              </a:endParaRP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endParaRPr lang="en-US" sz="1400" dirty="0">
                <a:solidFill>
                  <a:schemeClr val="accent6"/>
                </a:solidFill>
              </a:endParaRP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r>
                <a:rPr lang="en-US" sz="1400" dirty="0">
                  <a:solidFill>
                    <a:schemeClr val="accent6"/>
                  </a:solidFill>
                </a:rPr>
                <a:t> 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95288" y="1337418"/>
              <a:ext cx="2448475" cy="360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rgbClr val="004068"/>
                </a:buClr>
              </a:pPr>
              <a:r>
                <a:rPr lang="en-US" sz="1600" dirty="0">
                  <a:solidFill>
                    <a:schemeClr val="accent6"/>
                  </a:solidFill>
                  <a:latin typeface="+mj-lt"/>
                </a:rPr>
                <a:t>1. Supplier Reprogramming Principles</a:t>
              </a:r>
            </a:p>
          </p:txBody>
        </p:sp>
        <p:sp>
          <p:nvSpPr>
            <p:cNvPr id="12" name="Rectangle 20"/>
            <p:cNvSpPr/>
            <p:nvPr/>
          </p:nvSpPr>
          <p:spPr>
            <a:xfrm>
              <a:off x="395287" y="1580787"/>
              <a:ext cx="2448474" cy="45718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 err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9" y="1963803"/>
            <a:ext cx="7200800" cy="2571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2267744" y="4653136"/>
            <a:ext cx="1080120" cy="13681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COREDO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76056" y="4653136"/>
            <a:ext cx="936104" cy="13681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ECU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47864" y="4797152"/>
            <a:ext cx="1728192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347864" y="5085184"/>
            <a:ext cx="1728192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347864" y="5445224"/>
            <a:ext cx="1728192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347864" y="5733256"/>
            <a:ext cx="1728192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7904" y="4514636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0xB8, 0x45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07904" y="4797152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0xA0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07904" y="5168225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0xB8, 0x00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63888" y="5456257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0xA0,0xB8, 0x00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r>
              <a:rPr lang="en-US" noProof="0" dirty="0"/>
              <a:t>30 June 2016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Mindru</a:t>
            </a:r>
            <a:r>
              <a:rPr lang="en-US" dirty="0"/>
              <a:t>, </a:t>
            </a:r>
            <a:r>
              <a:rPr lang="en-US" dirty="0" err="1"/>
              <a:t>Razvan</a:t>
            </a:r>
            <a:r>
              <a:rPr lang="en-US" dirty="0"/>
              <a:t> </a:t>
            </a:r>
            <a:r>
              <a:rPr lang="en-US" dirty="0" err="1"/>
              <a:t>Coban</a:t>
            </a:r>
            <a:r>
              <a:rPr lang="en-US" dirty="0"/>
              <a:t> © Continental AG</a:t>
            </a:r>
          </a:p>
        </p:txBody>
      </p:sp>
      <p:grpSp>
        <p:nvGrpSpPr>
          <p:cNvPr id="2" name="Group 23"/>
          <p:cNvGrpSpPr/>
          <p:nvPr>
            <p:custDataLst>
              <p:tags r:id="rId1"/>
            </p:custDataLst>
          </p:nvPr>
        </p:nvGrpSpPr>
        <p:grpSpPr>
          <a:xfrm>
            <a:off x="468307" y="625113"/>
            <a:ext cx="8496180" cy="5396175"/>
            <a:chOff x="395285" y="1337418"/>
            <a:chExt cx="2448478" cy="2119414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5285" y="1626504"/>
              <a:ext cx="2448476" cy="1830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72000" tIns="35120" rIns="70239" bIns="35120" anchor="t">
              <a:normAutofit/>
            </a:bodyPr>
            <a:lstStyle/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r>
                <a:rPr lang="en-US" sz="1400" b="1" dirty="0">
                  <a:solidFill>
                    <a:schemeClr val="accent6"/>
                  </a:solidFill>
                </a:rPr>
                <a:t>1.2.2 Loading WS0 in RAM</a:t>
              </a: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r>
                <a:rPr lang="en-US" sz="1400" b="1" dirty="0">
                  <a:solidFill>
                    <a:schemeClr val="accent6"/>
                  </a:solidFill>
                </a:rPr>
                <a:t> </a:t>
              </a: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endParaRPr lang="en-US" sz="1400" b="1" dirty="0">
                <a:solidFill>
                  <a:schemeClr val="accent6"/>
                </a:solidFill>
              </a:endParaRP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endParaRPr lang="en-US" sz="1400" dirty="0">
                <a:solidFill>
                  <a:schemeClr val="accent6"/>
                </a:solidFill>
              </a:endParaRP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r>
                <a:rPr lang="en-US" sz="1400" dirty="0">
                  <a:solidFill>
                    <a:schemeClr val="accent6"/>
                  </a:solidFill>
                </a:rPr>
                <a:t> 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95288" y="1337418"/>
              <a:ext cx="2448475" cy="360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rgbClr val="004068"/>
                </a:buClr>
              </a:pPr>
              <a:r>
                <a:rPr lang="en-US" sz="1600" dirty="0">
                  <a:solidFill>
                    <a:schemeClr val="accent6"/>
                  </a:solidFill>
                  <a:latin typeface="+mj-lt"/>
                </a:rPr>
                <a:t>1. Supplier Reprogramming Principles</a:t>
              </a:r>
            </a:p>
          </p:txBody>
        </p:sp>
        <p:sp>
          <p:nvSpPr>
            <p:cNvPr id="12" name="Rectangle 20"/>
            <p:cNvSpPr/>
            <p:nvPr/>
          </p:nvSpPr>
          <p:spPr>
            <a:xfrm>
              <a:off x="395287" y="1580787"/>
              <a:ext cx="2448474" cy="45718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 err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6" y="1634297"/>
            <a:ext cx="5554588" cy="4386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r>
              <a:rPr lang="en-US" noProof="0" dirty="0"/>
              <a:t>30 June 2016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Mindru</a:t>
            </a:r>
            <a:r>
              <a:rPr lang="en-US" dirty="0"/>
              <a:t>, </a:t>
            </a:r>
            <a:r>
              <a:rPr lang="en-US" dirty="0" err="1"/>
              <a:t>Razvan</a:t>
            </a:r>
            <a:r>
              <a:rPr lang="en-US" dirty="0"/>
              <a:t> </a:t>
            </a:r>
            <a:r>
              <a:rPr lang="en-US" dirty="0" err="1"/>
              <a:t>Coban</a:t>
            </a:r>
            <a:r>
              <a:rPr lang="en-US" dirty="0"/>
              <a:t> © Continental AG</a:t>
            </a:r>
          </a:p>
        </p:txBody>
      </p:sp>
      <p:grpSp>
        <p:nvGrpSpPr>
          <p:cNvPr id="2" name="Group 23"/>
          <p:cNvGrpSpPr/>
          <p:nvPr>
            <p:custDataLst>
              <p:tags r:id="rId1"/>
            </p:custDataLst>
          </p:nvPr>
        </p:nvGrpSpPr>
        <p:grpSpPr>
          <a:xfrm>
            <a:off x="468307" y="625113"/>
            <a:ext cx="8496180" cy="5396175"/>
            <a:chOff x="395285" y="1337418"/>
            <a:chExt cx="2448478" cy="2119414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5285" y="1626504"/>
              <a:ext cx="2448476" cy="1830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72000" tIns="35120" rIns="70239" bIns="35120" anchor="t">
              <a:normAutofit/>
            </a:bodyPr>
            <a:lstStyle/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r>
                <a:rPr lang="en-US" sz="1400" b="1" dirty="0">
                  <a:solidFill>
                    <a:schemeClr val="accent6"/>
                  </a:solidFill>
                </a:rPr>
                <a:t>1.2.3. Authentication within the Boot Loader</a:t>
              </a: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Done through STP Command 181 (Authentication)</a:t>
              </a: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Initially, a default security level is present before authentication.</a:t>
              </a:r>
            </a:p>
            <a:p>
              <a:pPr marL="635000" lvl="1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C131 – Get ECU Info</a:t>
              </a:r>
            </a:p>
            <a:p>
              <a:pPr marL="635000" lvl="1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C150 – TSW Reset</a:t>
              </a:r>
            </a:p>
            <a:p>
              <a:pPr marL="635000" lvl="1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C181 – Authentication </a:t>
              </a: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If authentication is passed, the security level is upgraded and aligned with the one already present when WS0 is running : </a:t>
              </a:r>
            </a:p>
            <a:p>
              <a:pPr marL="635000" lvl="1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C131 – Get ECU Info</a:t>
              </a:r>
            </a:p>
            <a:p>
              <a:pPr marL="635000" lvl="1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C150 – TSW Reset</a:t>
              </a:r>
            </a:p>
            <a:p>
              <a:pPr marL="635000" lvl="1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C164 – Write Erase Memory</a:t>
              </a: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The authentication is managed through EAP interfaces (CSM / SMS).</a:t>
              </a: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On projects which use HSM, the authentication is performed inside the HSM.</a:t>
              </a: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endParaRPr lang="en-US" sz="1400" b="1" dirty="0">
                <a:solidFill>
                  <a:schemeClr val="accent6"/>
                </a:solidFill>
              </a:endParaRP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endParaRPr lang="en-US" sz="1400" b="1" dirty="0">
                <a:solidFill>
                  <a:schemeClr val="accent6"/>
                </a:solidFill>
              </a:endParaRP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endParaRPr lang="en-US" sz="1400" dirty="0">
                <a:solidFill>
                  <a:schemeClr val="accent6"/>
                </a:solidFill>
              </a:endParaRP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r>
                <a:rPr lang="en-US" sz="1400" dirty="0">
                  <a:solidFill>
                    <a:schemeClr val="accent6"/>
                  </a:solidFill>
                </a:rPr>
                <a:t> 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95288" y="1337418"/>
              <a:ext cx="2448475" cy="360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rgbClr val="004068"/>
                </a:buClr>
              </a:pPr>
              <a:r>
                <a:rPr lang="en-US" sz="1600" dirty="0">
                  <a:solidFill>
                    <a:schemeClr val="accent6"/>
                  </a:solidFill>
                  <a:latin typeface="+mj-lt"/>
                </a:rPr>
                <a:t>1. Supplier Reprogramming Principles</a:t>
              </a:r>
            </a:p>
          </p:txBody>
        </p:sp>
        <p:sp>
          <p:nvSpPr>
            <p:cNvPr id="12" name="Rectangle 20"/>
            <p:cNvSpPr/>
            <p:nvPr/>
          </p:nvSpPr>
          <p:spPr>
            <a:xfrm>
              <a:off x="395287" y="1580787"/>
              <a:ext cx="2448474" cy="45718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 err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r>
              <a:rPr lang="en-US" noProof="0" dirty="0"/>
              <a:t>30 June 2016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Mindru</a:t>
            </a:r>
            <a:r>
              <a:rPr lang="en-US" dirty="0"/>
              <a:t>, </a:t>
            </a:r>
            <a:r>
              <a:rPr lang="en-US" dirty="0" err="1"/>
              <a:t>Razvan</a:t>
            </a:r>
            <a:r>
              <a:rPr lang="en-US" dirty="0"/>
              <a:t> </a:t>
            </a:r>
            <a:r>
              <a:rPr lang="en-US" dirty="0" err="1"/>
              <a:t>Coban</a:t>
            </a:r>
            <a:r>
              <a:rPr lang="en-US" dirty="0"/>
              <a:t> © Continental AG</a:t>
            </a:r>
          </a:p>
        </p:txBody>
      </p:sp>
      <p:grpSp>
        <p:nvGrpSpPr>
          <p:cNvPr id="2" name="Group 23"/>
          <p:cNvGrpSpPr/>
          <p:nvPr>
            <p:custDataLst>
              <p:tags r:id="rId1"/>
            </p:custDataLst>
          </p:nvPr>
        </p:nvGrpSpPr>
        <p:grpSpPr>
          <a:xfrm>
            <a:off x="468307" y="625113"/>
            <a:ext cx="8496180" cy="5396175"/>
            <a:chOff x="395285" y="1337418"/>
            <a:chExt cx="2448478" cy="2119414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5285" y="1626504"/>
              <a:ext cx="2448476" cy="1830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72000" tIns="35120" rIns="70239" bIns="35120" anchor="t">
              <a:normAutofit lnSpcReduction="10000"/>
            </a:bodyPr>
            <a:lstStyle/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r>
                <a:rPr lang="en-US" sz="1400" b="1" dirty="0">
                  <a:solidFill>
                    <a:schemeClr val="accent6"/>
                  </a:solidFill>
                </a:rPr>
                <a:t>1.2.3. Authentication within the Boot Loader</a:t>
              </a: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The authentication is managed through EAP interfaces (CSM / SMS).</a:t>
              </a: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On projects which use HSM, the authentication is performed inside the HSM.</a:t>
              </a: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endParaRPr lang="en-US" sz="1400" b="1" dirty="0">
                <a:solidFill>
                  <a:schemeClr val="accent6"/>
                </a:solidFill>
              </a:endParaRP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The </a:t>
              </a:r>
              <a:r>
                <a:rPr lang="en-US" sz="1400" b="1" dirty="0" err="1">
                  <a:solidFill>
                    <a:schemeClr val="accent6"/>
                  </a:solidFill>
                </a:rPr>
                <a:t>asymetric</a:t>
              </a:r>
              <a:r>
                <a:rPr lang="en-US" sz="1400" b="1" dirty="0">
                  <a:solidFill>
                    <a:schemeClr val="accent6"/>
                  </a:solidFill>
                </a:rPr>
                <a:t> encryption algorithm : RSA-2048</a:t>
              </a: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The hash function for signature: SHA-256</a:t>
              </a: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The RSA encryption scheme: RSAES-PKCS1-v1_5</a:t>
              </a: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The RSA signature scheme is RSASSA-PKCS1-v1_5</a:t>
              </a: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endParaRPr lang="en-US" sz="1400" b="1" dirty="0">
                <a:solidFill>
                  <a:schemeClr val="accent6"/>
                </a:solidFill>
              </a:endParaRP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Certificate content : </a:t>
              </a:r>
            </a:p>
            <a:p>
              <a:pPr marL="635000" lvl="1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User public key</a:t>
              </a:r>
            </a:p>
            <a:p>
              <a:pPr marL="635000" lvl="1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User allowed operations</a:t>
              </a:r>
            </a:p>
            <a:p>
              <a:pPr marL="635000" lvl="1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r>
                <a:rPr lang="en-US" sz="1400" b="1" dirty="0">
                  <a:solidFill>
                    <a:schemeClr val="accent6"/>
                  </a:solidFill>
                </a:rPr>
                <a:t>Certificate signature</a:t>
              </a:r>
            </a:p>
            <a:p>
              <a:pPr marL="635000" lvl="1" indent="-177800">
                <a:spcBef>
                  <a:spcPct val="30000"/>
                </a:spcBef>
                <a:buClr>
                  <a:schemeClr val="accent1"/>
                </a:buClr>
                <a:buSzPct val="125000"/>
                <a:buFont typeface="Arial" pitchFamily="34" charset="0"/>
                <a:buChar char="•"/>
              </a:pPr>
              <a:endParaRPr lang="en-US" sz="1400" b="1" dirty="0">
                <a:solidFill>
                  <a:schemeClr val="accent6"/>
                </a:solidFill>
              </a:endParaRP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endParaRPr lang="en-US" sz="1400" b="1" dirty="0">
                <a:solidFill>
                  <a:schemeClr val="accent6"/>
                </a:solidFill>
              </a:endParaRP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endParaRPr lang="en-US" sz="1400" b="1" dirty="0">
                <a:solidFill>
                  <a:schemeClr val="accent6"/>
                </a:solidFill>
              </a:endParaRP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endParaRPr lang="en-US" sz="1400" dirty="0">
                <a:solidFill>
                  <a:schemeClr val="accent6"/>
                </a:solidFill>
              </a:endParaRP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r>
                <a:rPr lang="en-US" sz="1400" dirty="0">
                  <a:solidFill>
                    <a:schemeClr val="accent6"/>
                  </a:solidFill>
                </a:rPr>
                <a:t> 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95288" y="1337418"/>
              <a:ext cx="2448475" cy="360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rgbClr val="004068"/>
                </a:buClr>
              </a:pPr>
              <a:r>
                <a:rPr lang="en-US" sz="1600" dirty="0">
                  <a:solidFill>
                    <a:schemeClr val="accent6"/>
                  </a:solidFill>
                  <a:latin typeface="+mj-lt"/>
                </a:rPr>
                <a:t>1. Supplier Reprogramming Principles</a:t>
              </a:r>
            </a:p>
          </p:txBody>
        </p:sp>
        <p:sp>
          <p:nvSpPr>
            <p:cNvPr id="12" name="Rectangle 20"/>
            <p:cNvSpPr/>
            <p:nvPr/>
          </p:nvSpPr>
          <p:spPr>
            <a:xfrm>
              <a:off x="395287" y="1580787"/>
              <a:ext cx="2448474" cy="45718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 err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122460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350484" y="6224489"/>
            <a:ext cx="2001935" cy="150440"/>
          </a:xfrm>
        </p:spPr>
        <p:txBody>
          <a:bodyPr/>
          <a:lstStyle/>
          <a:p>
            <a:r>
              <a:rPr lang="en-US" noProof="0" dirty="0"/>
              <a:t>30 June 2016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Mindru</a:t>
            </a:r>
            <a:r>
              <a:rPr lang="en-US" dirty="0"/>
              <a:t>, </a:t>
            </a:r>
            <a:r>
              <a:rPr lang="en-US" dirty="0" err="1"/>
              <a:t>Razvan</a:t>
            </a:r>
            <a:r>
              <a:rPr lang="en-US" dirty="0"/>
              <a:t> </a:t>
            </a:r>
            <a:r>
              <a:rPr lang="en-US" dirty="0" err="1"/>
              <a:t>Coban</a:t>
            </a:r>
            <a:r>
              <a:rPr lang="en-US" dirty="0"/>
              <a:t> © Continental AG</a:t>
            </a:r>
          </a:p>
        </p:txBody>
      </p:sp>
      <p:grpSp>
        <p:nvGrpSpPr>
          <p:cNvPr id="2" name="Group 23"/>
          <p:cNvGrpSpPr/>
          <p:nvPr>
            <p:custDataLst>
              <p:tags r:id="rId1"/>
            </p:custDataLst>
          </p:nvPr>
        </p:nvGrpSpPr>
        <p:grpSpPr>
          <a:xfrm>
            <a:off x="466450" y="603317"/>
            <a:ext cx="8496180" cy="5396175"/>
            <a:chOff x="395285" y="1337418"/>
            <a:chExt cx="2448478" cy="2119414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5285" y="1626504"/>
              <a:ext cx="2448476" cy="1830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72000" tIns="35120" rIns="70239" bIns="35120" anchor="t">
              <a:normAutofit/>
            </a:bodyPr>
            <a:lstStyle/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r>
                <a:rPr lang="en-US" sz="1400" b="1" dirty="0">
                  <a:solidFill>
                    <a:schemeClr val="accent6"/>
                  </a:solidFill>
                </a:rPr>
                <a:t>1.2.3. Authentication within the Boot Loader</a:t>
              </a: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r>
                <a:rPr lang="en-US" sz="1400" b="1" dirty="0">
                  <a:solidFill>
                    <a:schemeClr val="accent6"/>
                  </a:solidFill>
                </a:rPr>
                <a:t> 		</a:t>
              </a:r>
              <a:r>
                <a:rPr lang="en-US" sz="1400" dirty="0">
                  <a:solidFill>
                    <a:schemeClr val="accent6"/>
                  </a:solidFill>
                </a:rPr>
                <a:t>              </a:t>
              </a:r>
              <a:r>
                <a:rPr lang="en-US" sz="1200" dirty="0">
                  <a:solidFill>
                    <a:schemeClr val="accent6"/>
                  </a:solidFill>
                </a:rPr>
                <a:t>User</a:t>
              </a:r>
              <a:r>
                <a:rPr lang="en-US" sz="1400" dirty="0">
                  <a:solidFill>
                    <a:schemeClr val="accent6"/>
                  </a:solidFill>
                </a:rPr>
                <a:t> </a:t>
              </a:r>
              <a:r>
                <a:rPr lang="en-US" sz="1200" dirty="0">
                  <a:solidFill>
                    <a:schemeClr val="accent6"/>
                  </a:solidFill>
                </a:rPr>
                <a:t>Login</a:t>
              </a:r>
            </a:p>
            <a:p>
              <a:pPr marL="1549400" lvl="3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r>
                <a:rPr lang="en-US" sz="1400" b="1" dirty="0">
                  <a:solidFill>
                    <a:schemeClr val="accent6"/>
                  </a:solidFill>
                </a:rPr>
                <a:t>					</a:t>
              </a: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endParaRPr lang="en-US" sz="1400" dirty="0">
                <a:solidFill>
                  <a:schemeClr val="accent6"/>
                </a:solidFill>
              </a:endParaRPr>
            </a:p>
            <a:p>
              <a:pPr marL="177800" indent="-177800">
                <a:spcBef>
                  <a:spcPct val="30000"/>
                </a:spcBef>
                <a:buClr>
                  <a:schemeClr val="accent1"/>
                </a:buClr>
                <a:buSzPct val="125000"/>
              </a:pPr>
              <a:r>
                <a:rPr lang="en-US" sz="1400" dirty="0">
                  <a:solidFill>
                    <a:schemeClr val="accent6"/>
                  </a:solidFill>
                </a:rPr>
                <a:t>                        </a:t>
              </a:r>
              <a:r>
                <a:rPr lang="en-US" sz="1200" dirty="0">
                  <a:solidFill>
                    <a:schemeClr val="accent6"/>
                  </a:solidFill>
                </a:rPr>
                <a:t>Download the </a:t>
              </a:r>
              <a:r>
                <a:rPr lang="en-US" sz="1200" dirty="0" err="1">
                  <a:solidFill>
                    <a:schemeClr val="accent6"/>
                  </a:solidFill>
                </a:rPr>
                <a:t>UserCertificate</a:t>
              </a:r>
              <a:endParaRPr 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95288" y="1337418"/>
              <a:ext cx="2448475" cy="360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rgbClr val="004068"/>
                </a:buClr>
              </a:pPr>
              <a:r>
                <a:rPr lang="en-US" sz="1600" dirty="0">
                  <a:solidFill>
                    <a:schemeClr val="accent6"/>
                  </a:solidFill>
                  <a:latin typeface="+mj-lt"/>
                </a:rPr>
                <a:t>1. Supplier Reprogramming Principles</a:t>
              </a:r>
            </a:p>
          </p:txBody>
        </p:sp>
        <p:sp>
          <p:nvSpPr>
            <p:cNvPr id="12" name="Rectangle 20"/>
            <p:cNvSpPr/>
            <p:nvPr/>
          </p:nvSpPr>
          <p:spPr>
            <a:xfrm>
              <a:off x="395287" y="1580787"/>
              <a:ext cx="2448474" cy="45718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 err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8502192-9651-4E31-84CD-C9C3B313E2A6}"/>
              </a:ext>
            </a:extLst>
          </p:cNvPr>
          <p:cNvSpPr/>
          <p:nvPr/>
        </p:nvSpPr>
        <p:spPr>
          <a:xfrm>
            <a:off x="3708028" y="1765999"/>
            <a:ext cx="1152129" cy="4211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COREDO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71C19E-A97F-41CB-A605-6F36AF13CC3E}"/>
              </a:ext>
            </a:extLst>
          </p:cNvPr>
          <p:cNvSpPr/>
          <p:nvPr/>
        </p:nvSpPr>
        <p:spPr>
          <a:xfrm>
            <a:off x="7452569" y="1675724"/>
            <a:ext cx="1296143" cy="42484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CC3FCB-44F6-44B6-BD05-4BC4429348B5}"/>
              </a:ext>
            </a:extLst>
          </p:cNvPr>
          <p:cNvCxnSpPr>
            <a:cxnSpLocks/>
          </p:cNvCxnSpPr>
          <p:nvPr/>
        </p:nvCxnSpPr>
        <p:spPr>
          <a:xfrm>
            <a:off x="4860032" y="3068960"/>
            <a:ext cx="2592537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263039-0C5B-4EBC-AF4E-AAB17768D91A}"/>
              </a:ext>
            </a:extLst>
          </p:cNvPr>
          <p:cNvCxnSpPr>
            <a:cxnSpLocks/>
          </p:cNvCxnSpPr>
          <p:nvPr/>
        </p:nvCxnSpPr>
        <p:spPr>
          <a:xfrm flipH="1">
            <a:off x="4860286" y="3881661"/>
            <a:ext cx="259266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hought Bubble: Cloud 24">
            <a:extLst>
              <a:ext uri="{FF2B5EF4-FFF2-40B4-BE49-F238E27FC236}">
                <a16:creationId xmlns:a16="http://schemas.microsoft.com/office/drawing/2014/main" id="{76ACDC61-1502-4938-B569-033443FF3030}"/>
              </a:ext>
            </a:extLst>
          </p:cNvPr>
          <p:cNvSpPr/>
          <p:nvPr/>
        </p:nvSpPr>
        <p:spPr>
          <a:xfrm>
            <a:off x="466440" y="1624690"/>
            <a:ext cx="1513272" cy="1084230"/>
          </a:xfrm>
          <a:prstGeom prst="cloudCallou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Online Trust Center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327F90-0C06-495F-B761-658610CA5074}"/>
              </a:ext>
            </a:extLst>
          </p:cNvPr>
          <p:cNvCxnSpPr>
            <a:cxnSpLocks/>
          </p:cNvCxnSpPr>
          <p:nvPr/>
        </p:nvCxnSpPr>
        <p:spPr>
          <a:xfrm flipH="1">
            <a:off x="1979713" y="1916832"/>
            <a:ext cx="172831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0B4B88-630D-46DC-A93A-37B1FA76A9C8}"/>
              </a:ext>
            </a:extLst>
          </p:cNvPr>
          <p:cNvCxnSpPr>
            <a:cxnSpLocks/>
          </p:cNvCxnSpPr>
          <p:nvPr/>
        </p:nvCxnSpPr>
        <p:spPr>
          <a:xfrm flipV="1">
            <a:off x="1043608" y="2791912"/>
            <a:ext cx="2664420" cy="1803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TextBox 2052">
            <a:extLst>
              <a:ext uri="{FF2B5EF4-FFF2-40B4-BE49-F238E27FC236}">
                <a16:creationId xmlns:a16="http://schemas.microsoft.com/office/drawing/2014/main" id="{7146B1FC-CC9B-4BDB-8B20-493BA6C4CA25}"/>
              </a:ext>
            </a:extLst>
          </p:cNvPr>
          <p:cNvSpPr txBox="1"/>
          <p:nvPr/>
        </p:nvSpPr>
        <p:spPr>
          <a:xfrm>
            <a:off x="5228064" y="2693784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 the certificate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5A8F1F-7463-405E-BCDE-1331CEA9F56A}"/>
              </a:ext>
            </a:extLst>
          </p:cNvPr>
          <p:cNvSpPr txBox="1"/>
          <p:nvPr/>
        </p:nvSpPr>
        <p:spPr>
          <a:xfrm>
            <a:off x="5204115" y="3564500"/>
            <a:ext cx="179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 &lt;APAR=1&gt;&lt;N2&gt;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B9BB58-E4C5-410D-B730-672F5B8CB620}"/>
              </a:ext>
            </a:extLst>
          </p:cNvPr>
          <p:cNvCxnSpPr>
            <a:cxnSpLocks/>
          </p:cNvCxnSpPr>
          <p:nvPr/>
        </p:nvCxnSpPr>
        <p:spPr>
          <a:xfrm>
            <a:off x="4860286" y="4365104"/>
            <a:ext cx="2592537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8F5D612-CEFB-4BF3-A2EE-7D6E9FB5EC18}"/>
              </a:ext>
            </a:extLst>
          </p:cNvPr>
          <p:cNvSpPr txBox="1"/>
          <p:nvPr/>
        </p:nvSpPr>
        <p:spPr>
          <a:xfrm>
            <a:off x="4779171" y="4064145"/>
            <a:ext cx="245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 &lt;APAR&gt;&lt;N2</a:t>
            </a:r>
            <a:r>
              <a:rPr lang="en-US" sz="1200"/>
              <a:t>&gt;&lt;Signature&gt;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97D0BD-461C-44EB-8FC5-ED770B9A5CC5}"/>
              </a:ext>
            </a:extLst>
          </p:cNvPr>
          <p:cNvCxnSpPr>
            <a:cxnSpLocks/>
          </p:cNvCxnSpPr>
          <p:nvPr/>
        </p:nvCxnSpPr>
        <p:spPr>
          <a:xfrm flipH="1">
            <a:off x="4860157" y="5077177"/>
            <a:ext cx="259266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49B30B8-91F6-4D57-9EF8-C481BFC72162}"/>
              </a:ext>
            </a:extLst>
          </p:cNvPr>
          <p:cNvSpPr txBox="1"/>
          <p:nvPr/>
        </p:nvSpPr>
        <p:spPr>
          <a:xfrm>
            <a:off x="5228064" y="4796541"/>
            <a:ext cx="1720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Positive response if 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9DF47-0BCB-4B9D-96E4-A3D1550274C1}"/>
              </a:ext>
            </a:extLst>
          </p:cNvPr>
          <p:cNvSpPr txBox="1"/>
          <p:nvPr/>
        </p:nvSpPr>
        <p:spPr>
          <a:xfrm>
            <a:off x="7524577" y="3019887"/>
            <a:ext cx="11279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Generate N2 if user has authentication rights in certificate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68BB3-5E7D-4F6C-87A9-7C1049BEA8BA}"/>
              </a:ext>
            </a:extLst>
          </p:cNvPr>
          <p:cNvSpPr txBox="1"/>
          <p:nvPr/>
        </p:nvSpPr>
        <p:spPr>
          <a:xfrm>
            <a:off x="7581348" y="1765999"/>
            <a:ext cx="10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F34F3-F8F2-4C10-A176-AE1B2EA750BC}"/>
              </a:ext>
            </a:extLst>
          </p:cNvPr>
          <p:cNvSpPr txBox="1"/>
          <p:nvPr/>
        </p:nvSpPr>
        <p:spPr>
          <a:xfrm>
            <a:off x="7581348" y="4461999"/>
            <a:ext cx="10478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Hash and check with public key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3FC7E7-859C-45F7-8C35-AA6EA650A336}"/>
              </a:ext>
            </a:extLst>
          </p:cNvPr>
          <p:cNvSpPr txBox="1"/>
          <p:nvPr/>
        </p:nvSpPr>
        <p:spPr>
          <a:xfrm>
            <a:off x="611559" y="3645024"/>
            <a:ext cx="30002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N2</a:t>
            </a:r>
            <a:r>
              <a:rPr lang="en-US" sz="1500" dirty="0"/>
              <a:t> = 32 bytes Random number</a:t>
            </a:r>
          </a:p>
          <a:p>
            <a:r>
              <a:rPr lang="en-US" sz="1500" b="1" dirty="0"/>
              <a:t>APAR</a:t>
            </a:r>
            <a:r>
              <a:rPr lang="en-US" sz="1500" dirty="0"/>
              <a:t>=</a:t>
            </a:r>
            <a:r>
              <a:rPr lang="en-US" sz="1500" dirty="0" err="1"/>
              <a:t>AdministrativeParameter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2907470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HASAGENDA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95895f4-c463-488c-9877-68a61412e5e5"/>
  <p:tag name="MIO_EK" val="8174"/>
  <p:tag name="MIO_UPDATE" val="True"/>
  <p:tag name="MIO_VERSION" val="30.06.2014 16:32:09"/>
  <p:tag name="MIO_DBID" val="ED9FF2F2-6643-46BA-B685-7D49126FFAF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95895f4-c463-488c-9877-68a61412e5e5"/>
  <p:tag name="MIO_EK" val="8174"/>
  <p:tag name="MIO_UPDATE" val="True"/>
  <p:tag name="MIO_VERSION" val="30.06.2014 16:32:09"/>
  <p:tag name="MIO_DBID" val="ED9FF2F2-6643-46BA-B685-7D49126FFAFF"/>
  <p:tag name="EMPOWERBULLET" val="EMPOWERBULLE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95895f4-c463-488c-9877-68a61412e5e5"/>
  <p:tag name="MIO_EK" val="8174"/>
  <p:tag name="MIO_UPDATE" val="True"/>
  <p:tag name="MIO_VERSION" val="30.06.2014 16:32:09"/>
  <p:tag name="MIO_DBID" val="ED9FF2F2-6643-46BA-B685-7D49126FFAF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95895f4-c463-488c-9877-68a61412e5e5"/>
  <p:tag name="MIO_EK" val="8174"/>
  <p:tag name="MIO_UPDATE" val="True"/>
  <p:tag name="MIO_VERSION" val="30.06.2014 16:32:09"/>
  <p:tag name="MIO_DBID" val="ED9FF2F2-6643-46BA-B685-7D49126FFAFF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95895f4-c463-488c-9877-68a61412e5e5"/>
  <p:tag name="MIO_EK" val="8174"/>
  <p:tag name="MIO_UPDATE" val="True"/>
  <p:tag name="MIO_VERSION" val="30.06.2014 16:32:09"/>
  <p:tag name="MIO_DBID" val="ED9FF2F2-6643-46BA-B685-7D49126FFAF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95895f4-c463-488c-9877-68a61412e5e5"/>
  <p:tag name="MIO_EK" val="8174"/>
  <p:tag name="MIO_UPDATE" val="True"/>
  <p:tag name="MIO_VERSION" val="30.06.2014 16:32:09"/>
  <p:tag name="MIO_DBID" val="ED9FF2F2-6643-46BA-B685-7D49126FFAF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95895f4-c463-488c-9877-68a61412e5e5"/>
  <p:tag name="MIO_EK" val="8174"/>
  <p:tag name="MIO_UPDATE" val="True"/>
  <p:tag name="MIO_VERSION" val="30.06.2014 16:32:09"/>
  <p:tag name="MIO_DBID" val="ED9FF2F2-6643-46BA-B685-7D49126FFAF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95895f4-c463-488c-9877-68a61412e5e5"/>
  <p:tag name="MIO_EK" val="8174"/>
  <p:tag name="MIO_UPDATE" val="True"/>
  <p:tag name="MIO_VERSION" val="30.06.2014 16:32:09"/>
  <p:tag name="MIO_DBID" val="ED9FF2F2-6643-46BA-B685-7D49126FFAF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95895f4-c463-488c-9877-68a61412e5e5"/>
  <p:tag name="MIO_EK" val="8174"/>
  <p:tag name="MIO_UPDATE" val="True"/>
  <p:tag name="MIO_VERSION" val="30.06.2014 16:32:09"/>
  <p:tag name="MIO_DBID" val="ED9FF2F2-6643-46BA-B685-7D49126FFAF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BULLET" val="EMPOWERBULLE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BULLET" val="EMPOWERBULLE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BULLET" val="EMPOWERBULLE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BULLET" val="EMPOWERBULLE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BULLET" val="EMPOWERBULLE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BULLET" val="EMPOWERBULLE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BULLET" val="EMPOWERBULLE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MST_COLOR_1" val="0,0,0,Dark 1"/>
  <p:tag name="MIO_MST_COLOR_2" val="255,255,255,Light 1"/>
  <p:tag name="MIO_MST_COLOR_3" val="255,255,255,Dark 2"/>
  <p:tag name="MIO_MST_COLOR_4" val="235,235,235,Light 2"/>
  <p:tag name="MIO_MST_COLOR_5" val="255,165,0,Accent 1"/>
  <p:tag name="MIO_MST_COLOR_6" val="191,115,0,Accent 2"/>
  <p:tag name="MIO_MST_COLOR_7" val="226,135,0,Accent 3"/>
  <p:tag name="MIO_MST_COLOR_8" val="255,194,102,Accent 4"/>
  <p:tag name="MIO_MST_COLOR_9" val="95,95,95,Accent 5"/>
  <p:tag name="MIO_MST_COLOR_10" val="38,38,38,Accent 6"/>
  <p:tag name="MIO_MST_COLOR_11" val="255,165,0,"/>
  <p:tag name="MIO_MST_COLOR_12" val="119,119,119,"/>
  <p:tag name="MIO_HDS" val="True"/>
  <p:tag name="MIO_EK" val="7021"/>
  <p:tag name="MIO_UPDATE" val="True"/>
  <p:tag name="MIO_VERSION" val="31.01.2014 11:36:49"/>
  <p:tag name="MIO_DBID" val="ED9FF2F2-6643-46BA-B685-7D49126FFAF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Stages (Pkit) Migration to NextGen new interface for MKS 10.6"/>
  <p:tag name="MIO_EK" val="421"/>
  <p:tag name="MIO_VERSION" val="31.12.9999 23:59:59"/>
  <p:tag name="MIO_DBID" val="ED9FF2F2-6643-46BA-B685-7D49126FFAFF"/>
  <p:tag name="MIO_UPDAT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TITLE"/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  <p:tag name="MIO_SKIP_CDCHECK?" val="True"/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  <p:tag name="MIO_SKIP_CDCHECK?" val="True"/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heme/theme1.xml><?xml version="1.0" encoding="utf-8"?>
<a:theme xmlns:a="http://schemas.openxmlformats.org/drawingml/2006/main" name="Continental AG, 4x3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RL xmlns="http://schemas.microsoft.com/sharepoint/v3">
      <Url xsi:nil="true"/>
      <Description xsi:nil="true"/>
    </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E3BA105D94E64E8D264C3266ABC877" ma:contentTypeVersion="11" ma:contentTypeDescription="Create a new document." ma:contentTypeScope="" ma:versionID="5a32f5c4fd5331ec446b40aa7419297f">
  <xsd:schema xmlns:xsd="http://www.w3.org/2001/XMLSchema" xmlns:xs="http://www.w3.org/2001/XMLSchema" xmlns:p="http://schemas.microsoft.com/office/2006/metadata/properties" xmlns:ns1="http://schemas.microsoft.com/sharepoint/v3" xmlns:ns2="e5600566-b0e4-4bc6-b263-5e45e2039686" xmlns:ns3="a37dba02-a781-4c05-9aef-f09dc3f53da5" xmlns:ns4="bee1b695-a384-4131-8e0c-6744225eb758" targetNamespace="http://schemas.microsoft.com/office/2006/metadata/properties" ma:root="true" ma:fieldsID="1abf028e6d3847da5ce5369290dd1417" ns1:_="" ns2:_="" ns3:_="" ns4:_="">
    <xsd:import namespace="http://schemas.microsoft.com/sharepoint/v3"/>
    <xsd:import namespace="e5600566-b0e4-4bc6-b263-5e45e2039686"/>
    <xsd:import namespace="a37dba02-a781-4c05-9aef-f09dc3f53da5"/>
    <xsd:import namespace="bee1b695-a384-4131-8e0c-6744225eb758"/>
    <xsd:element name="properties">
      <xsd:complexType>
        <xsd:sequence>
          <xsd:element name="documentManagement">
            <xsd:complexType>
              <xsd:all>
                <xsd:element ref="ns2:MediaServiceAutoTags" minOccurs="0"/>
                <xsd:element ref="ns2:MediaServiceOCR" minOccurs="0"/>
                <xsd:element ref="ns2:MediaServiceKeyPoints" minOccurs="0"/>
                <xsd:element ref="ns1:URL" minOccurs="0"/>
                <xsd:element ref="ns3:SharedWithUsers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URL" ma:index="11" nillable="true" ma:displayName="URL" ma:internalName="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600566-b0e4-4bc6-b263-5e45e2039686" elementFormDefault="qualified">
    <xsd:import namespace="http://schemas.microsoft.com/office/2006/documentManagement/types"/>
    <xsd:import namespace="http://schemas.microsoft.com/office/infopath/2007/PartnerControls"/>
    <xsd:element name="MediaServiceAutoTags" ma:index="8" nillable="true" ma:displayName="Tags" ma:internalName="MediaServiceAutoTags" ma:readOnly="true">
      <xsd:simpleType>
        <xsd:restriction base="dms:Text"/>
      </xsd:simpleType>
    </xsd:element>
    <xsd:element name="MediaServiceOCR" ma:index="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KeyPoints" ma:index="1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7dba02-a781-4c05-9aef-f09dc3f53da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e1b695-a384-4131-8e0c-6744225eb7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AD83CE-5466-43CC-A05C-2E8A31CEF76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5A9AC6B6-BB8C-491C-B8A2-D4C0071486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720A51-66CF-4387-86CF-11954A50A1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5600566-b0e4-4bc6-b263-5e45e2039686"/>
    <ds:schemaRef ds:uri="a37dba02-a781-4c05-9aef-f09dc3f53da5"/>
    <ds:schemaRef ds:uri="bee1b695-a384-4131-8e0c-6744225eb7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1380</Words>
  <Application>Microsoft Office PowerPoint</Application>
  <PresentationFormat>On-screen Show (4:3)</PresentationFormat>
  <Paragraphs>294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Continental AG, 4x3</vt:lpstr>
      <vt:lpstr>Supplier Reprograming Principles Coredo and WS0 Addon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Repository Information</vt:lpstr>
      <vt:lpstr>Coredo Tool introduction</vt:lpstr>
      <vt:lpstr>Tool chain description. Test setup</vt:lpstr>
      <vt:lpstr>Tool chain description</vt:lpstr>
      <vt:lpstr>Coredo Tool installation </vt:lpstr>
      <vt:lpstr>Coredo Tool installation</vt:lpstr>
      <vt:lpstr>Coredo Tools startup</vt:lpstr>
      <vt:lpstr>Package/Session description</vt:lpstr>
      <vt:lpstr>Coredo &amp; Packages usage</vt:lpstr>
      <vt:lpstr>Coredo &amp; Packages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Supplier Reprograming Principles Coredo and WS0 Addon         </dc:title>
  <dc:creator>Parascan-EXT, Dumitru</dc:creator>
  <cp:lastModifiedBy>Parascan-EXT, Dumitru</cp:lastModifiedBy>
  <cp:revision>2</cp:revision>
  <dcterms:created xsi:type="dcterms:W3CDTF">2020-08-19T16:52:54Z</dcterms:created>
  <dcterms:modified xsi:type="dcterms:W3CDTF">2022-06-27T06:14:30Z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0x010100B6E3BA105D94E64E8D264C3266ABC877</vt:lpwstr>
  </property>
  <property fmtid="{D5CDD505-2E9C-101B-9397-08002B2CF9AE}" pid="3" name="Order">
    <vt:r8>7000</vt:r8>
  </property>
  <property fmtid="{D5CDD505-2E9C-101B-9397-08002B2CF9AE}" pid="4" name="MSIP_Label_3f3ac890-09a1-47d3-8d04-15427d7fec91_Enabled">
    <vt:lpwstr>true</vt:lpwstr>
  </property>
  <property fmtid="{D5CDD505-2E9C-101B-9397-08002B2CF9AE}" pid="5" name="MSIP_Label_3f3ac890-09a1-47d3-8d04-15427d7fec91_SetDate">
    <vt:lpwstr>2022-06-27T06:14:30Z</vt:lpwstr>
  </property>
  <property fmtid="{D5CDD505-2E9C-101B-9397-08002B2CF9AE}" pid="6" name="MSIP_Label_3f3ac890-09a1-47d3-8d04-15427d7fec91_Method">
    <vt:lpwstr>Standard</vt:lpwstr>
  </property>
  <property fmtid="{D5CDD505-2E9C-101B-9397-08002B2CF9AE}" pid="7" name="MSIP_Label_3f3ac890-09a1-47d3-8d04-15427d7fec91_Name">
    <vt:lpwstr>Internal</vt:lpwstr>
  </property>
  <property fmtid="{D5CDD505-2E9C-101B-9397-08002B2CF9AE}" pid="8" name="MSIP_Label_3f3ac890-09a1-47d3-8d04-15427d7fec91_SiteId">
    <vt:lpwstr>39b77101-99b7-41c9-8d6a-7794b9d48476</vt:lpwstr>
  </property>
  <property fmtid="{D5CDD505-2E9C-101B-9397-08002B2CF9AE}" pid="9" name="MSIP_Label_3f3ac890-09a1-47d3-8d04-15427d7fec91_ActionId">
    <vt:lpwstr>d8a99e38-c8ff-4ca3-a75d-6637a9f1b444</vt:lpwstr>
  </property>
  <property fmtid="{D5CDD505-2E9C-101B-9397-08002B2CF9AE}" pid="10" name="MSIP_Label_3f3ac890-09a1-47d3-8d04-15427d7fec91_ContentBits">
    <vt:lpwstr>0</vt:lpwstr>
  </property>
</Properties>
</file>