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10634" r:id="rId6"/>
    <p:sldId id="10618" r:id="rId7"/>
    <p:sldId id="569" r:id="rId8"/>
    <p:sldId id="10623" r:id="rId9"/>
    <p:sldId id="10619" r:id="rId10"/>
    <p:sldId id="10620" r:id="rId11"/>
    <p:sldId id="10636" r:id="rId12"/>
    <p:sldId id="10637" r:id="rId13"/>
    <p:sldId id="10635" r:id="rId14"/>
    <p:sldId id="1033" r:id="rId15"/>
  </p:sldIdLst>
  <p:sldSz cx="12192000" cy="6858000"/>
  <p:notesSz cx="6858000" cy="9144000"/>
  <p:embeddedFontLst>
    <p:embeddedFont>
      <p:font typeface="Vitesco" panose="020B0504020202020204" pitchFamily="34" charset="0"/>
      <p:regular r:id="rId18"/>
      <p:bold r:id="rId19"/>
    </p:embeddedFont>
  </p:embeddedFontLst>
  <p:custDataLst>
    <p:tags r:id="rId2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04B"/>
    <a:srgbClr val="F0E614"/>
    <a:srgbClr val="4B4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94660"/>
  </p:normalViewPr>
  <p:slideViewPr>
    <p:cSldViewPr showGuides="1">
      <p:cViewPr varScale="1">
        <p:scale>
          <a:sx n="67" d="100"/>
          <a:sy n="67" d="100"/>
        </p:scale>
        <p:origin x="49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953DE05-9645-4C60-ABAA-AB460706E0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913597-114B-4E37-8295-DC48B93FBC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297E9-9D0C-49A2-9099-6FE1533DD973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CFE1BA-5EF9-404B-BF3E-676AB795C8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DCC681-D8C5-4099-B5EA-FF6FF51B59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7C22C-7DE9-4058-8D9A-7B01304622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91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1896E-BD61-409C-B9D0-149553111866}" type="datetimeFigureOut">
              <a:rPr lang="de-DE" smtClean="0"/>
              <a:t>30.11.2021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71AF9-44BE-4981-A5DA-AAEA415771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96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309AC5E-331E-47C5-B74D-DBE8E9CD79C0}"/>
              </a:ext>
            </a:extLst>
          </p:cNvPr>
          <p:cNvSpPr>
            <a:spLocks/>
          </p:cNvSpPr>
          <p:nvPr userDrawn="1"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50" y="1600200"/>
            <a:ext cx="9972676" cy="1756792"/>
          </a:xfrm>
        </p:spPr>
        <p:txBody>
          <a:bodyPr anchor="b"/>
          <a:lstStyle>
            <a:lvl1pPr algn="l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 sz="5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366ED8-AB52-4EC1-B9BB-6625AECB295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847849" y="3465004"/>
            <a:ext cx="9972675" cy="792088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AB05EF9-52FC-4156-ACA1-536839172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847849" y="4330339"/>
            <a:ext cx="9972675" cy="17989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027BD71-4399-4B10-B541-DEE01F2E5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71F8E7-6C99-42F7-A33B-A1164F46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Public / Internal / Confidential / Third-Party Confidential (select "Insert &gt; Header &amp; Footer")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03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BA8FB27-B372-40DA-B6AA-742C42B42170}"/>
              </a:ext>
            </a:extLst>
          </p:cNvPr>
          <p:cNvSpPr>
            <a:spLocks/>
          </p:cNvSpPr>
          <p:nvPr userDrawn="1"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49" y="2672916"/>
            <a:ext cx="9972676" cy="1756792"/>
          </a:xfrm>
        </p:spPr>
        <p:txBody>
          <a:bodyPr anchor="ctr"/>
          <a:lstStyle>
            <a:lvl1pPr algn="l">
              <a:lnSpc>
                <a:spcPts val="5000"/>
              </a:lnSpc>
              <a:defRPr sz="5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038164-F6D3-4587-A969-E96281877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Public / Internal / Confidential / Third-Party Confidential (select "Insert &gt; Header &amp; Footer")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59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ead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93228"/>
            <a:ext cx="11449050" cy="983544"/>
          </a:xfrm>
        </p:spPr>
        <p:txBody>
          <a:bodyPr/>
          <a:lstStyle>
            <a:lvl1pPr>
              <a:lnSpc>
                <a:spcPts val="3800"/>
              </a:lnSpc>
              <a:defRPr sz="3800"/>
            </a:lvl1pPr>
          </a:lstStyle>
          <a:p>
            <a:r>
              <a:rPr lang="de-DE" noProof="0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4" y="1420396"/>
            <a:ext cx="11449051" cy="676456"/>
          </a:xfrm>
        </p:spPr>
        <p:txBody>
          <a:bodyPr/>
          <a:lstStyle>
            <a:lvl1pPr marL="0" indent="0">
              <a:buNone/>
              <a:defRPr sz="1900" cap="all" spc="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4996FA93-2C04-4230-B649-753F9826C7BB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F49845-489A-4610-8F7A-332E15A82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Public / Internal / Confidential / Third-Party Confidential (select "Insert &gt; Header &amp; Footer")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7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7AF036-266E-40BE-B0E0-C9289E59DA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1C86E-090F-4145-8295-6AC6218E61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Public / Internal / Confidential / Third-Party Confidential (select "Insert &gt; Header &amp; Footer")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428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5545138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6275387" y="1592263"/>
            <a:ext cx="5545137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/>
              <a:t>Public / Internal / Confidential / Third-Party Confidential (select "Insert &gt; Header &amp; Footer")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59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3563937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4295775" y="1592263"/>
            <a:ext cx="3600450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/>
              <a:t>Public / Internal / Confidential / Third-Party Confidential (select "Insert &gt; Header &amp; Footer")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3DD1BA8-04B4-476C-AAC7-0F9177B68237}"/>
              </a:ext>
            </a:extLst>
          </p:cNvPr>
          <p:cNvSpPr>
            <a:spLocks noGrp="1"/>
          </p:cNvSpPr>
          <p:nvPr>
            <p:ph idx="19"/>
          </p:nvPr>
        </p:nvSpPr>
        <p:spPr bwMode="gray">
          <a:xfrm>
            <a:off x="8256588" y="1592263"/>
            <a:ext cx="3563936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512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pictur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5" y="1592263"/>
            <a:ext cx="5545139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275385" y="1592263"/>
            <a:ext cx="5545139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75388" y="5910894"/>
            <a:ext cx="5545136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1885B7-2E03-47DD-BD4B-63B7ACC2CC3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l"/>
            <a:r>
              <a:rPr lang="en-US"/>
              <a:t>Public / Internal / Confidential / Third-Party Confidential (select "Insert &gt; Header &amp; Footer")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58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and picture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364" y="1592263"/>
            <a:ext cx="2592499" cy="4537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324225" y="1592263"/>
            <a:ext cx="8496300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24225" y="5910894"/>
            <a:ext cx="8496300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71FD0-D6A4-4724-A464-B27A01326CB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Public / Internal / Confidential / Third-Party Confidential (select "Insert &gt; Header &amp; Footer")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20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00BC5B3-F2A0-4A8D-9639-D8303B9B5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82ECD-EAC2-4687-ADA4-43F3F14316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Public / Internal / Confidential / Third-Party Confidential (select "Insert &gt; Header &amp; Footer")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046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D1E11-1F27-43E9-A619-3800CF71FD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Public / Internal / Confidential / Third-Party Confidential (select "Insert &gt; Header &amp; Footer")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816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681E3B1-3F06-4C6D-9D46-43D85FF8F8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940726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think-cell Slide" r:id="rId15" imgW="384" imgH="384" progId="TCLayout.ActiveDocument.1">
                  <p:embed/>
                </p:oleObj>
              </mc:Choice>
              <mc:Fallback>
                <p:oleObj name="think-cell Slide" r:id="rId15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F3E609-30E1-42A9-8D5E-E61AA83FAD6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55602"/>
            <a:ext cx="11449050" cy="3651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592263"/>
            <a:ext cx="11449050" cy="45370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8CC8C263-9E2F-40C3-8867-CB4A537C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371364" y="6570873"/>
            <a:ext cx="360040" cy="185105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 spc="30" baseline="0">
                <a:solidFill>
                  <a:schemeClr val="tx1"/>
                </a:solidFill>
              </a:defRPr>
            </a:lvl1pPr>
          </a:lstStyle>
          <a:p>
            <a:fld id="{4996FA93-2C04-4230-B649-753F9826C7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1D678A09-755E-4ADC-AA02-C61252B670E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094217" y="6420146"/>
            <a:ext cx="726419" cy="256357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1A783CE7-0EF9-4D14-8316-C8DF4EE33AA6}"/>
              </a:ext>
            </a:extLst>
          </p:cNvPr>
          <p:cNvSpPr/>
          <p:nvPr/>
        </p:nvSpPr>
        <p:spPr bwMode="gray">
          <a:xfrm>
            <a:off x="0" y="0"/>
            <a:ext cx="13811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CB3DE9A-7BF9-4BA5-BE98-B2F461168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849" y="6570875"/>
            <a:ext cx="8496301" cy="1851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Public / Internal / Confidential / Third-Party Confidential (select "Insert &gt; Header &amp; Footer")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4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6" r:id="rId4"/>
    <p:sldLayoutId id="2147483662" r:id="rId5"/>
    <p:sldLayoutId id="2147483659" r:id="rId6"/>
    <p:sldLayoutId id="2147483660" r:id="rId7"/>
    <p:sldLayoutId id="2147483657" r:id="rId8"/>
    <p:sldLayoutId id="2147483654" r:id="rId9"/>
    <p:sldLayoutId id="2147483655" r:id="rId10"/>
    <p:sldLayoutId id="214748365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7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pos="3727" userDrawn="1">
          <p15:clr>
            <a:srgbClr val="F26B43"/>
          </p15:clr>
        </p15:guide>
        <p15:guide id="5" pos="3953" userDrawn="1">
          <p15:clr>
            <a:srgbClr val="F26B43"/>
          </p15:clr>
        </p15:guide>
        <p15:guide id="6" pos="3024" userDrawn="1">
          <p15:clr>
            <a:srgbClr val="F26B43"/>
          </p15:clr>
        </p15:guide>
        <p15:guide id="7" pos="2797" userDrawn="1">
          <p15:clr>
            <a:srgbClr val="F26B43"/>
          </p15:clr>
        </p15:guide>
        <p15:guide id="8" pos="4656" userDrawn="1">
          <p15:clr>
            <a:srgbClr val="F26B43"/>
          </p15:clr>
        </p15:guide>
        <p15:guide id="9" pos="4883" userDrawn="1">
          <p15:clr>
            <a:srgbClr val="F26B43"/>
          </p15:clr>
        </p15:guide>
        <p15:guide id="10" pos="5586" userDrawn="1">
          <p15:clr>
            <a:srgbClr val="F26B43"/>
          </p15:clr>
        </p15:guide>
        <p15:guide id="11" pos="5813" userDrawn="1">
          <p15:clr>
            <a:srgbClr val="F26B43"/>
          </p15:clr>
        </p15:guide>
        <p15:guide id="12" pos="1867" userDrawn="1">
          <p15:clr>
            <a:srgbClr val="F26B43"/>
          </p15:clr>
        </p15:guide>
        <p15:guide id="13" pos="2094" userDrawn="1">
          <p15:clr>
            <a:srgbClr val="F26B43"/>
          </p15:clr>
        </p15:guide>
        <p15:guide id="14" pos="1164" userDrawn="1">
          <p15:clr>
            <a:srgbClr val="F26B43"/>
          </p15:clr>
        </p15:guide>
        <p15:guide id="15" pos="937" userDrawn="1">
          <p15:clr>
            <a:srgbClr val="F26B43"/>
          </p15:clr>
        </p15:guide>
        <p15:guide id="16" pos="6516" userDrawn="1">
          <p15:clr>
            <a:srgbClr val="F26B43"/>
          </p15:clr>
        </p15:guide>
        <p15:guide id="17" pos="6743" userDrawn="1">
          <p15:clr>
            <a:srgbClr val="F26B43"/>
          </p15:clr>
        </p15:guide>
        <p15:guide id="18" orient="horz" pos="1003" userDrawn="1">
          <p15:clr>
            <a:srgbClr val="F26B43"/>
          </p15:clr>
        </p15:guide>
        <p15:guide id="19" orient="horz" pos="3861" userDrawn="1">
          <p15:clr>
            <a:srgbClr val="F26B43"/>
          </p15:clr>
        </p15:guide>
        <p15:guide id="20" pos="3840" userDrawn="1">
          <p15:clr>
            <a:srgbClr val="F26B43"/>
          </p15:clr>
        </p15:guide>
        <p15:guide id="21" orient="horz" pos="2432" userDrawn="1">
          <p15:clr>
            <a:srgbClr val="F26B43"/>
          </p15:clr>
        </p15:guide>
        <p15:guide id="22" pos="2479" userDrawn="1">
          <p15:clr>
            <a:srgbClr val="F26B43"/>
          </p15:clr>
        </p15:guide>
        <p15:guide id="23" pos="2706" userDrawn="1">
          <p15:clr>
            <a:srgbClr val="F26B43"/>
          </p15:clr>
        </p15:guide>
        <p15:guide id="24" pos="5201" userDrawn="1">
          <p15:clr>
            <a:srgbClr val="F26B43"/>
          </p15:clr>
        </p15:guide>
        <p15:guide id="25" pos="4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vitesco.io/display/projectEPD/Build+Unit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82615DE-5866-41F5-ABAA-BC450751869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83045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599DB74-EF14-4FA7-92DA-DC2A5E59C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altLang="zh-CN" dirty="0"/>
              <a:t>Vitesco Boot Concept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CEDD4D-2A85-430B-AFB7-A839D5F9F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Go Through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DBF705-166C-4926-AFB9-2AB2DF919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11.30.2021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28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E14A-D723-44A1-BC7B-55AE709F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EMR3 boot 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DAB98-22FF-4B27-8226-3CC062B71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Lifecycle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625E2-9AA6-4566-9D27-A79D64C68C4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6FA93-2C04-4230-B649-753F9826C7B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CE589-F411-4142-B369-528C145B92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Public / Internal / Confidential / Third-Party Confidential (select "Insert &gt; Header &amp; Footer")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9685AA-DE1E-4D91-9942-CEE5CE09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139778"/>
            <a:ext cx="10439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5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87847-177B-4C5A-BD80-2FA9932FD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1650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01E1B7-DFAA-4F69-8D37-07763EDE3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032" y="1026676"/>
            <a:ext cx="3580730" cy="45370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054F-0BBC-46D9-8ABD-F74FEB6788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4FCCD-C86A-47E9-8583-FF90F250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bootloader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347A8-E706-4A5B-8AE8-1C3198CB479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6FA93-2C04-4230-B649-753F9826C7B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B4995-E6A9-4EF0-9CE0-0E49DB18F2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Public / Internal / Confidential / Third-Party Confidential (select "Insert &gt; Header &amp; Footer")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00FD6-97FA-428F-817E-ED75F133856B}"/>
              </a:ext>
            </a:extLst>
          </p:cNvPr>
          <p:cNvSpPr/>
          <p:nvPr/>
        </p:nvSpPr>
        <p:spPr>
          <a:xfrm>
            <a:off x="549772" y="13716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&gt;This is used to reprogram ECUs App software</a:t>
            </a:r>
            <a:endParaRPr lang="en-US" altLang="zh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9EBCA3-E4F1-49C4-A565-2232C31E7170}"/>
              </a:ext>
            </a:extLst>
          </p:cNvPr>
          <p:cNvSpPr/>
          <p:nvPr/>
        </p:nvSpPr>
        <p:spPr>
          <a:xfrm>
            <a:off x="6374879" y="57337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&gt;General program flow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001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F05F5367-4ED2-45F0-9BEC-1A500CA0E4C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02816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4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AAC819-E90F-4D35-BA4C-8DD52CB6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session is intentionally to introduce </a:t>
            </a:r>
            <a:r>
              <a:rPr lang="en-US" b="1" dirty="0">
                <a:highlight>
                  <a:srgbClr val="FFFF00"/>
                </a:highlight>
              </a:rPr>
              <a:t>boot concept </a:t>
            </a:r>
            <a:r>
              <a:rPr lang="en-US" dirty="0"/>
              <a:t>of HGIF (for both ECU14 and ECU17) </a:t>
            </a:r>
            <a:r>
              <a:rPr lang="en-US" altLang="zh-CN" dirty="0"/>
              <a:t>in a higher level.</a:t>
            </a:r>
          </a:p>
          <a:p>
            <a:r>
              <a:rPr lang="en-US" dirty="0"/>
              <a:t>Detail can be found in attached official training material.</a:t>
            </a:r>
          </a:p>
          <a:p>
            <a:endParaRPr lang="en-US" dirty="0"/>
          </a:p>
          <a:p>
            <a:r>
              <a:rPr lang="en-US" dirty="0"/>
              <a:t>It will cover</a:t>
            </a:r>
          </a:p>
          <a:p>
            <a:pPr lvl="1"/>
            <a:r>
              <a:rPr lang="en-US" dirty="0"/>
              <a:t>Different units such as boot manager, boot loader,  end user application,  and how to jump between</a:t>
            </a:r>
          </a:p>
          <a:p>
            <a:pPr lvl="1"/>
            <a:r>
              <a:rPr lang="en-US" dirty="0"/>
              <a:t>Common use cases</a:t>
            </a:r>
          </a:p>
          <a:p>
            <a:endParaRPr lang="en-US" dirty="0"/>
          </a:p>
          <a:p>
            <a:r>
              <a:rPr lang="en-US" dirty="0"/>
              <a:t>It will not cover</a:t>
            </a:r>
          </a:p>
          <a:p>
            <a:pPr lvl="1"/>
            <a:r>
              <a:rPr lang="en-US" dirty="0"/>
              <a:t>Reprogramming (for example, command, sequency,  check, flash driver, …)</a:t>
            </a:r>
          </a:p>
          <a:p>
            <a:pPr lvl="1"/>
            <a:r>
              <a:rPr lang="en-US" dirty="0" err="1"/>
              <a:t>Uds</a:t>
            </a:r>
            <a:r>
              <a:rPr lang="en-US" dirty="0"/>
              <a:t> service </a:t>
            </a:r>
          </a:p>
          <a:p>
            <a:endParaRPr lang="en-US" sz="1000" i="1" dirty="0"/>
          </a:p>
          <a:p>
            <a:r>
              <a:rPr lang="en-US" sz="1000" i="1" dirty="0"/>
              <a:t>Note: </a:t>
            </a:r>
          </a:p>
          <a:p>
            <a:pPr lvl="1"/>
            <a:r>
              <a:rPr lang="en-US" sz="1000" i="1" dirty="0"/>
              <a:t>EMS3: 3</a:t>
            </a:r>
            <a:r>
              <a:rPr lang="en-US" sz="1000" i="1" baseline="30000" dirty="0"/>
              <a:t>rd</a:t>
            </a:r>
            <a:r>
              <a:rPr lang="en-US" sz="1000" i="1" dirty="0"/>
              <a:t> 32bit ECU which includes</a:t>
            </a:r>
          </a:p>
          <a:p>
            <a:pPr lvl="2"/>
            <a:r>
              <a:rPr lang="en-US" sz="1000" i="1" dirty="0" err="1"/>
              <a:t>AutoSAR</a:t>
            </a:r>
            <a:r>
              <a:rPr lang="en-US" sz="1000" i="1" dirty="0"/>
              <a:t> Architecture (</a:t>
            </a:r>
            <a:r>
              <a:rPr lang="en-US" sz="1000" i="1" dirty="0" err="1"/>
              <a:t>PowerSAR</a:t>
            </a:r>
            <a:r>
              <a:rPr lang="en-US" sz="1000" i="1" dirty="0"/>
              <a:t>),</a:t>
            </a:r>
          </a:p>
          <a:p>
            <a:pPr lvl="2"/>
            <a:r>
              <a:rPr lang="en-US" sz="1000" i="1" dirty="0" err="1"/>
              <a:t>MultiCore</a:t>
            </a:r>
            <a:endParaRPr lang="en-US" sz="1000" i="1" dirty="0"/>
          </a:p>
          <a:p>
            <a:pPr lvl="2"/>
            <a:r>
              <a:rPr lang="en-US" sz="1000" i="1" dirty="0">
                <a:highlight>
                  <a:srgbClr val="FFFF00"/>
                </a:highlight>
              </a:rPr>
              <a:t>New Boot Concept</a:t>
            </a:r>
          </a:p>
          <a:p>
            <a:pPr lvl="2"/>
            <a:r>
              <a:rPr lang="en-US" sz="1000" i="1" dirty="0"/>
              <a:t>Basic SW (GIF, HGIF): </a:t>
            </a:r>
          </a:p>
          <a:p>
            <a:pPr lvl="2"/>
            <a:r>
              <a:rPr lang="en-US" sz="1000" i="1" dirty="0"/>
              <a:t>Chip Set (ECU14, ECU17, …)</a:t>
            </a:r>
          </a:p>
          <a:p>
            <a:pPr lvl="3"/>
            <a:r>
              <a:rPr lang="en-US" sz="1000" i="1" dirty="0"/>
              <a:t>ECU 14:  </a:t>
            </a:r>
            <a:r>
              <a:rPr lang="en-US" sz="1000" i="1" dirty="0" err="1"/>
              <a:t>Aurix</a:t>
            </a:r>
            <a:r>
              <a:rPr lang="en-US" sz="1000" i="1" dirty="0"/>
              <a:t>  (TC2xx), ATIC1XX,</a:t>
            </a:r>
          </a:p>
          <a:p>
            <a:pPr lvl="3"/>
            <a:r>
              <a:rPr lang="en-US" sz="1000" i="1" dirty="0"/>
              <a:t>ECU 17: </a:t>
            </a:r>
            <a:r>
              <a:rPr lang="en-US" sz="1000" i="1" dirty="0" err="1"/>
              <a:t>Aurix</a:t>
            </a:r>
            <a:r>
              <a:rPr lang="en-US" sz="1000" i="1" dirty="0"/>
              <a:t> 2G (TC3xx), ATIC2XX,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C8E36-9C32-427E-9B01-D3A6BCCFD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Will and Will Not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03DA0B-769E-4679-BDAC-2CDD27E4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Preface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F8229-8329-4584-A898-B369ABB8F6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6FA93-2C04-4230-B649-753F9826C7BB}" type="slidenum">
              <a:rPr lang="de-DE" noProof="0" smtClean="0"/>
              <a:pPr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3903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BD8BF73-CCA6-47A4-8B24-8F1AAAC93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RunTime</a:t>
            </a:r>
            <a:r>
              <a:rPr lang="de-DE" dirty="0"/>
              <a:t> Units</a:t>
            </a:r>
            <a:endParaRPr lang="en-US" dirty="0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gray">
          <a:xfrm>
            <a:off x="551384" y="2204864"/>
            <a:ext cx="5251898" cy="1872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108000" tIns="108000" rIns="108000" bIns="108000" rtlCol="0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en-US" sz="1400" dirty="0">
                <a:cs typeface="Arial" pitchFamily="34" charset="0"/>
              </a:rPr>
              <a:t>Smallest autonomous executable entity </a:t>
            </a:r>
            <a:br>
              <a:rPr lang="en-US" sz="1400" dirty="0">
                <a:cs typeface="Arial" pitchFamily="34" charset="0"/>
              </a:rPr>
            </a:br>
            <a:r>
              <a:rPr lang="en-US" sz="1400" dirty="0">
                <a:cs typeface="Arial" pitchFamily="34" charset="0"/>
              </a:rPr>
              <a:t>(e.g. Boot Manager, End-User Application)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&gt;"/>
            </a:pPr>
            <a:r>
              <a:rPr lang="en-US" sz="1400" dirty="0">
                <a:cs typeface="Arial" pitchFamily="34" charset="0"/>
              </a:rPr>
              <a:t>made of one or more parts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&gt;"/>
            </a:pPr>
            <a:r>
              <a:rPr lang="en-US" sz="1400" dirty="0">
                <a:cs typeface="Arial" pitchFamily="34" charset="0"/>
              </a:rPr>
              <a:t>made of one or more sub units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&gt;"/>
            </a:pPr>
            <a:r>
              <a:rPr lang="en-US" sz="1400" dirty="0">
                <a:cs typeface="Arial" pitchFamily="34" charset="0"/>
              </a:rPr>
              <a:t>made of one or more programming units</a:t>
            </a:r>
          </a:p>
        </p:txBody>
      </p:sp>
      <p:sp>
        <p:nvSpPr>
          <p:cNvPr id="9" name="Inhaltsplatzhalter 1"/>
          <p:cNvSpPr txBox="1">
            <a:spLocks/>
          </p:cNvSpPr>
          <p:nvPr/>
        </p:nvSpPr>
        <p:spPr bwMode="gray">
          <a:xfrm>
            <a:off x="551210" y="1844863"/>
            <a:ext cx="5251898" cy="36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</a:rPr>
              <a:t>RunTime</a:t>
            </a:r>
            <a:r>
              <a:rPr lang="en-US" b="1" dirty="0">
                <a:solidFill>
                  <a:schemeClr val="bg1"/>
                </a:solidFill>
              </a:rPr>
              <a:t> Unit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gray">
          <a:xfrm>
            <a:off x="5879976" y="2204864"/>
            <a:ext cx="5251898" cy="1872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108000" tIns="108000" rIns="108000" bIns="108000" rtlCol="0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en-US" sz="1400" dirty="0">
                <a:cs typeface="Arial" pitchFamily="34" charset="0"/>
              </a:rPr>
              <a:t>Smallest buildable entity (e.g. RC0, 0A0)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&gt;"/>
            </a:pPr>
            <a:r>
              <a:rPr lang="en-US" sz="1400" dirty="0">
                <a:cs typeface="Arial" pitchFamily="34" charset="0"/>
              </a:rPr>
              <a:t>produces exactly one </a:t>
            </a:r>
            <a:r>
              <a:rPr lang="en-US" sz="1400" dirty="0" err="1">
                <a:cs typeface="Arial" pitchFamily="34" charset="0"/>
              </a:rPr>
              <a:t>RunTime</a:t>
            </a:r>
            <a:r>
              <a:rPr lang="en-US" sz="1400" dirty="0">
                <a:cs typeface="Arial" pitchFamily="34" charset="0"/>
              </a:rPr>
              <a:t> Unit part</a:t>
            </a:r>
            <a:endParaRPr 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Inhaltsplatzhalter 1"/>
          <p:cNvSpPr txBox="1">
            <a:spLocks/>
          </p:cNvSpPr>
          <p:nvPr/>
        </p:nvSpPr>
        <p:spPr bwMode="gray">
          <a:xfrm>
            <a:off x="5879976" y="1851776"/>
            <a:ext cx="5251898" cy="36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Build Unit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gray">
          <a:xfrm>
            <a:off x="551210" y="4515409"/>
            <a:ext cx="5252072" cy="1872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108000" tIns="108000" rIns="108000" bIns="108000" rtlCol="0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en-US" sz="1400" dirty="0">
                <a:cs typeface="Arial" pitchFamily="34" charset="0"/>
              </a:rPr>
              <a:t>Logical subdivision of a </a:t>
            </a:r>
            <a:r>
              <a:rPr lang="en-US" sz="1400" dirty="0" err="1">
                <a:cs typeface="Arial" pitchFamily="34" charset="0"/>
              </a:rPr>
              <a:t>RunTime</a:t>
            </a:r>
            <a:r>
              <a:rPr lang="en-US" sz="1400" dirty="0">
                <a:cs typeface="Arial" pitchFamily="34" charset="0"/>
              </a:rPr>
              <a:t> Unit </a:t>
            </a:r>
            <a:br>
              <a:rPr lang="en-US" sz="1400" dirty="0">
                <a:cs typeface="Arial" pitchFamily="34" charset="0"/>
              </a:rPr>
            </a:br>
            <a:r>
              <a:rPr lang="en-US" sz="1400" dirty="0">
                <a:cs typeface="Arial" pitchFamily="34" charset="0"/>
              </a:rPr>
              <a:t>(e.g. Applicative Software, Dataset, </a:t>
            </a:r>
            <a:r>
              <a:rPr lang="en-US" sz="1400" dirty="0" err="1">
                <a:cs typeface="Arial" pitchFamily="34" charset="0"/>
              </a:rPr>
              <a:t>Postbuild</a:t>
            </a:r>
            <a:r>
              <a:rPr lang="en-US" sz="1400" dirty="0">
                <a:cs typeface="Arial" pitchFamily="34" charset="0"/>
              </a:rPr>
              <a:t> block and Mapping Block are 4 sub units of the End-User Application)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&gt;"/>
            </a:pPr>
            <a:r>
              <a:rPr lang="en-US" sz="1400" dirty="0">
                <a:cs typeface="Arial" pitchFamily="34" charset="0"/>
              </a:rPr>
              <a:t>made of one or more programming units</a:t>
            </a:r>
          </a:p>
        </p:txBody>
      </p:sp>
      <p:sp>
        <p:nvSpPr>
          <p:cNvPr id="13" name="Inhaltsplatzhalter 1"/>
          <p:cNvSpPr txBox="1">
            <a:spLocks/>
          </p:cNvSpPr>
          <p:nvPr/>
        </p:nvSpPr>
        <p:spPr bwMode="gray">
          <a:xfrm>
            <a:off x="551036" y="4148325"/>
            <a:ext cx="5252072" cy="36708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Sub Unit</a:t>
            </a: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gray">
          <a:xfrm>
            <a:off x="5879976" y="4155408"/>
            <a:ext cx="5251898" cy="36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6160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Programming Unit</a:t>
            </a: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gray">
          <a:xfrm>
            <a:off x="5879976" y="4515408"/>
            <a:ext cx="5251898" cy="1872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108000" tIns="108000" rIns="108000" bIns="108000" rtlCol="0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125000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Smallest programmable entity (also referred as slot for multi-part application)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&gt;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always shipped with prolog and epilog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&gt;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always aligned on one or more sectors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15059-52D1-49BA-A2F6-C1DD571DAB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de-DE"/>
              <a:t>Internal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AC27C-3C1A-473A-B525-3AC7063A0C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6FA93-2C04-4230-B649-753F9826C7B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F51AA6F0-6A57-45E3-B7EE-A78065004E1D}"/>
              </a:ext>
            </a:extLst>
          </p:cNvPr>
          <p:cNvSpPr txBox="1">
            <a:spLocks/>
          </p:cNvSpPr>
          <p:nvPr/>
        </p:nvSpPr>
        <p:spPr bwMode="gray">
          <a:xfrm>
            <a:off x="371365" y="1160114"/>
            <a:ext cx="11449160" cy="2804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sz="1600" kern="1200" cap="all" spc="8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Confluence Link:</a:t>
            </a:r>
          </a:p>
          <a:p>
            <a:r>
              <a:rPr lang="en-US" dirty="0">
                <a:hlinkClick r:id="rId2"/>
              </a:rPr>
              <a:t>Build Units - EMR3 PSA SW - Vitesco Technologies Confluence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3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D82E80E-EBCB-4052-8322-7B88B9F15F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90527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B0DB556-A191-4202-91D7-7F32C1E1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RunTime Units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B837C-66C9-4400-8FBF-4D76929BF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2298B-F690-4F16-ADDD-84EB8EA7FA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6FA93-2C04-4230-B649-753F9826C7BB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A0FE227-E91A-4D9D-B7B1-CCE44A11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42579"/>
              </p:ext>
            </p:extLst>
          </p:nvPr>
        </p:nvGraphicFramePr>
        <p:xfrm>
          <a:off x="371473" y="1093069"/>
          <a:ext cx="11449052" cy="5191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62263">
                  <a:extLst>
                    <a:ext uri="{9D8B030D-6E8A-4147-A177-3AD203B41FA5}">
                      <a16:colId xmlns:a16="http://schemas.microsoft.com/office/drawing/2014/main" val="2632349377"/>
                    </a:ext>
                  </a:extLst>
                </a:gridCol>
                <a:gridCol w="2862263">
                  <a:extLst>
                    <a:ext uri="{9D8B030D-6E8A-4147-A177-3AD203B41FA5}">
                      <a16:colId xmlns:a16="http://schemas.microsoft.com/office/drawing/2014/main" val="2062500813"/>
                    </a:ext>
                  </a:extLst>
                </a:gridCol>
                <a:gridCol w="2862263">
                  <a:extLst>
                    <a:ext uri="{9D8B030D-6E8A-4147-A177-3AD203B41FA5}">
                      <a16:colId xmlns:a16="http://schemas.microsoft.com/office/drawing/2014/main" val="425852446"/>
                    </a:ext>
                  </a:extLst>
                </a:gridCol>
                <a:gridCol w="2862263">
                  <a:extLst>
                    <a:ext uri="{9D8B030D-6E8A-4147-A177-3AD203B41FA5}">
                      <a16:colId xmlns:a16="http://schemas.microsoft.com/office/drawing/2014/main" val="2066672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RunTime</a:t>
                      </a:r>
                      <a:r>
                        <a:rPr lang="en-US" dirty="0"/>
                        <a:t> Unit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 Unit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 Unit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77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0M0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9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LM0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LIF</a:t>
                      </a:r>
                      <a:r>
                        <a:rPr lang="zh-CN" altLang="en-US" dirty="0"/>
                        <a:t>， </a:t>
                      </a:r>
                      <a:r>
                        <a:rPr lang="en-US" dirty="0"/>
                        <a:t>Part of 0M0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39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8804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Add-On,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Customer</a:t>
                      </a:r>
                      <a:r>
                        <a:rPr lang="en-US" dirty="0"/>
                        <a:t>, IL0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2871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Add-On,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Customer</a:t>
                      </a:r>
                      <a:r>
                        <a:rPr lang="en-US" dirty="0"/>
                        <a:t>, IL0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9748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Add-On,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Customer</a:t>
                      </a:r>
                      <a:r>
                        <a:rPr lang="en-US" dirty="0"/>
                        <a:t>, IL0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2929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Add-On, </a:t>
                      </a:r>
                      <a:r>
                        <a:rPr lang="en-US" dirty="0">
                          <a:highlight>
                            <a:srgbClr val="D7004B"/>
                          </a:highlight>
                        </a:rPr>
                        <a:t>Supplier</a:t>
                      </a:r>
                      <a:r>
                        <a:rPr lang="en-US" dirty="0"/>
                        <a:t>, IL0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37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0U0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6999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8309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53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in HGIF17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01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HM0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in HGIF17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34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SBOOT, Added in HGIF17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87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8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ADA4492-206D-466B-BC16-3C9A1C541DF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96787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CC98DC8-5CDB-478F-AD0E-23B310E8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Bootloader Related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01347-445F-40F7-B229-5FFA3604D5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HW &amp; SW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3A690-3FC0-4ACC-B94C-45E8C1FB9D6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6FA93-2C04-4230-B649-753F9826C7BB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967AAB-1936-4002-AA63-DA46BDB81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97714"/>
              </p:ext>
            </p:extLst>
          </p:nvPr>
        </p:nvGraphicFramePr>
        <p:xfrm>
          <a:off x="371254" y="1700808"/>
          <a:ext cx="11449161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72218">
                  <a:extLst>
                    <a:ext uri="{9D8B030D-6E8A-4147-A177-3AD203B41FA5}">
                      <a16:colId xmlns:a16="http://schemas.microsoft.com/office/drawing/2014/main" val="107713408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4033697"/>
                    </a:ext>
                  </a:extLst>
                </a:gridCol>
                <a:gridCol w="1800128">
                  <a:extLst>
                    <a:ext uri="{9D8B030D-6E8A-4147-A177-3AD203B41FA5}">
                      <a16:colId xmlns:a16="http://schemas.microsoft.com/office/drawing/2014/main" val="3134234030"/>
                    </a:ext>
                  </a:extLst>
                </a:gridCol>
                <a:gridCol w="3096374">
                  <a:extLst>
                    <a:ext uri="{9D8B030D-6E8A-4147-A177-3AD203B41FA5}">
                      <a16:colId xmlns:a16="http://schemas.microsoft.com/office/drawing/2014/main" val="2140119049"/>
                    </a:ext>
                  </a:extLst>
                </a:gridCol>
                <a:gridCol w="4428313">
                  <a:extLst>
                    <a:ext uri="{9D8B030D-6E8A-4147-A177-3AD203B41FA5}">
                      <a16:colId xmlns:a16="http://schemas.microsoft.com/office/drawing/2014/main" val="2288332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PC 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71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RC0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 HW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HEV Flash Tool or </a:t>
                      </a:r>
                      <a:r>
                        <a:rPr lang="en-US" dirty="0">
                          <a:highlight>
                            <a:srgbClr val="D7004B"/>
                          </a:highlight>
                        </a:rPr>
                        <a:t>CAN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HW/SW tool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3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ETAS HW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INCA/</a:t>
                      </a:r>
                      <a:r>
                        <a:rPr lang="en-US" dirty="0" err="1"/>
                        <a:t>ProF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used in development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95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CXS 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），</a:t>
                      </a:r>
                      <a:r>
                        <a:rPr lang="en-US" altLang="zh-CN" dirty="0"/>
                        <a:t>PHS 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old</a:t>
                      </a:r>
                      <a:r>
                        <a:rPr lang="zh-CN" altLang="en-US" dirty="0"/>
                        <a:t>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CoReDo</a:t>
                      </a:r>
                      <a:r>
                        <a:rPr lang="en-US" dirty="0"/>
                        <a:t> 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from SSP7</a:t>
                      </a:r>
                      <a:r>
                        <a:rPr lang="zh-CN" altLang="en-US" dirty="0"/>
                        <a:t>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by VT’s WRC to dump, reflash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5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CoPra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ECU Test Suite (Green SW)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BU T and now integrated to EMS3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45717"/>
                  </a:ext>
                </a:extLst>
              </a:tr>
            </a:tbl>
          </a:graphicData>
        </a:graphic>
      </p:graphicFrame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CC525C6-C4EB-4155-A7EA-6C019EAF0F81}"/>
              </a:ext>
            </a:extLst>
          </p:cNvPr>
          <p:cNvSpPr txBox="1">
            <a:spLocks/>
          </p:cNvSpPr>
          <p:nvPr/>
        </p:nvSpPr>
        <p:spPr>
          <a:xfrm>
            <a:off x="371475" y="3861048"/>
            <a:ext cx="11449050" cy="2268290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Standalone SBOOT</a:t>
            </a:r>
          </a:p>
          <a:p>
            <a:pPr lvl="1"/>
            <a:r>
              <a:rPr lang="en-US" dirty="0"/>
              <a:t>EMR3 is using this solution</a:t>
            </a:r>
          </a:p>
          <a:p>
            <a:pPr lvl="1"/>
            <a:r>
              <a:rPr lang="en-US" dirty="0" err="1"/>
              <a:t>Sboot</a:t>
            </a:r>
            <a:r>
              <a:rPr lang="en-US" dirty="0"/>
              <a:t> +  TSW,  totally independent to EMS3 Boot concept</a:t>
            </a:r>
          </a:p>
          <a:p>
            <a:endParaRPr lang="en-US" dirty="0"/>
          </a:p>
          <a:p>
            <a:r>
              <a:rPr lang="en-US" b="1" dirty="0" err="1"/>
              <a:t>PowerSAR</a:t>
            </a:r>
            <a:r>
              <a:rPr lang="en-US" b="1" dirty="0"/>
              <a:t> SBOOT (1L0)</a:t>
            </a:r>
          </a:p>
          <a:p>
            <a:pPr lvl="1"/>
            <a:r>
              <a:rPr lang="en-US" dirty="0"/>
              <a:t>A12:  ongoing, will connect to </a:t>
            </a:r>
            <a:r>
              <a:rPr lang="en-US" dirty="0" err="1"/>
              <a:t>Cypro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GWM: not planned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7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6FE8DBA-7269-4D74-ADC3-EC2BE37B153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219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17D37C-37A6-4C15-B069-ACB823B2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EMR3: Boot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7914-ECA3-4556-BF49-362D27922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A8C3D-55C9-44E0-9B2C-9733C1098FF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6FA93-2C04-4230-B649-753F9826C7BB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678C57-0E25-442B-8487-43E49ED65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7648" y="910082"/>
            <a:ext cx="66008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8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2F22-7C9D-469C-9075-73371267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Emergency Entry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56A50-393A-4A4E-B0D5-93DCADC44D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C0A9C-3A76-4E0D-BBB1-FD68AAE2CA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6FA93-2C04-4230-B649-753F9826C7B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1D28E-5C21-463E-BFD5-6891287644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Public / Internal / Confidential / Third-Party Confidential (select "Insert &gt; Header &amp; Footer")</a:t>
            </a:r>
            <a:endParaRPr lang="de-DE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FD4AB8D-6A31-47FF-B7BC-F063B3BE4C90}"/>
              </a:ext>
            </a:extLst>
          </p:cNvPr>
          <p:cNvSpPr txBox="1">
            <a:spLocks/>
          </p:cNvSpPr>
          <p:nvPr/>
        </p:nvSpPr>
        <p:spPr>
          <a:xfrm>
            <a:off x="371475" y="1592263"/>
            <a:ext cx="11449050" cy="4910135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/>
              <a:t>What is the Emergency Entry function?</a:t>
            </a:r>
          </a:p>
          <a:p>
            <a:pPr lvl="1">
              <a:lnSpc>
                <a:spcPct val="150000"/>
              </a:lnSpc>
            </a:pPr>
            <a:r>
              <a:rPr lang="fr-FR"/>
              <a:t>One Way to enter to the Supplier Reprogramming Session mode</a:t>
            </a:r>
          </a:p>
          <a:p>
            <a:pPr lvl="2">
              <a:lnSpc>
                <a:spcPct val="150000"/>
              </a:lnSpc>
            </a:pPr>
            <a:r>
              <a:rPr lang="fr-FR"/>
              <a:t>Required for Extended Supplier diagnostics (e.g warranty return -&gt; WS0)</a:t>
            </a:r>
          </a:p>
          <a:p>
            <a:pPr lvl="2">
              <a:lnSpc>
                <a:spcPct val="150000"/>
              </a:lnSpc>
            </a:pPr>
            <a:r>
              <a:rPr lang="fr-FR"/>
              <a:t>Typically required to update the Boot Loader</a:t>
            </a:r>
          </a:p>
          <a:p>
            <a:pPr lvl="1">
              <a:lnSpc>
                <a:spcPct val="150000"/>
              </a:lnSpc>
            </a:pPr>
            <a:r>
              <a:rPr lang="fr-FR"/>
              <a:t>Can be applied also in case of damaged Boot Updater, if Boot Loader plus EC0 addon still present in the ECU</a:t>
            </a:r>
          </a:p>
          <a:p>
            <a:pPr>
              <a:lnSpc>
                <a:spcPct val="150000"/>
              </a:lnSpc>
            </a:pPr>
            <a:r>
              <a:rPr lang="fr-FR"/>
              <a:t>Emergency Entry does not compromise Security</a:t>
            </a:r>
          </a:p>
          <a:p>
            <a:pPr>
              <a:lnSpc>
                <a:spcPct val="150000"/>
              </a:lnSpc>
            </a:pPr>
            <a:r>
              <a:rPr lang="fr-FR"/>
              <a:t>Emergency Entry is NOT related to Safety</a:t>
            </a:r>
          </a:p>
          <a:p>
            <a:pPr>
              <a:lnSpc>
                <a:spcPct val="150000"/>
              </a:lnSpc>
            </a:pPr>
            <a:r>
              <a:rPr lang="fr-FR"/>
              <a:t>Boot Manager is offering two different ways of using EEntry:</a:t>
            </a:r>
          </a:p>
          <a:p>
            <a:pPr lvl="1">
              <a:lnSpc>
                <a:spcPct val="150000"/>
              </a:lnSpc>
            </a:pPr>
            <a:r>
              <a:rPr lang="fr-FR"/>
              <a:t>Pin detection based,</a:t>
            </a:r>
          </a:p>
          <a:p>
            <a:pPr lvl="1">
              <a:lnSpc>
                <a:spcPct val="150000"/>
              </a:lnSpc>
            </a:pPr>
            <a:r>
              <a:rPr lang="fr-FR"/>
              <a:t>Communication message based (only CAN is supported)</a:t>
            </a:r>
            <a:endParaRPr lang="en-GB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32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1E04-40E1-4524-9D6B-43C58274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Emergency Entry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FBC29-6FB9-41E6-AE91-16732F89AE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EMS3 Boot Flow complete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4340-C88F-42AB-86D3-1ABB47E5F8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6FA93-2C04-4230-B649-753F9826C7B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24441-D2EC-45E3-97E1-CE6EEB353C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Public / Internal / Confidential / Third-Party Confidential (select "Insert &gt; Header &amp; Footer")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D394F-FA42-4BB1-90AB-C0B24FD6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007067"/>
            <a:ext cx="6768752" cy="494545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F1AC378-CD90-45E3-8625-5EE546378265}"/>
              </a:ext>
            </a:extLst>
          </p:cNvPr>
          <p:cNvGrpSpPr/>
          <p:nvPr/>
        </p:nvGrpSpPr>
        <p:grpSpPr>
          <a:xfrm>
            <a:off x="1985852" y="2486534"/>
            <a:ext cx="2949611" cy="3465991"/>
            <a:chOff x="-33795" y="2483289"/>
            <a:chExt cx="2949611" cy="346599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48D29D2-A5C9-415B-A017-9574685DF4F8}"/>
                </a:ext>
              </a:extLst>
            </p:cNvPr>
            <p:cNvSpPr/>
            <p:nvPr/>
          </p:nvSpPr>
          <p:spPr>
            <a:xfrm>
              <a:off x="899592" y="3861048"/>
              <a:ext cx="2016224" cy="2088232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rgbClr val="18181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E78DCA-835A-4397-9399-A9C18112F3F7}"/>
                </a:ext>
              </a:extLst>
            </p:cNvPr>
            <p:cNvSpPr txBox="1"/>
            <p:nvPr/>
          </p:nvSpPr>
          <p:spPr>
            <a:xfrm>
              <a:off x="-33795" y="2483289"/>
              <a:ext cx="2160240" cy="7386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vert="horz" wrap="square" rtlCol="0">
              <a:spAutoFit/>
            </a:bodyPr>
            <a:lstStyle/>
            <a:p>
              <a:r>
                <a:rPr lang="fr-FR" sz="1400" dirty="0" err="1">
                  <a:latin typeface="+mj-lt"/>
                </a:rPr>
                <a:t>EEntry</a:t>
              </a:r>
              <a:r>
                <a:rPr lang="fr-FR" sz="1400" dirty="0">
                  <a:latin typeface="+mj-lt"/>
                </a:rPr>
                <a:t> validation </a:t>
              </a:r>
              <a:r>
                <a:rPr lang="fr-FR" sz="1400" dirty="0" err="1">
                  <a:latin typeface="+mj-lt"/>
                </a:rPr>
                <a:t>is</a:t>
              </a:r>
              <a:endParaRPr lang="fr-FR" sz="1400" dirty="0">
                <a:latin typeface="+mj-lt"/>
              </a:endParaRPr>
            </a:p>
            <a:p>
              <a:r>
                <a:rPr lang="fr-FR" sz="1400" dirty="0" err="1">
                  <a:latin typeface="+mj-lt"/>
                </a:rPr>
                <a:t>mandatory</a:t>
              </a:r>
              <a:r>
                <a:rPr lang="fr-FR" sz="1400" dirty="0">
                  <a:latin typeface="+mj-lt"/>
                </a:rPr>
                <a:t> to </a:t>
              </a:r>
              <a:r>
                <a:rPr lang="fr-FR" sz="1400" dirty="0" err="1">
                  <a:latin typeface="+mj-lt"/>
                </a:rPr>
                <a:t>reach</a:t>
              </a:r>
              <a:endParaRPr lang="fr-FR" sz="1400" dirty="0">
                <a:latin typeface="+mj-lt"/>
              </a:endParaRPr>
            </a:p>
            <a:p>
              <a:r>
                <a:rPr lang="fr-FR" sz="1400" dirty="0" err="1">
                  <a:latin typeface="+mj-lt"/>
                </a:rPr>
                <a:t>this</a:t>
              </a:r>
              <a:r>
                <a:rPr lang="fr-FR" sz="1400" dirty="0">
                  <a:latin typeface="+mj-lt"/>
                </a:rPr>
                <a:t> state (EC0 or 1L0)</a:t>
              </a:r>
              <a:endParaRPr lang="en-GB" sz="1400" dirty="0">
                <a:latin typeface="+mj-lt"/>
              </a:endParaRP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ACBA251C-A4FB-4786-85AE-AD01D37D5B75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 flipH="1">
              <a:off x="899592" y="2852621"/>
              <a:ext cx="1226853" cy="2052543"/>
            </a:xfrm>
            <a:prstGeom prst="curvedConnector5">
              <a:avLst>
                <a:gd name="adj1" fmla="val -18633"/>
                <a:gd name="adj2" fmla="val 33562"/>
                <a:gd name="adj3" fmla="val 11863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622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itesco_PowerPoint_2019-09-06">
  <a:themeElements>
    <a:clrScheme name="_Vitesco neu">
      <a:dk1>
        <a:srgbClr val="4A4944"/>
      </a:dk1>
      <a:lt1>
        <a:sysClr val="window" lastClr="FFFFFF"/>
      </a:lt1>
      <a:dk2>
        <a:srgbClr val="4A4944"/>
      </a:dk2>
      <a:lt2>
        <a:srgbClr val="F2E500"/>
      </a:lt2>
      <a:accent1>
        <a:srgbClr val="D4004A"/>
      </a:accent1>
      <a:accent2>
        <a:srgbClr val="B4C832"/>
      </a:accent2>
      <a:accent3>
        <a:srgbClr val="64AF5A"/>
      </a:accent3>
      <a:accent4>
        <a:srgbClr val="3CB4A5"/>
      </a:accent4>
      <a:accent5>
        <a:srgbClr val="008269"/>
      </a:accent5>
      <a:accent6>
        <a:srgbClr val="005546"/>
      </a:accent6>
      <a:hlink>
        <a:srgbClr val="4A4944"/>
      </a:hlink>
      <a:folHlink>
        <a:srgbClr val="4A4944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/>
        </a:defPPr>
      </a:lstStyle>
    </a:txDef>
  </a:objectDefaults>
  <a:extraClrSchemeLst/>
  <a:custClrLst>
    <a:custClr name="Tertiär1">
      <a:srgbClr val="00A5E6"/>
    </a:custClr>
    <a:custClr name="Tertiär2">
      <a:srgbClr val="006EAA"/>
    </a:custClr>
    <a:custClr name="Tertiär3">
      <a:srgbClr val="005082"/>
    </a:custClr>
    <a:custClr name="Tertiär4">
      <a:srgbClr val="DC5F96"/>
    </a:custClr>
    <a:custClr name="Tertiär5">
      <a:srgbClr val="7D0F5F"/>
    </a:custClr>
    <a:custClr name="Brand Grey 100%">
      <a:srgbClr val="4A4944"/>
    </a:custClr>
    <a:custClr name="Brand Grey 70%">
      <a:srgbClr val="807F7C"/>
    </a:custClr>
    <a:custClr name="Brand Grey 50%">
      <a:srgbClr val="A4A4A1"/>
    </a:custClr>
    <a:custClr name="Brand Grey 30%">
      <a:srgbClr val="C8C8C6"/>
    </a:custClr>
    <a:custClr name="Brand Grey 15%">
      <a:srgbClr val="E4E4E3"/>
    </a:custClr>
    <a:custClr name="Ampelfarbe1">
      <a:srgbClr val="DC230F"/>
    </a:custClr>
    <a:custClr name="Ampelfarbe2">
      <a:srgbClr val="FFC300"/>
    </a:custClr>
    <a:custClr name="Ampelfarbe3">
      <a:srgbClr val="64AF59"/>
    </a:custClr>
  </a:custClrLst>
  <a:extLst>
    <a:ext uri="{05A4C25C-085E-4340-85A3-A5531E510DB2}">
      <thm15:themeFamily xmlns:thm15="http://schemas.microsoft.com/office/thememl/2012/main" name="190916_vitesco_ppt_en.potx" id="{063DB058-3ED7-4AEE-B930-0C29B42D3708}" vid="{7C8CEC18-41B0-4240-8D90-9FCE5A663301}"/>
    </a:ext>
  </a:extLst>
</a:theme>
</file>

<file path=ppt/theme/theme2.xml><?xml version="1.0" encoding="utf-8"?>
<a:theme xmlns:a="http://schemas.openxmlformats.org/drawingml/2006/main" name="Office">
  <a:themeElements>
    <a:clrScheme name="_Vitesco neu">
      <a:dk1>
        <a:srgbClr val="4A4944"/>
      </a:dk1>
      <a:lt1>
        <a:sysClr val="window" lastClr="FFFFFF"/>
      </a:lt1>
      <a:dk2>
        <a:srgbClr val="4A4944"/>
      </a:dk2>
      <a:lt2>
        <a:srgbClr val="F2E500"/>
      </a:lt2>
      <a:accent1>
        <a:srgbClr val="D4004A"/>
      </a:accent1>
      <a:accent2>
        <a:srgbClr val="B4C832"/>
      </a:accent2>
      <a:accent3>
        <a:srgbClr val="64AF5A"/>
      </a:accent3>
      <a:accent4>
        <a:srgbClr val="3CB4A5"/>
      </a:accent4>
      <a:accent5>
        <a:srgbClr val="008269"/>
      </a:accent5>
      <a:accent6>
        <a:srgbClr val="005546"/>
      </a:accent6>
      <a:hlink>
        <a:srgbClr val="4A4944"/>
      </a:hlink>
      <a:folHlink>
        <a:srgbClr val="4A4944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_Vitesco neu">
      <a:dk1>
        <a:srgbClr val="4A4944"/>
      </a:dk1>
      <a:lt1>
        <a:sysClr val="window" lastClr="FFFFFF"/>
      </a:lt1>
      <a:dk2>
        <a:srgbClr val="4A4944"/>
      </a:dk2>
      <a:lt2>
        <a:srgbClr val="F2E500"/>
      </a:lt2>
      <a:accent1>
        <a:srgbClr val="D4004A"/>
      </a:accent1>
      <a:accent2>
        <a:srgbClr val="B4C832"/>
      </a:accent2>
      <a:accent3>
        <a:srgbClr val="64AF5A"/>
      </a:accent3>
      <a:accent4>
        <a:srgbClr val="3CB4A5"/>
      </a:accent4>
      <a:accent5>
        <a:srgbClr val="008269"/>
      </a:accent5>
      <a:accent6>
        <a:srgbClr val="005546"/>
      </a:accent6>
      <a:hlink>
        <a:srgbClr val="4A4944"/>
      </a:hlink>
      <a:folHlink>
        <a:srgbClr val="4A4944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FC2088E68327428D6134C78DB52F8B" ma:contentTypeVersion="4" ma:contentTypeDescription="Create a new document." ma:contentTypeScope="" ma:versionID="3e69e2bc0b845aebd8297eb14a916cbd">
  <xsd:schema xmlns:xsd="http://www.w3.org/2001/XMLSchema" xmlns:xs="http://www.w3.org/2001/XMLSchema" xmlns:p="http://schemas.microsoft.com/office/2006/metadata/properties" xmlns:ns2="6dc404bd-8065-4c95-90c7-b704bf46c7f0" targetNamespace="http://schemas.microsoft.com/office/2006/metadata/properties" ma:root="true" ma:fieldsID="540ac1e163ced44a096a86a3cf4ca162" ns2:_="">
    <xsd:import namespace="6dc404bd-8065-4c95-90c7-b704bf46c7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04bd-8065-4c95-90c7-b704bf46c7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E7C359-EA47-4092-BFD2-3BB79D050059}"/>
</file>

<file path=customXml/itemProps2.xml><?xml version="1.0" encoding="utf-8"?>
<ds:datastoreItem xmlns:ds="http://schemas.openxmlformats.org/officeDocument/2006/customXml" ds:itemID="{B4804D31-9234-40D4-942C-0C7F05962C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A68CCD-D848-414E-A8C8-A9A3840FD79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686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Vitesco</vt:lpstr>
      <vt:lpstr>Arial</vt:lpstr>
      <vt:lpstr>vitesco_PowerPoint_2019-09-06</vt:lpstr>
      <vt:lpstr>think-cell Slide</vt:lpstr>
      <vt:lpstr>Vitesco Boot Concept</vt:lpstr>
      <vt:lpstr>bootloader</vt:lpstr>
      <vt:lpstr>Preface</vt:lpstr>
      <vt:lpstr>RunTime Units</vt:lpstr>
      <vt:lpstr>RunTime Units</vt:lpstr>
      <vt:lpstr>Bootloader Related tool</vt:lpstr>
      <vt:lpstr>EMR3: Boot flow</vt:lpstr>
      <vt:lpstr>Emergency Entry</vt:lpstr>
      <vt:lpstr>Emergency Entry</vt:lpstr>
      <vt:lpstr>EMR3 boot concept</vt:lpstr>
      <vt:lpstr>Any 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2019-09-16T07:14:51Z</dcterms:created>
  <dcterms:modified xsi:type="dcterms:W3CDTF">2021-11-30T01:46:00Z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0x0101000FFC2088E68327428D6134C78DB52F8B</vt:lpwstr>
  </property>
</Properties>
</file>