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59"/>
  </p:notesMasterIdLst>
  <p:sldIdLst>
    <p:sldId id="335" r:id="rId5"/>
    <p:sldId id="353" r:id="rId6"/>
    <p:sldId id="337" r:id="rId7"/>
    <p:sldId id="341" r:id="rId8"/>
    <p:sldId id="403" r:id="rId9"/>
    <p:sldId id="404" r:id="rId10"/>
    <p:sldId id="405" r:id="rId11"/>
    <p:sldId id="406" r:id="rId12"/>
    <p:sldId id="407" r:id="rId13"/>
    <p:sldId id="342" r:id="rId14"/>
    <p:sldId id="344" r:id="rId15"/>
    <p:sldId id="345" r:id="rId16"/>
    <p:sldId id="399" r:id="rId17"/>
    <p:sldId id="400" r:id="rId18"/>
    <p:sldId id="392" r:id="rId19"/>
    <p:sldId id="401" r:id="rId20"/>
    <p:sldId id="354" r:id="rId21"/>
    <p:sldId id="390" r:id="rId22"/>
    <p:sldId id="388" r:id="rId23"/>
    <p:sldId id="358" r:id="rId24"/>
    <p:sldId id="359" r:id="rId25"/>
    <p:sldId id="360" r:id="rId26"/>
    <p:sldId id="389" r:id="rId27"/>
    <p:sldId id="355" r:id="rId28"/>
    <p:sldId id="361" r:id="rId29"/>
    <p:sldId id="356" r:id="rId30"/>
    <p:sldId id="362" r:id="rId31"/>
    <p:sldId id="364" r:id="rId32"/>
    <p:sldId id="402" r:id="rId33"/>
    <p:sldId id="408" r:id="rId34"/>
    <p:sldId id="357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3" r:id="rId43"/>
    <p:sldId id="374" r:id="rId44"/>
    <p:sldId id="375" r:id="rId45"/>
    <p:sldId id="376" r:id="rId46"/>
    <p:sldId id="377" r:id="rId47"/>
    <p:sldId id="378" r:id="rId48"/>
    <p:sldId id="387" r:id="rId49"/>
    <p:sldId id="385" r:id="rId50"/>
    <p:sldId id="386" r:id="rId51"/>
    <p:sldId id="391" r:id="rId52"/>
    <p:sldId id="393" r:id="rId53"/>
    <p:sldId id="394" r:id="rId54"/>
    <p:sldId id="395" r:id="rId55"/>
    <p:sldId id="396" r:id="rId56"/>
    <p:sldId id="397" r:id="rId57"/>
    <p:sldId id="398" r:id="rId5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5F5F5F"/>
    <a:srgbClr val="747474"/>
    <a:srgbClr val="A6A6A6"/>
    <a:srgbClr val="B2B2B2"/>
    <a:srgbClr val="EAEAEA"/>
    <a:srgbClr val="FFFEFD"/>
    <a:srgbClr val="FFFEFE"/>
    <a:srgbClr val="FFFFFE"/>
    <a:srgbClr val="FFFE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967" autoAdjust="0"/>
  </p:normalViewPr>
  <p:slideViewPr>
    <p:cSldViewPr snapToObjects="1" showGuides="1">
      <p:cViewPr varScale="1">
        <p:scale>
          <a:sx n="102" d="100"/>
          <a:sy n="102" d="100"/>
        </p:scale>
        <p:origin x="-1800" y="-84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399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51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F340F-C1A8-4013-96F7-299B17A2B5FC}" type="datetimeFigureOut">
              <a:rPr lang="de-DE" smtClean="0"/>
              <a:pPr/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05DD-E914-47CD-B4C5-98F9CCD043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52</a:t>
            </a:fld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53</a:t>
            </a:fld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05DD-E914-47CD-B4C5-98F9CCD043DB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DD0B995C-0DC4-4194-BBD7-8C3812C84D11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188640"/>
            <a:ext cx="88106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hour.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Debugger from Developer and Tester point of view (basics).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Zitzmann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 HEV 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595424"/>
            <a:ext cx="8892480" cy="68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in the first window command buttons can be found.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10" name="Rechteck 9"/>
          <p:cNvSpPr/>
          <p:nvPr/>
        </p:nvSpPr>
        <p:spPr>
          <a:xfrm>
            <a:off x="5364090" y="1988840"/>
            <a:ext cx="187505" cy="247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Gewinkelte Verbindung 12"/>
          <p:cNvCxnSpPr>
            <a:stCxn id="26" idx="2"/>
          </p:cNvCxnSpPr>
          <p:nvPr/>
        </p:nvCxnSpPr>
        <p:spPr>
          <a:xfrm rot="5400000">
            <a:off x="3583214" y="1425322"/>
            <a:ext cx="688207" cy="2311033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25" idx="2"/>
            <a:endCxn id="32" idx="3"/>
          </p:cNvCxnSpPr>
          <p:nvPr/>
        </p:nvCxnSpPr>
        <p:spPr>
          <a:xfrm rot="5400000">
            <a:off x="3423049" y="1585487"/>
            <a:ext cx="1196043" cy="249853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10" idx="2"/>
            <a:endCxn id="33" idx="1"/>
          </p:cNvCxnSpPr>
          <p:nvPr/>
        </p:nvCxnSpPr>
        <p:spPr>
          <a:xfrm rot="16200000" flipH="1">
            <a:off x="4903389" y="2791188"/>
            <a:ext cx="1519208" cy="410301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24" idx="2"/>
            <a:endCxn id="36" idx="1"/>
          </p:cNvCxnSpPr>
          <p:nvPr/>
        </p:nvCxnSpPr>
        <p:spPr>
          <a:xfrm rot="16200000" flipH="1">
            <a:off x="5394640" y="2487443"/>
            <a:ext cx="688211" cy="18679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7169" y="2740277"/>
            <a:ext cx="21346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Flash new files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37171" y="3248111"/>
            <a:ext cx="21346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Re-Flash last files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5868144" y="3432777"/>
            <a:ext cx="21346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Compare PDS with Flash</a:t>
            </a:r>
            <a:endParaRPr lang="en-US" dirty="0"/>
          </a:p>
        </p:txBody>
      </p:sp>
      <p:sp>
        <p:nvSpPr>
          <p:cNvPr id="36" name="Textfeld 35"/>
          <p:cNvSpPr txBox="1"/>
          <p:nvPr/>
        </p:nvSpPr>
        <p:spPr>
          <a:xfrm>
            <a:off x="5832142" y="2601780"/>
            <a:ext cx="29883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Symbols for SW (ELF-File)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5551595" y="1988840"/>
            <a:ext cx="187505" cy="247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176585" y="1988839"/>
            <a:ext cx="187505" cy="247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989080" y="1988840"/>
            <a:ext cx="187505" cy="247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2" grpId="0" animBg="1"/>
      <p:bldP spid="33" grpId="0" animBg="1"/>
      <p:bldP spid="36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pressing of „Flash new files“-Button, user will be asked to select folder to be flashed.</a:t>
            </a:r>
          </a:p>
          <a:p>
            <a:pPr>
              <a:buNone/>
            </a:pPr>
            <a:r>
              <a:rPr lang="en-US" dirty="0" smtClean="0"/>
              <a:t>	(e.g.: </a:t>
            </a:r>
            <a:r>
              <a:rPr lang="en-US" dirty="0" smtClean="0"/>
              <a:t>“</a:t>
            </a:r>
            <a:r>
              <a:rPr lang="en-US" dirty="0" smtClean="0"/>
              <a:t>D:\p\au\h0\s30\auh0_0u_s30\out\code)</a:t>
            </a:r>
            <a:endParaRPr lang="en-US" dirty="0" smtClean="0"/>
          </a:p>
          <a:p>
            <a:r>
              <a:rPr lang="en-US" dirty="0" smtClean="0"/>
              <a:t>Then trace32 will ask </a:t>
            </a:r>
            <a:r>
              <a:rPr lang="en-US" dirty="0" smtClean="0"/>
              <a:t>for confirmation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the end user will be informed about flash process result: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1844824"/>
            <a:ext cx="4071913" cy="278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168" y="4627725"/>
            <a:ext cx="2552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628800"/>
            <a:ext cx="72771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SW can be started via „Go“-Button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Status can be seen in status-bar: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8" name="Rechteck 7"/>
          <p:cNvSpPr/>
          <p:nvPr/>
        </p:nvSpPr>
        <p:spPr>
          <a:xfrm>
            <a:off x="3059832" y="2620652"/>
            <a:ext cx="648072" cy="30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791885" y="2061836"/>
            <a:ext cx="227415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540599" y="2071263"/>
            <a:ext cx="310292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933056"/>
            <a:ext cx="3457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755576" y="4084320"/>
            <a:ext cx="1440160" cy="39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possible also to flash “protected” ranges (DFLASH, HSM, HSM-DFLASH)</a:t>
            </a:r>
          </a:p>
          <a:p>
            <a:pPr lvl="1"/>
            <a:r>
              <a:rPr lang="en-GB" dirty="0" smtClean="0"/>
              <a:t>Enable flashing of the DFLASH:</a:t>
            </a:r>
          </a:p>
          <a:p>
            <a:pPr lvl="1"/>
            <a:endParaRPr lang="en-GB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679" y="2071263"/>
            <a:ext cx="3591297" cy="252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2503696" y="3728720"/>
            <a:ext cx="1872208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4473688" y="2936240"/>
            <a:ext cx="648072" cy="996816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080" y="2662238"/>
            <a:ext cx="2457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To update HSM:</a:t>
            </a:r>
          </a:p>
          <a:p>
            <a:pPr lvl="1"/>
            <a:endParaRPr lang="en-GB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700808"/>
            <a:ext cx="4320480" cy="298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1110888" y="3820160"/>
            <a:ext cx="1872208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4690301"/>
            <a:ext cx="3888681" cy="133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ebogener Pfeil 14"/>
          <p:cNvSpPr/>
          <p:nvPr/>
        </p:nvSpPr>
        <p:spPr>
          <a:xfrm>
            <a:off x="4139952" y="3123332"/>
            <a:ext cx="2376264" cy="25570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30203"/>
              <a:gd name="adj5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/>
          <a:p>
            <a:r>
              <a:rPr lang="en-GB" dirty="0" smtClean="0"/>
              <a:t>Before files will be flashed on usual way, flash ranges, which are not covered by these files, will be erased. </a:t>
            </a:r>
          </a:p>
          <a:p>
            <a:r>
              <a:rPr lang="en-GB" dirty="0" smtClean="0"/>
              <a:t>If you remove one file from to be flashed folder (for example logistic data) this range will be erased.</a:t>
            </a:r>
          </a:p>
          <a:p>
            <a:r>
              <a:rPr lang="en-GB" dirty="0" smtClean="0"/>
              <a:t>Exceptions are write protected ranges (DFLASH, HSM, HSM_DFLASH, UCB).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 (How it works)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/>
          <a:p>
            <a:r>
              <a:rPr lang="en-GB" dirty="0" smtClean="0"/>
              <a:t>Short overview of the flash possibilities: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Flash SW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195736" y="1700808"/>
          <a:ext cx="468066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32"/>
                <a:gridCol w="936132"/>
                <a:gridCol w="936132"/>
                <a:gridCol w="936132"/>
                <a:gridCol w="9361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Lauterbach normal</a:t>
                      </a:r>
                      <a:endParaRPr lang="de-DE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Lauterbach „</a:t>
                      </a:r>
                      <a:r>
                        <a:rPr lang="de-DE" sz="800" dirty="0" err="1" smtClean="0"/>
                        <a:t>Prog</a:t>
                      </a:r>
                      <a:r>
                        <a:rPr lang="de-DE" sz="800" dirty="0" smtClean="0"/>
                        <a:t>.</a:t>
                      </a:r>
                      <a:r>
                        <a:rPr lang="de-DE" sz="800" baseline="0" dirty="0" smtClean="0"/>
                        <a:t> … update HSM“</a:t>
                      </a:r>
                      <a:endParaRPr lang="de-DE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Lauterbach „</a:t>
                      </a:r>
                      <a:r>
                        <a:rPr lang="de-DE" sz="800" dirty="0" err="1" smtClean="0"/>
                        <a:t>Enable</a:t>
                      </a:r>
                      <a:r>
                        <a:rPr lang="de-DE" sz="800" baseline="0" dirty="0" smtClean="0"/>
                        <a:t> DFLASH“</a:t>
                      </a:r>
                    </a:p>
                    <a:p>
                      <a:pPr algn="ctr"/>
                      <a:r>
                        <a:rPr lang="de-DE" sz="800" baseline="0" dirty="0" smtClean="0"/>
                        <a:t>Normal </a:t>
                      </a:r>
                      <a:r>
                        <a:rPr lang="de-DE" sz="800" baseline="0" dirty="0" err="1" smtClean="0"/>
                        <a:t>flash</a:t>
                      </a:r>
                      <a:endParaRPr lang="de-DE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Lauterbach „</a:t>
                      </a:r>
                      <a:r>
                        <a:rPr lang="de-DE" sz="800" dirty="0" err="1" smtClean="0"/>
                        <a:t>Enable</a:t>
                      </a:r>
                      <a:r>
                        <a:rPr lang="de-DE" sz="800" baseline="0" dirty="0" smtClean="0"/>
                        <a:t> DFLASH“ + „</a:t>
                      </a:r>
                      <a:r>
                        <a:rPr lang="de-DE" sz="800" baseline="0" dirty="0" err="1" smtClean="0"/>
                        <a:t>Prog</a:t>
                      </a:r>
                      <a:r>
                        <a:rPr lang="de-DE" sz="800" baseline="0" dirty="0" smtClean="0"/>
                        <a:t> … update HSM“</a:t>
                      </a:r>
                      <a:endParaRPr lang="de-DE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HOST Flash1</a:t>
                      </a:r>
                      <a:endParaRPr lang="de-DE" sz="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HSM </a:t>
                      </a:r>
                      <a:r>
                        <a:rPr lang="de-DE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Flash1</a:t>
                      </a:r>
                      <a:endParaRPr lang="de-DE" sz="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 Flash2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HSM </a:t>
                      </a:r>
                      <a:r>
                        <a:rPr lang="de-DE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Flash2</a:t>
                      </a:r>
                      <a:endParaRPr lang="de-DE" sz="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Host Flash3</a:t>
                      </a:r>
                      <a:endParaRPr lang="de-DE" sz="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Host DFLASH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HSM DFLASH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UCB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(Start/Break/Step/Over/</a:t>
            </a:r>
            <a:r>
              <a:rPr lang="en-US" dirty="0" err="1" smtClean="0"/>
              <a:t>GoUp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15999"/>
            <a:ext cx="58197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395288" y="1412776"/>
            <a:ext cx="271213" cy="2948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66501" y="1412776"/>
            <a:ext cx="271213" cy="2948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37714" y="1412776"/>
            <a:ext cx="271213" cy="2948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208927" y="1412776"/>
            <a:ext cx="223633" cy="2948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91681" y="1412776"/>
            <a:ext cx="208240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32560" y="1412776"/>
            <a:ext cx="271213" cy="2948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899920" y="1412776"/>
            <a:ext cx="284479" cy="2948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208927" y="1916832"/>
            <a:ext cx="569073" cy="2948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483768" y="1916832"/>
            <a:ext cx="576064" cy="2948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059832" y="1916832"/>
            <a:ext cx="576064" cy="2948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667760" y="1916832"/>
            <a:ext cx="616208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283968" y="1916832"/>
            <a:ext cx="720080" cy="2948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22485" y="2996952"/>
            <a:ext cx="8081963" cy="36933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Step Over – step over function call or subroutines</a:t>
            </a:r>
            <a:endParaRPr lang="en-GB" dirty="0"/>
          </a:p>
        </p:txBody>
      </p:sp>
      <p:sp>
        <p:nvSpPr>
          <p:cNvPr id="32" name="Textfeld 31"/>
          <p:cNvSpPr txBox="1"/>
          <p:nvPr/>
        </p:nvSpPr>
        <p:spPr>
          <a:xfrm>
            <a:off x="522485" y="2492896"/>
            <a:ext cx="808196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Step – single step through the program.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530895" y="1916832"/>
            <a:ext cx="627346" cy="2948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0895" y="3501008"/>
            <a:ext cx="807355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Go Next – go to the next code line written in the program listing 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522485" y="4077072"/>
            <a:ext cx="8081963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Go Return – go to the last instruction of a function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522485" y="4581128"/>
            <a:ext cx="8081963" cy="36933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Go Up – return to the caller function.</a:t>
            </a:r>
            <a:endParaRPr lang="en-GB" dirty="0"/>
          </a:p>
        </p:txBody>
      </p:sp>
      <p:sp>
        <p:nvSpPr>
          <p:cNvPr id="40" name="Textfeld 39"/>
          <p:cNvSpPr txBox="1"/>
          <p:nvPr/>
        </p:nvSpPr>
        <p:spPr>
          <a:xfrm>
            <a:off x="522485" y="5085184"/>
            <a:ext cx="808196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Start – start the </a:t>
            </a:r>
            <a:r>
              <a:rPr lang="en-GB" dirty="0" err="1" smtClean="0"/>
              <a:t>realtime</a:t>
            </a:r>
            <a:r>
              <a:rPr lang="en-GB" dirty="0" smtClean="0"/>
              <a:t> emulation.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522485" y="5661248"/>
            <a:ext cx="8081963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Break – stop the </a:t>
            </a:r>
            <a:r>
              <a:rPr lang="en-GB" dirty="0" err="1" smtClean="0"/>
              <a:t>realtime</a:t>
            </a:r>
            <a:r>
              <a:rPr lang="en-GB" dirty="0" smtClean="0"/>
              <a:t> emulation.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35" grpId="0" animBg="1"/>
      <p:bldP spid="32" grpId="0" animBg="1"/>
      <p:bldP spid="20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(Debug mode)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28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807643"/>
          </a:xfrm>
        </p:spPr>
        <p:txBody>
          <a:bodyPr/>
          <a:lstStyle/>
          <a:p>
            <a:r>
              <a:rPr lang="en-GB" dirty="0" smtClean="0"/>
              <a:t>You can toggle between HLL and MIX views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135" y="1658681"/>
            <a:ext cx="3944123" cy="328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650604"/>
            <a:ext cx="4212423" cy="45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619672" y="1916833"/>
            <a:ext cx="331048" cy="1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91880" y="2211697"/>
            <a:ext cx="616208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663627"/>
          </a:xfrm>
        </p:spPr>
        <p:txBody>
          <a:bodyPr>
            <a:normAutofit/>
          </a:bodyPr>
          <a:lstStyle/>
          <a:p>
            <a:r>
              <a:rPr lang="en-GB" dirty="0" smtClean="0"/>
              <a:t>For monitoring of the variables, they can be added into Watch-Window: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Now you can search for variable to be watched (regular expression is allowed):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</a:t>
            </a:r>
            <a:r>
              <a:rPr lang="en-US" u="sng" dirty="0" smtClean="0"/>
              <a:t>Watch</a:t>
            </a:r>
            <a:r>
              <a:rPr lang="en-US" dirty="0" smtClean="0"/>
              <a:t>/Change variables)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4005064"/>
            <a:ext cx="5715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772816"/>
            <a:ext cx="28384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636738" y="2209268"/>
            <a:ext cx="775021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To – Start Trace32</a:t>
            </a:r>
          </a:p>
          <a:p>
            <a:r>
              <a:rPr lang="en-US" dirty="0" smtClean="0"/>
              <a:t>How To – Trace32 Overview</a:t>
            </a:r>
          </a:p>
          <a:p>
            <a:r>
              <a:rPr lang="en-US" dirty="0" smtClean="0"/>
              <a:t>How To – Flash SW</a:t>
            </a:r>
          </a:p>
          <a:p>
            <a:r>
              <a:rPr lang="en-US" dirty="0" smtClean="0"/>
              <a:t>How To – Debug SW (Start/Break/Step/Over/</a:t>
            </a:r>
            <a:r>
              <a:rPr lang="en-US" dirty="0" err="1" smtClean="0"/>
              <a:t>GoUp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– Debug SW (Debug mode)</a:t>
            </a:r>
          </a:p>
          <a:p>
            <a:r>
              <a:rPr lang="en-US" dirty="0" smtClean="0"/>
              <a:t>How To – Debug SW (Watch/Change variables)</a:t>
            </a:r>
          </a:p>
          <a:p>
            <a:r>
              <a:rPr lang="en-US" dirty="0" smtClean="0"/>
              <a:t>How To – Debug SW (Breakpoint)</a:t>
            </a:r>
          </a:p>
          <a:p>
            <a:r>
              <a:rPr lang="en-US" dirty="0" smtClean="0"/>
              <a:t>How To – Debug SW (Peripherals)</a:t>
            </a:r>
          </a:p>
          <a:p>
            <a:r>
              <a:rPr lang="en-US" dirty="0" smtClean="0"/>
              <a:t>How To – Debug SW (Trace methods - Overview)</a:t>
            </a:r>
          </a:p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– Debug SW (Dump flash)</a:t>
            </a:r>
          </a:p>
          <a:p>
            <a:r>
              <a:rPr lang="en-US" dirty="0" smtClean="0"/>
              <a:t>How To – Debug SW (Script language)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Additional info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3137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Via right-click and “Add to Watch Window” variable can be added to watch window: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</a:t>
            </a:r>
            <a:r>
              <a:rPr lang="en-US" u="sng" dirty="0" smtClean="0"/>
              <a:t>Watch</a:t>
            </a:r>
            <a:r>
              <a:rPr lang="en-US" dirty="0" smtClean="0"/>
              <a:t>/Change variables)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772816"/>
            <a:ext cx="27813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1115616" y="2708920"/>
            <a:ext cx="1584176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7307" y="1988840"/>
            <a:ext cx="5066693" cy="28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4800237" y="2936240"/>
            <a:ext cx="1584176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3275856" y="2936240"/>
            <a:ext cx="648072" cy="996816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3137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For “real-time” monitoring, DUALPORT option should be enabled: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</a:t>
            </a:r>
            <a:r>
              <a:rPr lang="en-US" u="sng" dirty="0" smtClean="0"/>
              <a:t>Watch</a:t>
            </a:r>
            <a:r>
              <a:rPr lang="en-US" dirty="0" smtClean="0"/>
              <a:t>/Change variables)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985963"/>
            <a:ext cx="40195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4088" y="1709738"/>
            <a:ext cx="31813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2411760" y="3501008"/>
            <a:ext cx="1584176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72000" y="2936240"/>
            <a:ext cx="648072" cy="996816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380312" y="2936240"/>
            <a:ext cx="1008112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159571"/>
          </a:xfrm>
        </p:spPr>
        <p:txBody>
          <a:bodyPr>
            <a:normAutofit/>
          </a:bodyPr>
          <a:lstStyle/>
          <a:p>
            <a:r>
              <a:rPr lang="en-GB" dirty="0" smtClean="0"/>
              <a:t>Now value of the variable can be watched during runtime (value will be updated without holding on the </a:t>
            </a:r>
            <a:r>
              <a:rPr lang="en-GB" dirty="0" err="1" smtClean="0"/>
              <a:t>sw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View of the value can be formatted (</a:t>
            </a:r>
            <a:r>
              <a:rPr lang="en-GB" dirty="0" err="1" smtClean="0"/>
              <a:t>dec</a:t>
            </a:r>
            <a:r>
              <a:rPr lang="en-GB" dirty="0" smtClean="0"/>
              <a:t>/hex/bin view). 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</a:t>
            </a:r>
            <a:r>
              <a:rPr lang="en-US" u="sng" dirty="0" smtClean="0"/>
              <a:t>Watch</a:t>
            </a:r>
            <a:r>
              <a:rPr lang="en-US" dirty="0" smtClean="0"/>
              <a:t>/Change variables)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916832"/>
            <a:ext cx="21145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3924" y="2428875"/>
            <a:ext cx="1714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3154089"/>
            <a:ext cx="2107398" cy="28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194776" y="5517232"/>
            <a:ext cx="1459326" cy="294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2174" y="3145878"/>
            <a:ext cx="2468284" cy="28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feil nach rechts 11"/>
          <p:cNvSpPr/>
          <p:nvPr/>
        </p:nvSpPr>
        <p:spPr>
          <a:xfrm>
            <a:off x="2654102" y="4365104"/>
            <a:ext cx="648072" cy="996816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389670" y="3588429"/>
            <a:ext cx="693781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Gerade Verbindung 13"/>
          <p:cNvCxnSpPr>
            <a:stCxn id="13" idx="0"/>
            <a:endCxn id="1026" idx="1"/>
          </p:cNvCxnSpPr>
          <p:nvPr/>
        </p:nvCxnSpPr>
        <p:spPr>
          <a:xfrm flipV="1">
            <a:off x="3736561" y="2795588"/>
            <a:ext cx="2937363" cy="792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389670" y="3779918"/>
            <a:ext cx="693781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Gerade Verbindung 19"/>
          <p:cNvCxnSpPr>
            <a:stCxn id="19" idx="3"/>
            <a:endCxn id="1029" idx="1"/>
          </p:cNvCxnSpPr>
          <p:nvPr/>
        </p:nvCxnSpPr>
        <p:spPr>
          <a:xfrm flipV="1">
            <a:off x="4083451" y="3747489"/>
            <a:ext cx="2590473" cy="1078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73924" y="3356964"/>
            <a:ext cx="1857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2939" y="4328980"/>
            <a:ext cx="3091061" cy="5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3389670" y="3963196"/>
            <a:ext cx="693781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Gerade Verbindung 28"/>
          <p:cNvCxnSpPr>
            <a:stCxn id="28" idx="3"/>
            <a:endCxn id="1030" idx="1"/>
          </p:cNvCxnSpPr>
          <p:nvPr/>
        </p:nvCxnSpPr>
        <p:spPr>
          <a:xfrm>
            <a:off x="4083451" y="4038621"/>
            <a:ext cx="1969488" cy="587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4994" y="5121944"/>
            <a:ext cx="2257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hteck 31"/>
          <p:cNvSpPr/>
          <p:nvPr/>
        </p:nvSpPr>
        <p:spPr>
          <a:xfrm>
            <a:off x="3389670" y="4923106"/>
            <a:ext cx="693781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Gerade Verbindung 32"/>
          <p:cNvCxnSpPr>
            <a:stCxn id="32" idx="3"/>
            <a:endCxn id="1031" idx="1"/>
          </p:cNvCxnSpPr>
          <p:nvPr/>
        </p:nvCxnSpPr>
        <p:spPr>
          <a:xfrm>
            <a:off x="4083451" y="4998531"/>
            <a:ext cx="2011543" cy="5187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389670" y="5286495"/>
            <a:ext cx="693781" cy="15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Gerade Verbindung 35"/>
          <p:cNvCxnSpPr>
            <a:stCxn id="35" idx="3"/>
            <a:endCxn id="1031" idx="1"/>
          </p:cNvCxnSpPr>
          <p:nvPr/>
        </p:nvCxnSpPr>
        <p:spPr>
          <a:xfrm>
            <a:off x="4083451" y="5361920"/>
            <a:ext cx="2011543" cy="155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animBg="1"/>
      <p:bldP spid="28" grpId="0" animBg="1"/>
      <p:bldP spid="32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3743747"/>
          </a:xfrm>
        </p:spPr>
        <p:txBody>
          <a:bodyPr>
            <a:normAutofit/>
          </a:bodyPr>
          <a:lstStyle/>
          <a:p>
            <a:r>
              <a:rPr lang="en-GB" dirty="0" smtClean="0"/>
              <a:t>Value of the variables can be modified by double click in the watch window on the variable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command line type in new value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press enter.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(Watch/</a:t>
            </a:r>
            <a:r>
              <a:rPr lang="en-US" u="sng" dirty="0" smtClean="0"/>
              <a:t>Change</a:t>
            </a:r>
            <a:r>
              <a:rPr lang="en-US" dirty="0" smtClean="0"/>
              <a:t> variables)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916832"/>
            <a:ext cx="21145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429000"/>
            <a:ext cx="36290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4941168"/>
            <a:ext cx="2228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9349" y="3284984"/>
            <a:ext cx="4029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122346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Breakpoint is a point, at which </a:t>
            </a:r>
            <a:r>
              <a:rPr lang="en-GB" dirty="0" smtClean="0"/>
              <a:t>the CPU will </a:t>
            </a:r>
            <a:r>
              <a:rPr lang="en-GB" dirty="0" smtClean="0"/>
              <a:t>hold on, as soon as it was reached. Breakpoints can be set on functions (instructions) or variables (read/write access).</a:t>
            </a:r>
          </a:p>
          <a:p>
            <a:r>
              <a:rPr lang="en-GB" dirty="0" smtClean="0"/>
              <a:t>Setting of the breakpoint can be done through menu (example for function, but it’s similar to variable):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284984"/>
            <a:ext cx="30765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599656" y="3644880"/>
            <a:ext cx="792088" cy="232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452320" y="3761094"/>
            <a:ext cx="504056" cy="232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3613408" y="4121656"/>
            <a:ext cx="648072" cy="996816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72013" y="1015999"/>
            <a:ext cx="4076700" cy="4687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Double click on the needed function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015999"/>
            <a:ext cx="4032696" cy="275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2013" y="3284984"/>
            <a:ext cx="40767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/>
        </p:nvSpPr>
        <p:spPr>
          <a:xfrm>
            <a:off x="4788024" y="5445224"/>
            <a:ext cx="820296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395288" y="3933056"/>
            <a:ext cx="4076700" cy="468785"/>
          </a:xfrm>
          <a:prstGeom prst="rect">
            <a:avLst/>
          </a:prstGeom>
        </p:spPr>
        <p:txBody>
          <a:bodyPr vert="horz" lIns="0" tIns="18000" rIns="0" bIns="18000" rtlCol="0">
            <a:normAutofit fontScale="92500" lnSpcReduction="10000"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“Ok” and SW will stop as soon as function is called (before function execution).</a:t>
            </a:r>
          </a:p>
        </p:txBody>
      </p:sp>
      <p:sp>
        <p:nvSpPr>
          <p:cNvPr id="19" name="Gebogener Pfeil 18"/>
          <p:cNvSpPr/>
          <p:nvPr/>
        </p:nvSpPr>
        <p:spPr>
          <a:xfrm>
            <a:off x="3483881" y="1844824"/>
            <a:ext cx="2376264" cy="25570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30203"/>
              <a:gd name="adj5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719411"/>
          </a:xfrm>
        </p:spPr>
        <p:txBody>
          <a:bodyPr>
            <a:normAutofit/>
          </a:bodyPr>
          <a:lstStyle/>
          <a:p>
            <a:r>
              <a:rPr lang="en-GB" dirty="0" smtClean="0"/>
              <a:t>It’s possible to set breakpoint also somewhere inside of the function. Just find the needed place and double click on the left side: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060848"/>
            <a:ext cx="49434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403648" y="2492896"/>
            <a:ext cx="21602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719411"/>
          </a:xfrm>
        </p:spPr>
        <p:txBody>
          <a:bodyPr>
            <a:normAutofit/>
          </a:bodyPr>
          <a:lstStyle/>
          <a:p>
            <a:r>
              <a:rPr lang="en-GB" dirty="0" smtClean="0"/>
              <a:t>A list </a:t>
            </a:r>
            <a:r>
              <a:rPr lang="en-GB" dirty="0" smtClean="0"/>
              <a:t>of </a:t>
            </a:r>
            <a:r>
              <a:rPr lang="en-GB" dirty="0" smtClean="0"/>
              <a:t>all </a:t>
            </a:r>
            <a:r>
              <a:rPr lang="en-GB" dirty="0" smtClean="0"/>
              <a:t>breakpoints can be shown by “List”-Command from “Break”-Menu: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916832"/>
            <a:ext cx="3143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691680" y="2492896"/>
            <a:ext cx="820296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9913" y="4581128"/>
            <a:ext cx="5638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ebogener Pfeil 9"/>
          <p:cNvSpPr/>
          <p:nvPr/>
        </p:nvSpPr>
        <p:spPr>
          <a:xfrm>
            <a:off x="2511976" y="3152923"/>
            <a:ext cx="2376264" cy="25570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30203"/>
              <a:gd name="adj5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749946"/>
            <a:ext cx="5638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719411"/>
          </a:xfrm>
        </p:spPr>
        <p:txBody>
          <a:bodyPr>
            <a:normAutofit/>
          </a:bodyPr>
          <a:lstStyle/>
          <a:p>
            <a:r>
              <a:rPr lang="en-GB" dirty="0" smtClean="0"/>
              <a:t>Breakpoints can be deactivated by double click in the “</a:t>
            </a:r>
            <a:r>
              <a:rPr lang="en-GB" dirty="0" err="1" smtClean="0"/>
              <a:t>impl</a:t>
            </a:r>
            <a:r>
              <a:rPr lang="en-GB" dirty="0" smtClean="0"/>
              <a:t>”-column: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6588224" y="2245514"/>
            <a:ext cx="201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Active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17424"/>
            <a:ext cx="5667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13"/>
          <p:cNvSpPr txBox="1"/>
          <p:nvPr/>
        </p:nvSpPr>
        <p:spPr>
          <a:xfrm>
            <a:off x="6588224" y="4365104"/>
            <a:ext cx="201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Inactive</a:t>
            </a:r>
            <a:endParaRPr lang="en-GB" dirty="0"/>
          </a:p>
        </p:txBody>
      </p:sp>
      <p:sp>
        <p:nvSpPr>
          <p:cNvPr id="15" name="Rechteck 14"/>
          <p:cNvSpPr/>
          <p:nvPr/>
        </p:nvSpPr>
        <p:spPr>
          <a:xfrm>
            <a:off x="2767464" y="2306320"/>
            <a:ext cx="648072" cy="17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816488" y="4329390"/>
            <a:ext cx="648072" cy="17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7"/>
            <a:ext cx="3744664" cy="1583507"/>
          </a:xfrm>
        </p:spPr>
        <p:txBody>
          <a:bodyPr>
            <a:normAutofit/>
          </a:bodyPr>
          <a:lstStyle/>
          <a:p>
            <a:r>
              <a:rPr lang="en-GB" dirty="0" smtClean="0"/>
              <a:t>Breakpoint with condition:</a:t>
            </a:r>
          </a:p>
          <a:p>
            <a:pPr lvl="1"/>
            <a:r>
              <a:rPr lang="en-GB" dirty="0" smtClean="0"/>
              <a:t>Stop before “</a:t>
            </a:r>
            <a:r>
              <a:rPr lang="en-GB" dirty="0" err="1" smtClean="0"/>
              <a:t>GET_PhaseCurrents</a:t>
            </a:r>
            <a:r>
              <a:rPr lang="en-GB" dirty="0" smtClean="0"/>
              <a:t>” will be executed, if u32My_Test_Variable is 10.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720" y="1133475"/>
            <a:ext cx="40767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5364088" y="4653136"/>
            <a:ext cx="21602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2636912"/>
            <a:ext cx="3713605" cy="329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7"/>
            <a:ext cx="4104704" cy="4535487"/>
          </a:xfrm>
        </p:spPr>
        <p:txBody>
          <a:bodyPr/>
          <a:lstStyle/>
          <a:p>
            <a:r>
              <a:rPr lang="en-US" dirty="0" smtClean="0"/>
              <a:t>Trace32 will be started via Batch-Script, created by TLP.</a:t>
            </a:r>
          </a:p>
          <a:p>
            <a:r>
              <a:rPr lang="en-US" dirty="0" smtClean="0"/>
              <a:t>Last version of TLP can be found here: </a:t>
            </a:r>
            <a:r>
              <a:rPr lang="en-US" dirty="0" smtClean="0"/>
              <a:t>“</a:t>
            </a:r>
            <a:r>
              <a:rPr lang="en-US" dirty="0" smtClean="0"/>
              <a:t>a</a:t>
            </a:r>
            <a:r>
              <a:rPr lang="en-US" dirty="0" smtClean="0"/>
              <a:t>:\Trace32\TLP\TLPcasso\”</a:t>
            </a:r>
            <a:endParaRPr lang="en-US" dirty="0" smtClean="0"/>
          </a:p>
          <a:p>
            <a:r>
              <a:rPr lang="en-US" dirty="0" smtClean="0"/>
              <a:t>Bellow is an example how to create Batch-Script:</a:t>
            </a:r>
          </a:p>
          <a:p>
            <a:pPr lvl="1"/>
            <a:r>
              <a:rPr lang="en-US" dirty="0" smtClean="0"/>
              <a:t>Execution of “TLPcasso.exe</a:t>
            </a:r>
            <a:r>
              <a:rPr lang="en-US" dirty="0" smtClean="0"/>
              <a:t>”</a:t>
            </a:r>
          </a:p>
          <a:p>
            <a:pPr marL="542925" lvl="1" indent="-185738">
              <a:tabLst>
                <a:tab pos="85725" algn="l"/>
              </a:tabLst>
            </a:pPr>
            <a:r>
              <a:rPr lang="en-US" dirty="0" smtClean="0"/>
              <a:t>Select </a:t>
            </a:r>
            <a:r>
              <a:rPr lang="en-US" dirty="0" smtClean="0"/>
              <a:t>version (in this example „</a:t>
            </a:r>
            <a:r>
              <a:rPr lang="en-US" dirty="0" smtClean="0"/>
              <a:t>TLP5.0.0“ </a:t>
            </a:r>
            <a:r>
              <a:rPr lang="en-US" dirty="0" smtClean="0"/>
              <a:t>and then press „Create Batch-File</a:t>
            </a:r>
            <a:r>
              <a:rPr lang="en-US" dirty="0" smtClean="0"/>
              <a:t>“</a:t>
            </a:r>
          </a:p>
          <a:p>
            <a:pPr marL="542925" lvl="1" indent="-185738">
              <a:tabLst>
                <a:tab pos="85725" algn="l"/>
              </a:tabLst>
            </a:pPr>
            <a:r>
              <a:rPr lang="en-US" dirty="0" smtClean="0"/>
              <a:t>Batch-Script will be created on your </a:t>
            </a:r>
            <a:r>
              <a:rPr lang="en-US" dirty="0" smtClean="0"/>
              <a:t>Desktop.</a:t>
            </a:r>
          </a:p>
          <a:p>
            <a:pPr marL="542925" lvl="1" indent="-185738">
              <a:tabLst>
                <a:tab pos="85725" algn="l"/>
              </a:tabLst>
            </a:pPr>
            <a:r>
              <a:rPr lang="en-US" dirty="0" smtClean="0"/>
              <a:t>Plug in the debugger and start Trace32 with the </a:t>
            </a:r>
            <a:r>
              <a:rPr lang="en-US" dirty="0" err="1" smtClean="0"/>
              <a:t>Batchfile</a:t>
            </a:r>
            <a:endParaRPr lang="en-US" dirty="0" smtClean="0"/>
          </a:p>
          <a:p>
            <a:pPr marL="542925" lvl="1" indent="-185738">
              <a:tabLst>
                <a:tab pos="85725" algn="l"/>
              </a:tabLst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Start Trace32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3" y="1015999"/>
            <a:ext cx="4392736" cy="356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V="1">
            <a:off x="7512943" y="4468661"/>
            <a:ext cx="432048" cy="4336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88024" y="2636912"/>
            <a:ext cx="432048" cy="4336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848224"/>
            <a:ext cx="1428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V="1">
            <a:off x="4572000" y="5443261"/>
            <a:ext cx="432048" cy="4336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1015999"/>
            <a:ext cx="4038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7"/>
            <a:ext cx="3744664" cy="1583507"/>
          </a:xfrm>
        </p:spPr>
        <p:txBody>
          <a:bodyPr>
            <a:normAutofit/>
          </a:bodyPr>
          <a:lstStyle/>
          <a:p>
            <a:r>
              <a:rPr lang="en-GB" dirty="0" smtClean="0"/>
              <a:t>Breakpoint with condition:</a:t>
            </a:r>
          </a:p>
          <a:p>
            <a:pPr lvl="1"/>
            <a:r>
              <a:rPr lang="en-GB" dirty="0" smtClean="0"/>
              <a:t>Set u32My_Test_Variable  = 500 , when “</a:t>
            </a:r>
            <a:r>
              <a:rPr lang="en-GB" dirty="0" err="1" smtClean="0"/>
              <a:t>GET_PhaseCurrents</a:t>
            </a:r>
            <a:r>
              <a:rPr lang="en-GB" dirty="0" smtClean="0"/>
              <a:t>” will be executed.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16" name="Rechteck 15"/>
          <p:cNvSpPr/>
          <p:nvPr/>
        </p:nvSpPr>
        <p:spPr>
          <a:xfrm>
            <a:off x="5724128" y="4869160"/>
            <a:ext cx="21602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2673846"/>
            <a:ext cx="4043470" cy="118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751859"/>
          </a:xfrm>
        </p:spPr>
        <p:txBody>
          <a:bodyPr>
            <a:normAutofit/>
          </a:bodyPr>
          <a:lstStyle/>
          <a:p>
            <a:r>
              <a:rPr lang="en-GB" b="1" dirty="0" smtClean="0"/>
              <a:t>Please note: </a:t>
            </a:r>
            <a:r>
              <a:rPr lang="en-GB" dirty="0" smtClean="0"/>
              <a:t>it’s important to set breakpoint on the correct core. It means, on which core is function executed, on the same core </a:t>
            </a:r>
            <a:r>
              <a:rPr lang="en-GB" dirty="0" err="1" smtClean="0"/>
              <a:t>breakepoint</a:t>
            </a:r>
            <a:r>
              <a:rPr lang="en-GB" dirty="0" smtClean="0"/>
              <a:t> should be set.</a:t>
            </a:r>
          </a:p>
          <a:p>
            <a:r>
              <a:rPr lang="en-GB" dirty="0" smtClean="0"/>
              <a:t>In our case function “</a:t>
            </a:r>
            <a:r>
              <a:rPr lang="en-GB" dirty="0" err="1" smtClean="0"/>
              <a:t>Get_PhaseCurrents</a:t>
            </a:r>
            <a:r>
              <a:rPr lang="en-GB" dirty="0" smtClean="0"/>
              <a:t>” will be executed on Core1, so also breakpoint should be set on Core1.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(Breakpoint)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751859"/>
          </a:xfrm>
        </p:spPr>
        <p:txBody>
          <a:bodyPr>
            <a:normAutofit/>
          </a:bodyPr>
          <a:lstStyle/>
          <a:p>
            <a:r>
              <a:rPr lang="en-GB" dirty="0" smtClean="0"/>
              <a:t>With help of Trace32 it‘s possible to get information about different internal states of the CPU’s special registers.</a:t>
            </a:r>
          </a:p>
          <a:p>
            <a:r>
              <a:rPr lang="en-GB" dirty="0" smtClean="0"/>
              <a:t>You can find it in “View-&gt;Peripherals”: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(Peripherals)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348880"/>
            <a:ext cx="29051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1122432" y="4226560"/>
            <a:ext cx="954648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503387"/>
          </a:xfrm>
        </p:spPr>
        <p:txBody>
          <a:bodyPr>
            <a:normAutofit/>
          </a:bodyPr>
          <a:lstStyle/>
          <a:p>
            <a:r>
              <a:rPr lang="en-GB" dirty="0" smtClean="0"/>
              <a:t>So you can see/change for example state and configuration of the ports/pins: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(Peripherals)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88" y="1700808"/>
            <a:ext cx="4743424" cy="424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247803"/>
          </a:xfrm>
        </p:spPr>
        <p:txBody>
          <a:bodyPr>
            <a:normAutofit/>
          </a:bodyPr>
          <a:lstStyle/>
          <a:p>
            <a:r>
              <a:rPr lang="en-GB" dirty="0" smtClean="0"/>
              <a:t>There are different trace methods available, e.g.: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ART (Advanced Register Trace): </a:t>
            </a:r>
            <a:r>
              <a:rPr lang="en-US" dirty="0" smtClean="0"/>
              <a:t>Provides a history for single stepping. For each step the contents of the general purpose registers is recorded.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Logger: </a:t>
            </a:r>
            <a:r>
              <a:rPr lang="en-US" dirty="0" smtClean="0"/>
              <a:t>A part of the target RAM is used as trace memory. (SW adaptations is needed).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err="1" smtClean="0"/>
              <a:t>SNOOPer</a:t>
            </a:r>
            <a:r>
              <a:rPr lang="en-GB" dirty="0" smtClean="0"/>
              <a:t>: </a:t>
            </a:r>
            <a:r>
              <a:rPr lang="en-US" dirty="0" smtClean="0"/>
              <a:t>TRACE32 can read up to 16 data addresses in a fixed sampling rate and record their contents to the trace during program execution</a:t>
            </a:r>
            <a:r>
              <a:rPr lang="en-US" sz="1200" dirty="0" smtClean="0"/>
              <a:t>.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FDX (Fast Data </a:t>
            </a:r>
            <a:r>
              <a:rPr lang="en-GB" dirty="0" err="1" smtClean="0"/>
              <a:t>eXchange</a:t>
            </a:r>
            <a:r>
              <a:rPr lang="en-GB" dirty="0" smtClean="0"/>
              <a:t>): </a:t>
            </a:r>
            <a:r>
              <a:rPr lang="en-US" dirty="0" smtClean="0"/>
              <a:t>target fill ring buffer with information relevant for debugging. </a:t>
            </a:r>
            <a:r>
              <a:rPr lang="de-DE" dirty="0" smtClean="0"/>
              <a:t>TRACE32 </a:t>
            </a:r>
            <a:r>
              <a:rPr lang="de-DE" dirty="0" err="1" smtClean="0"/>
              <a:t>collects</a:t>
            </a:r>
            <a:r>
              <a:rPr lang="de-DE" dirty="0" smtClean="0"/>
              <a:t> </a:t>
            </a:r>
            <a:r>
              <a:rPr lang="en-US" dirty="0" smtClean="0"/>
              <a:t>the contents of the ring buffer permanently while the program is running and builds the trace contents based on this information. (SW adaptation is needed).</a:t>
            </a:r>
            <a:endParaRPr lang="de-DE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Overview)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719411"/>
          </a:xfrm>
        </p:spPr>
        <p:txBody>
          <a:bodyPr>
            <a:normAutofit/>
          </a:bodyPr>
          <a:lstStyle/>
          <a:p>
            <a:r>
              <a:rPr lang="en-GB" dirty="0" err="1" smtClean="0"/>
              <a:t>SNOOPer</a:t>
            </a:r>
            <a:r>
              <a:rPr lang="en-GB" dirty="0" smtClean="0"/>
              <a:t> trace method reads (snoops) target’s physical memory while program execution is running.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03" y="2060848"/>
            <a:ext cx="3914130" cy="26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912" y="3212976"/>
            <a:ext cx="4133440" cy="284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2051720" y="4437112"/>
            <a:ext cx="432048" cy="288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2051720" y="3212976"/>
            <a:ext cx="1728192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051720" y="4726036"/>
            <a:ext cx="1728192" cy="1328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2051" idx="2"/>
          </p:cNvCxnSpPr>
          <p:nvPr/>
        </p:nvCxnSpPr>
        <p:spPr>
          <a:xfrm>
            <a:off x="2483768" y="4726036"/>
            <a:ext cx="1296144" cy="2871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483768" y="4149080"/>
            <a:ext cx="1296144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779912" y="3212976"/>
            <a:ext cx="4133440" cy="9361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779912" y="5013176"/>
            <a:ext cx="4133440" cy="10417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719411"/>
          </a:xfrm>
        </p:spPr>
        <p:txBody>
          <a:bodyPr>
            <a:normAutofit/>
          </a:bodyPr>
          <a:lstStyle/>
          <a:p>
            <a:r>
              <a:rPr lang="en-GB" dirty="0" smtClean="0"/>
              <a:t>Overview over available trace methods and configuration for them can be found under “Trace -&gt; Configuration”: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2663" y="2157413"/>
            <a:ext cx="4638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5004048" y="2492896"/>
            <a:ext cx="1152128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68760"/>
            <a:ext cx="4617120" cy="401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53288" y="1631660"/>
            <a:ext cx="3595425" cy="2748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Select trace method.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8" name="Rechteck 7"/>
          <p:cNvSpPr/>
          <p:nvPr/>
        </p:nvSpPr>
        <p:spPr>
          <a:xfrm>
            <a:off x="3275856" y="1631659"/>
            <a:ext cx="642848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153288" y="2348880"/>
            <a:ext cx="3595425" cy="504056"/>
          </a:xfrm>
          <a:prstGeom prst="rect">
            <a:avLst/>
          </a:prstGeom>
        </p:spPr>
        <p:txBody>
          <a:bodyPr vert="horz" lIns="0" tIns="18000" rIns="0" bIns="18000" rtlCol="0">
            <a:normAutofit lnSpcReduction="10000"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Use “select...”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button to open </a:t>
            </a:r>
            <a:r>
              <a:rPr kumimoji="0" lang="en-GB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SNOOPer.SELect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dialog.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369560" y="2348880"/>
            <a:ext cx="642848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015999"/>
            <a:ext cx="50577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53063" y="2852936"/>
            <a:ext cx="3595425" cy="634896"/>
          </a:xfrm>
        </p:spPr>
        <p:txBody>
          <a:bodyPr>
            <a:normAutofit/>
          </a:bodyPr>
          <a:lstStyle/>
          <a:p>
            <a:r>
              <a:rPr lang="en-GB" dirty="0" smtClean="0"/>
              <a:t>Use the List Symbols button to get a list of all variables.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8" name="Rechteck 7"/>
          <p:cNvSpPr/>
          <p:nvPr/>
        </p:nvSpPr>
        <p:spPr>
          <a:xfrm>
            <a:off x="1043608" y="3789040"/>
            <a:ext cx="724232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453063" y="3789040"/>
            <a:ext cx="3595425" cy="576064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Select the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variable you are interested in and click ok.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48136" y="3212976"/>
            <a:ext cx="379848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68760"/>
            <a:ext cx="4617120" cy="401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53288" y="4084320"/>
            <a:ext cx="3595425" cy="2748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Snooping rate (by default 1µs)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8" name="Rechteck 7"/>
          <p:cNvSpPr/>
          <p:nvPr/>
        </p:nvSpPr>
        <p:spPr>
          <a:xfrm>
            <a:off x="1437392" y="2715508"/>
            <a:ext cx="758344" cy="497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153288" y="2852936"/>
            <a:ext cx="3595425" cy="504056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Size: number of trace records.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37392" y="3933056"/>
            <a:ext cx="642848" cy="42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2345209" cy="4535487"/>
          </a:xfrm>
        </p:spPr>
        <p:txBody>
          <a:bodyPr/>
          <a:lstStyle/>
          <a:p>
            <a:r>
              <a:rPr lang="en-US" dirty="0" smtClean="0"/>
              <a:t>After start batch file was executed, three windows will be shown (one window per core).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HSM is </a:t>
            </a:r>
            <a:r>
              <a:rPr lang="en-US" dirty="0" smtClean="0"/>
              <a:t>activated a </a:t>
            </a:r>
            <a:r>
              <a:rPr lang="en-US" dirty="0" smtClean="0"/>
              <a:t>fourth window will be opened.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Trace32 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0497" y="1170021"/>
            <a:ext cx="6008216" cy="480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2972336" y="5770880"/>
            <a:ext cx="2376264" cy="247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1151459"/>
          </a:xfrm>
        </p:spPr>
        <p:txBody>
          <a:bodyPr>
            <a:normAutofit/>
          </a:bodyPr>
          <a:lstStyle/>
          <a:p>
            <a:r>
              <a:rPr lang="en-GB" dirty="0" smtClean="0"/>
              <a:t>Start the program execution</a:t>
            </a:r>
          </a:p>
          <a:p>
            <a:r>
              <a:rPr lang="en-GB" dirty="0" smtClean="0"/>
              <a:t>Stop the program execution</a:t>
            </a:r>
          </a:p>
          <a:p>
            <a:r>
              <a:rPr lang="en-GB" dirty="0" smtClean="0"/>
              <a:t>Display the result by pushing the “List” button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513881"/>
            <a:ext cx="4032448" cy="353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912" y="3043609"/>
            <a:ext cx="5364088" cy="300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eck 17"/>
          <p:cNvSpPr/>
          <p:nvPr/>
        </p:nvSpPr>
        <p:spPr>
          <a:xfrm>
            <a:off x="827584" y="5013176"/>
            <a:ext cx="648072" cy="209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827584" y="3043609"/>
            <a:ext cx="2952328" cy="19695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827584" y="5222240"/>
            <a:ext cx="2952328" cy="8228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475656" y="5222240"/>
            <a:ext cx="2334344" cy="25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475656" y="4419600"/>
            <a:ext cx="2334344" cy="593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3810000" y="3043609"/>
            <a:ext cx="5334000" cy="137599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779912" y="5476240"/>
            <a:ext cx="5364088" cy="56888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935435"/>
          </a:xfrm>
        </p:spPr>
        <p:txBody>
          <a:bodyPr>
            <a:normAutofit/>
          </a:bodyPr>
          <a:lstStyle/>
          <a:p>
            <a:r>
              <a:rPr lang="en-GB" dirty="0" smtClean="0"/>
              <a:t>Short overview over the result table.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844824"/>
            <a:ext cx="68770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935435"/>
          </a:xfrm>
        </p:spPr>
        <p:txBody>
          <a:bodyPr>
            <a:normAutofit/>
          </a:bodyPr>
          <a:lstStyle/>
          <a:p>
            <a:r>
              <a:rPr lang="en-GB" dirty="0" smtClean="0"/>
              <a:t>Now we can draw results by execution of the following command:</a:t>
            </a:r>
          </a:p>
          <a:p>
            <a:pPr lvl="1">
              <a:buNone/>
            </a:pPr>
            <a:r>
              <a:rPr lang="de-DE" dirty="0" smtClean="0"/>
              <a:t>			</a:t>
            </a:r>
            <a:r>
              <a:rPr lang="de-DE" dirty="0" err="1" smtClean="0"/>
              <a:t>SNOOPer.DRAW.Var</a:t>
            </a:r>
            <a:r>
              <a:rPr lang="de-DE" dirty="0" smtClean="0"/>
              <a:t> %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smtClean="0"/>
              <a:t>u32My_Test_Variable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276872"/>
            <a:ext cx="65278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3717032"/>
            <a:ext cx="3659896" cy="223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268760"/>
            <a:ext cx="4617120" cy="401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53288" y="3176972"/>
            <a:ext cx="3595425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Check Mode Changes, if the read variable content should only be stored to the </a:t>
            </a:r>
            <a:r>
              <a:rPr lang="en-US" dirty="0" err="1" smtClean="0"/>
              <a:t>SNOOPer</a:t>
            </a:r>
            <a:r>
              <a:rPr lang="en-US" dirty="0" smtClean="0"/>
              <a:t> trace when it has changed.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8" name="Rechteck 7"/>
          <p:cNvSpPr/>
          <p:nvPr/>
        </p:nvSpPr>
        <p:spPr>
          <a:xfrm>
            <a:off x="3203848" y="3586852"/>
            <a:ext cx="758344" cy="20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153288" y="2852936"/>
            <a:ext cx="3595425" cy="2160240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</a:pPr>
            <a:endParaRPr lang="en-US" sz="16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349" y="4761148"/>
            <a:ext cx="2124235" cy="504056"/>
          </a:xfrm>
        </p:spPr>
        <p:txBody>
          <a:bodyPr>
            <a:normAutofit/>
          </a:bodyPr>
          <a:lstStyle/>
          <a:p>
            <a:r>
              <a:rPr lang="en-US" dirty="0" smtClean="0"/>
              <a:t>Changes ON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153288" y="2852936"/>
            <a:ext cx="3595425" cy="2160240"/>
          </a:xfrm>
          <a:prstGeom prst="rect">
            <a:avLst/>
          </a:prstGeom>
        </p:spPr>
        <p:txBody>
          <a:bodyPr vert="horz" lIns="0" tIns="18000" rIns="0" bIns="18000" rtlCol="0">
            <a:noAutofit/>
          </a:bodyPr>
          <a:lstStyle/>
          <a:p>
            <a:pPr marL="177800" indent="-177800">
              <a:lnSpc>
                <a:spcPct val="110000"/>
              </a:lnSpc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</a:pPr>
            <a:endParaRPr lang="en-US" sz="1600" dirty="0" smtClean="0"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764704"/>
            <a:ext cx="5832896" cy="32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5817" y="2852936"/>
            <a:ext cx="5832896" cy="322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Inhaltsplatzhalter 1"/>
          <p:cNvSpPr txBox="1">
            <a:spLocks/>
          </p:cNvSpPr>
          <p:nvPr/>
        </p:nvSpPr>
        <p:spPr>
          <a:xfrm>
            <a:off x="6264189" y="1772816"/>
            <a:ext cx="2124235" cy="504056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Changes OFF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915816" y="1412776"/>
            <a:ext cx="667203" cy="20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3023667"/>
          </a:xfrm>
        </p:spPr>
        <p:txBody>
          <a:bodyPr>
            <a:normAutofit/>
          </a:bodyPr>
          <a:lstStyle/>
          <a:p>
            <a:r>
              <a:rPr lang="en-GB" dirty="0" smtClean="0"/>
              <a:t>Results can be exported and stored on the host: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PRinTer.FILE</a:t>
            </a:r>
            <a:r>
              <a:rPr lang="en-GB" dirty="0" smtClean="0"/>
              <a:t> Trace_Results.lst 	- specify documentation file name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PRinTer.FileType</a:t>
            </a:r>
            <a:r>
              <a:rPr lang="en-GB" dirty="0" smtClean="0"/>
              <a:t> CSV 		- specify Comma Separated Value as output format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WinPrint.SNOOPer.List</a:t>
            </a:r>
            <a:r>
              <a:rPr lang="en-GB" dirty="0" smtClean="0"/>
              <a:t> 		- save result of the command </a:t>
            </a:r>
            <a:r>
              <a:rPr lang="en-GB" dirty="0" err="1" smtClean="0"/>
              <a:t>SNOOPer.List</a:t>
            </a:r>
            <a:r>
              <a:rPr lang="en-GB" dirty="0" smtClean="0"/>
              <a:t> to file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5292080" y="1341437"/>
            <a:ext cx="3456633" cy="374374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3212976"/>
            <a:ext cx="6902921" cy="271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268760"/>
            <a:ext cx="8353425" cy="3455715"/>
          </a:xfrm>
        </p:spPr>
        <p:txBody>
          <a:bodyPr>
            <a:normAutofit/>
          </a:bodyPr>
          <a:lstStyle/>
          <a:p>
            <a:r>
              <a:rPr lang="en-GB" dirty="0" smtClean="0"/>
              <a:t>It’s possible to read flash from target and store it on the host.</a:t>
            </a:r>
          </a:p>
          <a:p>
            <a:r>
              <a:rPr lang="en-GB" dirty="0" smtClean="0"/>
              <a:t>Following example will read and store application range into file </a:t>
            </a:r>
            <a:r>
              <a:rPr lang="en-GB" dirty="0" smtClean="0"/>
              <a:t>ApplicationSW.hex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data.save.S3RECORD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asw.s19     0x80080000-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-0x8033FFFF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RECORDLEN 20. /SKIPERRORS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The same in </a:t>
            </a:r>
            <a:r>
              <a:rPr lang="en-GB" dirty="0" smtClean="0"/>
              <a:t>Intel Hex-Record </a:t>
            </a:r>
            <a:r>
              <a:rPr lang="en-GB" dirty="0" smtClean="0"/>
              <a:t>format:</a:t>
            </a:r>
          </a:p>
          <a:p>
            <a:pPr>
              <a:buNone/>
            </a:pPr>
            <a:r>
              <a:rPr lang="en-GB" sz="1200" dirty="0" smtClean="0"/>
              <a:t>	</a:t>
            </a:r>
            <a:r>
              <a:rPr lang="en-GB" sz="1200" dirty="0" err="1" smtClean="0"/>
              <a:t>data.save.INTELHEX</a:t>
            </a:r>
            <a:r>
              <a:rPr lang="en-GB" sz="1200" dirty="0" smtClean="0"/>
              <a:t> </a:t>
            </a:r>
            <a:r>
              <a:rPr lang="en-GB" sz="1200" dirty="0" smtClean="0"/>
              <a:t>asw.hex      </a:t>
            </a:r>
            <a:r>
              <a:rPr lang="en-GB" sz="1200" dirty="0" smtClean="0"/>
              <a:t>0x80080000--0x8033FFFF /TYPE4 /RECORDLEN 32. /SKIPERRORS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(Dump flash)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5292080" y="1341437"/>
            <a:ext cx="3456633" cy="374374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9712" y="1963596"/>
            <a:ext cx="933648" cy="34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" name="Gerade Verbindung 11"/>
          <p:cNvCxnSpPr>
            <a:stCxn id="10" idx="2"/>
            <a:endCxn id="13" idx="0"/>
          </p:cNvCxnSpPr>
          <p:nvPr/>
        </p:nvCxnSpPr>
        <p:spPr>
          <a:xfrm flipH="1">
            <a:off x="854642" y="2303604"/>
            <a:ext cx="161894" cy="695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25924" y="2999368"/>
            <a:ext cx="12574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Command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273649" y="1963596"/>
            <a:ext cx="1218231" cy="34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5" idx="2"/>
            <a:endCxn id="17" idx="0"/>
          </p:cNvCxnSpPr>
          <p:nvPr/>
        </p:nvCxnSpPr>
        <p:spPr>
          <a:xfrm>
            <a:off x="2882765" y="2303604"/>
            <a:ext cx="375931" cy="693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574496" y="2996952"/>
            <a:ext cx="1368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File name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3491880" y="1963596"/>
            <a:ext cx="2232248" cy="34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18" idx="2"/>
            <a:endCxn id="20" idx="0"/>
          </p:cNvCxnSpPr>
          <p:nvPr/>
        </p:nvCxnSpPr>
        <p:spPr>
          <a:xfrm>
            <a:off x="4608004" y="2303604"/>
            <a:ext cx="252028" cy="695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995936" y="2999368"/>
            <a:ext cx="17281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Address range</a:t>
            </a:r>
            <a:endParaRPr lang="en-GB" dirty="0"/>
          </a:p>
        </p:txBody>
      </p:sp>
      <p:sp>
        <p:nvSpPr>
          <p:cNvPr id="21" name="Rechteck 20"/>
          <p:cNvSpPr/>
          <p:nvPr/>
        </p:nvSpPr>
        <p:spPr>
          <a:xfrm>
            <a:off x="5724128" y="1963596"/>
            <a:ext cx="2902230" cy="34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" name="Gerade Verbindung 21"/>
          <p:cNvCxnSpPr>
            <a:stCxn id="21" idx="2"/>
            <a:endCxn id="23" idx="0"/>
          </p:cNvCxnSpPr>
          <p:nvPr/>
        </p:nvCxnSpPr>
        <p:spPr>
          <a:xfrm>
            <a:off x="7175243" y="2303604"/>
            <a:ext cx="172551" cy="695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804248" y="2999368"/>
            <a:ext cx="10870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Options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483360" y="1963596"/>
            <a:ext cx="790289" cy="34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Gerade Verbindung 27"/>
          <p:cNvCxnSpPr>
            <a:stCxn id="27" idx="2"/>
            <a:endCxn id="29" idx="0"/>
          </p:cNvCxnSpPr>
          <p:nvPr/>
        </p:nvCxnSpPr>
        <p:spPr>
          <a:xfrm>
            <a:off x="1878505" y="2303604"/>
            <a:ext cx="75533" cy="695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483360" y="2999368"/>
            <a:ext cx="9413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Format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7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3023667"/>
          </a:xfrm>
        </p:spPr>
        <p:txBody>
          <a:bodyPr>
            <a:normAutofit/>
          </a:bodyPr>
          <a:lstStyle/>
          <a:p>
            <a:r>
              <a:rPr lang="en-US" dirty="0" smtClean="0"/>
              <a:t>The main tasks of PRACTICE scripts are:</a:t>
            </a:r>
          </a:p>
          <a:p>
            <a:pPr>
              <a:buNone/>
            </a:pPr>
            <a:r>
              <a:rPr lang="en-US" dirty="0" smtClean="0"/>
              <a:t>	•         to provide the proper start-up sequence for the development tool</a:t>
            </a:r>
          </a:p>
          <a:p>
            <a:pPr>
              <a:buNone/>
            </a:pPr>
            <a:r>
              <a:rPr lang="en-US" dirty="0" smtClean="0"/>
              <a:t>	•         to automate FLASH programming</a:t>
            </a:r>
          </a:p>
          <a:p>
            <a:pPr>
              <a:buNone/>
            </a:pPr>
            <a:r>
              <a:rPr lang="en-US" dirty="0" smtClean="0"/>
              <a:t>	•         to customize the user interface</a:t>
            </a:r>
          </a:p>
          <a:p>
            <a:pPr>
              <a:buNone/>
            </a:pPr>
            <a:r>
              <a:rPr lang="en-US" dirty="0" smtClean="0"/>
              <a:t>	•         to store and reactivate specific settings</a:t>
            </a:r>
          </a:p>
          <a:p>
            <a:pPr>
              <a:buNone/>
            </a:pPr>
            <a:r>
              <a:rPr lang="en-US" dirty="0" smtClean="0"/>
              <a:t>	•         to run automatic tests</a:t>
            </a:r>
          </a:p>
          <a:p>
            <a:r>
              <a:rPr lang="en-US" dirty="0" smtClean="0"/>
              <a:t>The standard extension for PRACTICE scripts is.cmm.</a:t>
            </a:r>
            <a:endParaRPr lang="en-GB" sz="12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Debug SW (Script language)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5292080" y="1341437"/>
            <a:ext cx="3456633" cy="374374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3023667"/>
          </a:xfrm>
        </p:spPr>
        <p:txBody>
          <a:bodyPr>
            <a:normAutofit/>
          </a:bodyPr>
          <a:lstStyle/>
          <a:p>
            <a:r>
              <a:rPr lang="en-GB" dirty="0" smtClean="0"/>
              <a:t>Thank you for your attention.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5292080" y="1341437"/>
            <a:ext cx="3456633" cy="374374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3455715"/>
          </a:xfrm>
        </p:spPr>
        <p:txBody>
          <a:bodyPr>
            <a:normAutofit/>
          </a:bodyPr>
          <a:lstStyle/>
          <a:p>
            <a:r>
              <a:rPr lang="en-GB" dirty="0" smtClean="0"/>
              <a:t>You can also assign all three cores to one (single) trace32 window, to be able to control all cores from single window.</a:t>
            </a:r>
          </a:p>
          <a:p>
            <a:r>
              <a:rPr lang="en-GB" dirty="0" smtClean="0"/>
              <a:t>to do this please go to “system down”-state: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and type in following in the command line:</a:t>
            </a:r>
          </a:p>
          <a:p>
            <a:r>
              <a:rPr lang="de-DE" dirty="0" err="1" smtClean="0"/>
              <a:t>core.assign</a:t>
            </a:r>
            <a:r>
              <a:rPr lang="de-DE" dirty="0" smtClean="0"/>
              <a:t> 1 2 3</a:t>
            </a:r>
          </a:p>
          <a:p>
            <a:r>
              <a:rPr lang="de-DE" dirty="0" smtClean="0"/>
              <a:t>press ok/enter.</a:t>
            </a:r>
          </a:p>
          <a:p>
            <a:r>
              <a:rPr lang="en-GB" dirty="0" smtClean="0"/>
              <a:t>After this click „Up and Go“.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– Debug SW (Core assignment)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5292080" y="1341437"/>
            <a:ext cx="3456633" cy="374374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1730" y="2352954"/>
            <a:ext cx="5600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6809834" y="2818290"/>
            <a:ext cx="288032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4270" y="3162579"/>
            <a:ext cx="2880320" cy="13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085184"/>
            <a:ext cx="5600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4297680" y="5536664"/>
            <a:ext cx="288032" cy="27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8"/>
            <a:ext cx="2448520" cy="3023666"/>
          </a:xfrm>
        </p:spPr>
        <p:txBody>
          <a:bodyPr>
            <a:normAutofit/>
          </a:bodyPr>
          <a:lstStyle/>
          <a:p>
            <a:r>
              <a:rPr lang="en-US" dirty="0" smtClean="0"/>
              <a:t>Four windows by default: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list window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Watch window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Stack frame window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Register window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Trace32 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1095673"/>
            <a:ext cx="5828804" cy="497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2987824" y="1484784"/>
            <a:ext cx="2808312" cy="30243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796136" y="1484784"/>
            <a:ext cx="2556283" cy="96377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832142" y="2492896"/>
            <a:ext cx="2520278" cy="10935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868146" y="3717032"/>
            <a:ext cx="2520278" cy="129614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736 0.22037 " pathEditMode="relative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736 0.22037 " pathEditMode="relative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736 0.22037 " pathEditMode="relative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736 0.22037 " pathEditMode="relative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736 0.22037 " pathEditMode="relative" ptsTypes="AA">
                                      <p:cBhvr>
                                        <p:cTn id="5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10" grpId="0" animBg="1"/>
      <p:bldP spid="10" grpId="3" animBg="1"/>
      <p:bldP spid="13" grpId="0" animBg="1"/>
      <p:bldP spid="13" grpId="2" animBg="1"/>
      <p:bldP spid="13" grpId="3" animBg="1"/>
      <p:bldP spid="14" grpId="2" animBg="1"/>
      <p:bldP spid="14" grpId="3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935435"/>
          </a:xfrm>
        </p:spPr>
        <p:txBody>
          <a:bodyPr>
            <a:normAutofit/>
          </a:bodyPr>
          <a:lstStyle/>
          <a:p>
            <a:r>
              <a:rPr lang="en-US" dirty="0" smtClean="0"/>
              <a:t>TRACE32 allows the logging of up to 16 variables.</a:t>
            </a:r>
          </a:p>
          <a:p>
            <a:r>
              <a:rPr lang="en-US" dirty="0" smtClean="0"/>
              <a:t>By using “Add” button you can add further variables for logging.</a:t>
            </a: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2037102"/>
            <a:ext cx="4600167" cy="402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3635897" y="4293096"/>
            <a:ext cx="788432" cy="268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935435"/>
          </a:xfrm>
        </p:spPr>
        <p:txBody>
          <a:bodyPr>
            <a:normAutofit/>
          </a:bodyPr>
          <a:lstStyle/>
          <a:p>
            <a:r>
              <a:rPr lang="en-US" dirty="0" smtClean="0"/>
              <a:t>Result of the trace for variables </a:t>
            </a:r>
            <a:r>
              <a:rPr lang="de-DE" dirty="0" smtClean="0"/>
              <a:t>u32My_Test_Variable </a:t>
            </a:r>
            <a:r>
              <a:rPr lang="de-DE" dirty="0" err="1" smtClean="0"/>
              <a:t>and</a:t>
            </a:r>
            <a:r>
              <a:rPr lang="de-DE" dirty="0" smtClean="0"/>
              <a:t> u32RtCurDcdc10ms1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1772816"/>
            <a:ext cx="68770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1079451"/>
          </a:xfrm>
        </p:spPr>
        <p:txBody>
          <a:bodyPr>
            <a:normAutofit/>
          </a:bodyPr>
          <a:lstStyle/>
          <a:p>
            <a:r>
              <a:rPr lang="en-US" dirty="0" smtClean="0"/>
              <a:t>For the graphical display of variables changes over the time, you can superimpose up to three variables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dirty="0" err="1" smtClean="0"/>
              <a:t>SNOOPer.DRAW.Var</a:t>
            </a:r>
            <a:r>
              <a:rPr lang="de-DE" dirty="0" smtClean="0"/>
              <a:t> %</a:t>
            </a:r>
            <a:r>
              <a:rPr lang="de-DE" dirty="0" err="1" smtClean="0"/>
              <a:t>DEFault</a:t>
            </a:r>
            <a:r>
              <a:rPr lang="de-DE" dirty="0" smtClean="0"/>
              <a:t> u32My_Test_Variable u32RtCurDcdc10ms1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313" y="2276872"/>
            <a:ext cx="5667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1871539"/>
          </a:xfrm>
        </p:spPr>
        <p:txBody>
          <a:bodyPr>
            <a:normAutofit/>
          </a:bodyPr>
          <a:lstStyle/>
          <a:p>
            <a:r>
              <a:rPr lang="en-GB" dirty="0" smtClean="0"/>
              <a:t>or you can establish a time- and zoom-synchronization between the different displays</a:t>
            </a:r>
          </a:p>
          <a:p>
            <a:r>
              <a:rPr lang="en-GB" dirty="0" smtClean="0"/>
              <a:t>Execution of the following commands will show two windows.</a:t>
            </a:r>
          </a:p>
          <a:p>
            <a:pPr lvl="1">
              <a:buNone/>
            </a:pPr>
            <a:r>
              <a:rPr lang="de-DE" dirty="0" smtClean="0"/>
              <a:t>		</a:t>
            </a:r>
            <a:r>
              <a:rPr lang="de-DE" dirty="0" err="1" smtClean="0"/>
              <a:t>SNOOPer.DRAW.Var</a:t>
            </a:r>
            <a:r>
              <a:rPr lang="de-DE" dirty="0" smtClean="0"/>
              <a:t> %</a:t>
            </a:r>
            <a:r>
              <a:rPr lang="de-DE" dirty="0" err="1" smtClean="0"/>
              <a:t>DEFault</a:t>
            </a:r>
            <a:r>
              <a:rPr lang="de-DE" dirty="0" smtClean="0"/>
              <a:t> u32My_Test_Variable /ZoomTrack</a:t>
            </a:r>
          </a:p>
          <a:p>
            <a:pPr>
              <a:buNone/>
            </a:pPr>
            <a:r>
              <a:rPr lang="de-DE" dirty="0" smtClean="0"/>
              <a:t>		</a:t>
            </a:r>
            <a:r>
              <a:rPr lang="de-DE" dirty="0" err="1" smtClean="0"/>
              <a:t>SNOOPer.DRAW.Var</a:t>
            </a:r>
            <a:r>
              <a:rPr lang="de-DE" dirty="0" smtClean="0"/>
              <a:t> %</a:t>
            </a:r>
            <a:r>
              <a:rPr lang="de-DE" dirty="0" err="1" smtClean="0"/>
              <a:t>DEFault</a:t>
            </a:r>
            <a:r>
              <a:rPr lang="de-DE" dirty="0" smtClean="0"/>
              <a:t> u32RtCurDcdc10ms1 /ZoomTrack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36" y="1015999"/>
            <a:ext cx="4629125" cy="503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86361" y="1341437"/>
            <a:ext cx="3662352" cy="3023667"/>
          </a:xfrm>
        </p:spPr>
        <p:txBody>
          <a:bodyPr>
            <a:normAutofit/>
          </a:bodyPr>
          <a:lstStyle/>
          <a:p>
            <a:r>
              <a:rPr lang="en-GB" dirty="0" smtClean="0"/>
              <a:t>Windows with the option /</a:t>
            </a:r>
            <a:r>
              <a:rPr lang="en-GB" dirty="0" err="1" smtClean="0"/>
              <a:t>ZoomTrack</a:t>
            </a:r>
            <a:r>
              <a:rPr lang="en-GB" dirty="0" smtClean="0"/>
              <a:t> are time- and zoom-synchronized to the cursor in the active window.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– Debug SW (Trace methods - </a:t>
            </a:r>
            <a:r>
              <a:rPr lang="en-US" dirty="0" err="1" smtClean="0"/>
              <a:t>SNOOPer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5292080" y="1341437"/>
            <a:ext cx="3456633" cy="374374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20"/>
          <p:cNvCxnSpPr/>
          <p:nvPr/>
        </p:nvCxnSpPr>
        <p:spPr>
          <a:xfrm flipV="1">
            <a:off x="395289" y="1052514"/>
            <a:ext cx="2638425" cy="25040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8"/>
            <a:ext cx="2448520" cy="20155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list window - </a:t>
            </a:r>
            <a:r>
              <a:rPr lang="en-GB" dirty="0" smtClean="0"/>
              <a:t>This window </a:t>
            </a:r>
            <a:r>
              <a:rPr lang="en-GB" dirty="0" smtClean="0"/>
              <a:t>shows the </a:t>
            </a:r>
            <a:r>
              <a:rPr lang="en-GB" dirty="0" err="1" smtClean="0"/>
              <a:t>programm</a:t>
            </a:r>
            <a:r>
              <a:rPr lang="en-GB" dirty="0" smtClean="0"/>
              <a:t> </a:t>
            </a:r>
            <a:r>
              <a:rPr lang="en-GB" dirty="0" smtClean="0"/>
              <a:t>listing around </a:t>
            </a:r>
            <a:r>
              <a:rPr lang="en-GB" dirty="0" err="1" smtClean="0"/>
              <a:t>programm</a:t>
            </a:r>
            <a:r>
              <a:rPr lang="en-GB" dirty="0" smtClean="0"/>
              <a:t> counter (PC). </a:t>
            </a:r>
            <a:r>
              <a:rPr lang="en-GB" dirty="0" smtClean="0"/>
              <a:t>If you stop </a:t>
            </a:r>
            <a:r>
              <a:rPr lang="en-GB" dirty="0" err="1" smtClean="0"/>
              <a:t>sw</a:t>
            </a:r>
            <a:r>
              <a:rPr lang="en-GB" dirty="0" smtClean="0"/>
              <a:t> execution this window will focus on </a:t>
            </a:r>
            <a:r>
              <a:rPr lang="en-GB" dirty="0" smtClean="0"/>
              <a:t>the current </a:t>
            </a:r>
            <a:r>
              <a:rPr lang="en-GB" dirty="0" smtClean="0"/>
              <a:t>place of </a:t>
            </a:r>
            <a:r>
              <a:rPr lang="en-GB" dirty="0" smtClean="0"/>
              <a:t> the </a:t>
            </a:r>
            <a:r>
              <a:rPr lang="en-GB" dirty="0" err="1" smtClean="0"/>
              <a:t>programm</a:t>
            </a:r>
            <a:r>
              <a:rPr lang="en-GB" dirty="0" smtClean="0"/>
              <a:t> counter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Trace32 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13" y="1052513"/>
            <a:ext cx="5715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/>
          <p:nvPr/>
        </p:nvGrpSpPr>
        <p:grpSpPr>
          <a:xfrm>
            <a:off x="395289" y="3356992"/>
            <a:ext cx="2638425" cy="2549351"/>
            <a:chOff x="2987824" y="1095673"/>
            <a:chExt cx="5828804" cy="497162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87824" y="1095673"/>
              <a:ext cx="5828804" cy="497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hteck 16"/>
            <p:cNvSpPr/>
            <p:nvPr/>
          </p:nvSpPr>
          <p:spPr>
            <a:xfrm>
              <a:off x="2987824" y="1484784"/>
              <a:ext cx="2808312" cy="3024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96136" y="1484784"/>
              <a:ext cx="2556283" cy="963776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832142" y="2492896"/>
              <a:ext cx="2520278" cy="1093584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32142" y="3645024"/>
              <a:ext cx="2520278" cy="129614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/>
        </p:nvCxnSpPr>
        <p:spPr>
          <a:xfrm>
            <a:off x="395289" y="5107339"/>
            <a:ext cx="2638425" cy="698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666480" y="5107340"/>
            <a:ext cx="1361200" cy="125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1666480" y="3068960"/>
            <a:ext cx="1367234" cy="487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033714" y="1052514"/>
            <a:ext cx="5714999" cy="201644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033714" y="5232400"/>
            <a:ext cx="5714999" cy="5730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738" y="692696"/>
            <a:ext cx="5461793" cy="490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8"/>
            <a:ext cx="2448520" cy="2015554"/>
          </a:xfrm>
        </p:spPr>
        <p:txBody>
          <a:bodyPr>
            <a:normAutofit/>
          </a:bodyPr>
          <a:lstStyle/>
          <a:p>
            <a:r>
              <a:rPr lang="en-US" dirty="0" smtClean="0"/>
              <a:t>Watch window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Trace32 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grpSp>
        <p:nvGrpSpPr>
          <p:cNvPr id="7" name="Gruppieren 14"/>
          <p:cNvGrpSpPr/>
          <p:nvPr/>
        </p:nvGrpSpPr>
        <p:grpSpPr>
          <a:xfrm>
            <a:off x="395289" y="2611984"/>
            <a:ext cx="2638425" cy="2549351"/>
            <a:chOff x="2987824" y="1095673"/>
            <a:chExt cx="5828804" cy="497162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87824" y="1095673"/>
              <a:ext cx="5828804" cy="497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hteck 16"/>
            <p:cNvSpPr/>
            <p:nvPr/>
          </p:nvSpPr>
          <p:spPr>
            <a:xfrm>
              <a:off x="2987824" y="1484784"/>
              <a:ext cx="2808312" cy="3024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96136" y="1484784"/>
              <a:ext cx="2556283" cy="963776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832142" y="2492896"/>
              <a:ext cx="2520278" cy="1093584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32142" y="3645024"/>
              <a:ext cx="2520278" cy="129614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1" name="Gerade Verbindung 20"/>
          <p:cNvCxnSpPr/>
          <p:nvPr/>
        </p:nvCxnSpPr>
        <p:spPr>
          <a:xfrm flipV="1">
            <a:off x="1666480" y="692696"/>
            <a:ext cx="1567258" cy="21188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666480" y="3305717"/>
            <a:ext cx="1584720" cy="2288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823589" y="3305717"/>
            <a:ext cx="427611" cy="843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843809" y="2611984"/>
            <a:ext cx="389929" cy="19952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233738" y="692696"/>
            <a:ext cx="5514975" cy="1919288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251200" y="3390112"/>
            <a:ext cx="5444331" cy="2204193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488" y="1251470"/>
            <a:ext cx="44672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Trace32 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grpSp>
        <p:nvGrpSpPr>
          <p:cNvPr id="7" name="Gruppieren 14"/>
          <p:cNvGrpSpPr/>
          <p:nvPr/>
        </p:nvGrpSpPr>
        <p:grpSpPr>
          <a:xfrm>
            <a:off x="395289" y="3356992"/>
            <a:ext cx="2638425" cy="2549351"/>
            <a:chOff x="2987824" y="1095673"/>
            <a:chExt cx="5828804" cy="497162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87824" y="1095673"/>
              <a:ext cx="5828804" cy="497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hteck 16"/>
            <p:cNvSpPr/>
            <p:nvPr/>
          </p:nvSpPr>
          <p:spPr>
            <a:xfrm>
              <a:off x="2987824" y="1484784"/>
              <a:ext cx="2808312" cy="3024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96136" y="1484784"/>
              <a:ext cx="2556283" cy="963776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832142" y="2492896"/>
              <a:ext cx="2520278" cy="1093584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32142" y="3645024"/>
              <a:ext cx="2520278" cy="129614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1" name="Gerade Verbindung 20"/>
          <p:cNvCxnSpPr/>
          <p:nvPr/>
        </p:nvCxnSpPr>
        <p:spPr>
          <a:xfrm flipV="1">
            <a:off x="1682778" y="1251470"/>
            <a:ext cx="2598710" cy="279925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682778" y="4634229"/>
            <a:ext cx="2598710" cy="122734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823589" y="4634229"/>
            <a:ext cx="5925124" cy="1242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823589" y="3657600"/>
            <a:ext cx="1260731" cy="47752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067944" y="1251470"/>
            <a:ext cx="4680769" cy="240613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1"/>
          <p:cNvSpPr txBox="1">
            <a:spLocks/>
          </p:cNvSpPr>
          <p:nvPr/>
        </p:nvSpPr>
        <p:spPr>
          <a:xfrm>
            <a:off x="395289" y="1341438"/>
            <a:ext cx="3672656" cy="2015554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Stack frame window - </a:t>
            </a:r>
            <a:r>
              <a:rPr lang="en-US" sz="1600" dirty="0" smtClean="0"/>
              <a:t>This window displays the function nesting for the application program.</a:t>
            </a:r>
          </a:p>
          <a:p>
            <a:r>
              <a:rPr lang="en-US" sz="1600" dirty="0" smtClean="0"/>
              <a:t>The local variables of each function are displayed also.</a:t>
            </a:r>
          </a:p>
          <a:p>
            <a:r>
              <a:rPr lang="en-US" sz="1600" dirty="0" smtClean="0"/>
              <a:t>You can also see a few lines from the C-code and so indicate where the function</a:t>
            </a:r>
          </a:p>
          <a:p>
            <a:r>
              <a:rPr lang="en-US" sz="1600" dirty="0" smtClean="0"/>
              <a:t>was called.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8280" y="1628800"/>
            <a:ext cx="4860144" cy="338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1341438"/>
            <a:ext cx="2448520" cy="20155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Register window - </a:t>
            </a:r>
            <a:r>
              <a:rPr lang="en-GB" dirty="0" smtClean="0"/>
              <a:t>Register window contains state of the </a:t>
            </a:r>
            <a:r>
              <a:rPr lang="en-GB" dirty="0" err="1" smtClean="0"/>
              <a:t>cpu‘s</a:t>
            </a:r>
            <a:r>
              <a:rPr lang="en-GB" dirty="0" smtClean="0"/>
              <a:t> </a:t>
            </a:r>
            <a:r>
              <a:rPr lang="en-GB" dirty="0" err="1" smtClean="0"/>
              <a:t>reigsters</a:t>
            </a:r>
            <a:r>
              <a:rPr lang="en-GB" dirty="0" smtClean="0"/>
              <a:t>. In this window you can also modify the values. For example you can set </a:t>
            </a:r>
            <a:r>
              <a:rPr lang="en-GB" dirty="0" err="1" smtClean="0"/>
              <a:t>programmcounter</a:t>
            </a:r>
            <a:r>
              <a:rPr lang="en-GB" dirty="0" smtClean="0"/>
              <a:t> on a specific address and so start execution from that place.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Trace32 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14 December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Christian </a:t>
            </a:r>
            <a:r>
              <a:rPr lang="en-US" noProof="0" dirty="0" err="1" smtClean="0"/>
              <a:t>Zitzmann</a:t>
            </a:r>
            <a:r>
              <a:rPr lang="en-US" noProof="0" dirty="0" smtClean="0"/>
              <a:t>, © Continental </a:t>
            </a:r>
            <a:r>
              <a:rPr lang="en-US" noProof="0" dirty="0" smtClean="0"/>
              <a:t>AG</a:t>
            </a:r>
            <a:endParaRPr lang="en-US" noProof="0" dirty="0"/>
          </a:p>
        </p:txBody>
      </p:sp>
      <p:grpSp>
        <p:nvGrpSpPr>
          <p:cNvPr id="7" name="Gruppieren 14"/>
          <p:cNvGrpSpPr/>
          <p:nvPr/>
        </p:nvGrpSpPr>
        <p:grpSpPr>
          <a:xfrm>
            <a:off x="395289" y="3356992"/>
            <a:ext cx="2638425" cy="2549351"/>
            <a:chOff x="2987824" y="1095673"/>
            <a:chExt cx="5828804" cy="497162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87824" y="1095673"/>
              <a:ext cx="5828804" cy="497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hteck 16"/>
            <p:cNvSpPr/>
            <p:nvPr/>
          </p:nvSpPr>
          <p:spPr>
            <a:xfrm>
              <a:off x="2987824" y="1484784"/>
              <a:ext cx="2808312" cy="3024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96136" y="1484784"/>
              <a:ext cx="2556283" cy="963776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832142" y="2492896"/>
              <a:ext cx="2520278" cy="1093584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32142" y="3645024"/>
              <a:ext cx="2520278" cy="129614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1" name="Gerade Verbindung 20"/>
          <p:cNvCxnSpPr/>
          <p:nvPr/>
        </p:nvCxnSpPr>
        <p:spPr>
          <a:xfrm flipV="1">
            <a:off x="1682778" y="1662509"/>
            <a:ext cx="1845502" cy="30017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682778" y="5017765"/>
            <a:ext cx="1845502" cy="25851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2843809" y="5017765"/>
            <a:ext cx="5508611" cy="3111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843809" y="4293096"/>
            <a:ext cx="684471" cy="3711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528280" y="1662509"/>
            <a:ext cx="4824139" cy="263058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(CCT)" ma:contentTypeID="0x010100C54AEFCD9DBB4E319E8DEF77F32B830D00F80D233C77389F488E2163560CE015DE" ma:contentTypeVersion="5" ma:contentTypeDescription="Document Content Type (CCT)" ma:contentTypeScope="" ma:versionID="6444573ce6340d7a3511d293f53654c7">
  <xsd:schema xmlns:xsd="http://www.w3.org/2001/XMLSchema" xmlns:xs="http://www.w3.org/2001/XMLSchema" xmlns:p="http://schemas.microsoft.com/office/2006/metadata/properties" xmlns:ns1="http://schemas.microsoft.com/sharepoint/v3" xmlns:ns3="fac7cd79-d125-469d-afe3-09d624e3fdf1" xmlns:ns4="http://schemas.microsoft.com/sharepoint/v4" targetNamespace="http://schemas.microsoft.com/office/2006/metadata/properties" ma:root="true" ma:fieldsID="e8b5ecef81706d4db2f0940c828a3dc0" ns1:_="" ns3:_="" ns4:_="">
    <xsd:import namespace="http://schemas.microsoft.com/sharepoint/v3"/>
    <xsd:import namespace="fac7cd79-d125-469d-afe3-09d624e3fdf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Status" minOccurs="0"/>
                <xsd:element ref="ns1:Comments" minOccurs="0"/>
                <xsd:element ref="ns1:Language" minOccurs="0"/>
                <xsd:element ref="ns1:Owner" minOccurs="0"/>
                <xsd:element ref="ns1:SecurityClass" minOccurs="0"/>
                <xsd:element ref="ns1:ValidUntil" minOccurs="0"/>
                <xsd:element ref="ns3:OrgFileExt" minOccurs="0"/>
                <xsd:element ref="ns3:CurItemExt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tatus" ma:index="10" nillable="true" ma:displayName="Status" ma:default="Draft" ma:description="Document Status" ma:internalName="Status" ma:readOnly="false">
      <xsd:simpleType>
        <xsd:restriction base="dms:Choice">
          <xsd:enumeration value=""/>
          <xsd:enumeration value="Not started"/>
          <xsd:enumeration value="Draft"/>
          <xsd:enumeration value="Reviewed"/>
          <xsd:enumeration value="Released"/>
          <xsd:enumeration value="Valid"/>
          <xsd:enumeration value="Outdated"/>
          <xsd:enumeration value="Invalid"/>
        </xsd:restriction>
      </xsd:simpleType>
    </xsd:element>
    <xsd:element name="Comments" ma:index="11" nillable="true" ma:displayName="Comment" ma:internalName="Comments">
      <xsd:simpleType>
        <xsd:restriction base="dms:Note">
          <xsd:maxLength value="255"/>
        </xsd:restriction>
      </xsd:simpleType>
    </xsd:element>
    <xsd:element name="Language" ma:index="12" nillable="true" ma:displayName="Language" ma:default="English (en)" ma:description="Document Language" ma:internalName="Language" ma:readOnly="false">
      <xsd:simpleType>
        <xsd:restriction base="dms:Choice">
          <xsd:enumeration value="Arabic (ar)"/>
          <xsd:enumeration value="Bulgarian (bg)"/>
          <xsd:enumeration value="Chinese (zh)"/>
          <xsd:enumeration value="Croatian (hr)"/>
          <xsd:enumeration value="Czech (cs)"/>
          <xsd:enumeration value="Danish (da)"/>
          <xsd:enumeration value="Dutch (nl)"/>
          <xsd:enumeration value="English (en)"/>
          <xsd:enumeration value="Estonian (et)"/>
          <xsd:enumeration value="Finnish (fi)"/>
          <xsd:enumeration value="French (fr)"/>
          <xsd:enumeration value="German (de)"/>
          <xsd:enumeration value="Greek (el)"/>
          <xsd:enumeration value="Hebrew (he)"/>
          <xsd:enumeration value="Hindi (hi)"/>
          <xsd:enumeration value="Hungarian (hu)"/>
          <xsd:enumeration value="Indonesian (id)"/>
          <xsd:enumeration value="Italian (it)"/>
          <xsd:enumeration value="Japanese (ja)"/>
          <xsd:enumeration value="Korean (ko)"/>
          <xsd:enumeration value="Latvian (lv)"/>
          <xsd:enumeration value="Lithuanian (lt)"/>
          <xsd:enumeration value="Malay (ms)"/>
          <xsd:enumeration value="Norwegian (no)"/>
          <xsd:enumeration value="Polish (pl)"/>
          <xsd:enumeration value="Portuguese (pt)"/>
          <xsd:enumeration value="Romanian (ro)"/>
          <xsd:enumeration value="Russian (ru)"/>
          <xsd:enumeration value="Serbian (sr)"/>
          <xsd:enumeration value="Slovak (sk)"/>
          <xsd:enumeration value="Slovenian (sl)"/>
          <xsd:enumeration value="Spanish (es)"/>
          <xsd:enumeration value="Swedish (sv)"/>
          <xsd:enumeration value="Thai (th)"/>
          <xsd:enumeration value="Turkish (tr)"/>
          <xsd:enumeration value="Ukrainian (uk)"/>
          <xsd:enumeration value="Urdu (ur)"/>
          <xsd:enumeration value="Vietnamese (vi)"/>
        </xsd:restriction>
      </xsd:simpleType>
    </xsd:element>
    <xsd:element name="Owner" ma:index="13" nillable="true" ma:displayName="Owner of the Document" ma:description="Owner of the Document" ma:internalName="Owner_x0020_of_x0020_the_x0020_Document" ma:readOnly="false">
      <xsd:simpleType>
        <xsd:restriction base="dms:Text"/>
      </xsd:simpleType>
    </xsd:element>
    <xsd:element name="SecurityClass" ma:index="14" nillable="true" ma:displayName="Security Class" ma:default="Internal" ma:description="Security Class of Document" ma:internalName="SecurityClass" ma:readOnly="false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  <xsd:element name="ValidUntil" ma:index="15" nillable="true" ma:displayName="Valid Until" ma:description="Document Valid Until" ma:format="DateOnly" ma:internalName="ValidUntil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7cd79-d125-469d-afe3-09d624e3fdf1" elementFormDefault="qualified">
    <xsd:import namespace="http://schemas.microsoft.com/office/2006/documentManagement/types"/>
    <xsd:import namespace="http://schemas.microsoft.com/office/infopath/2007/PartnerControls"/>
    <xsd:element name="OrgFileExt" ma:index="16" nillable="true" ma:displayName="Orginal Ext" ma:internalName="OrgFileExt" ma:readOnly="true">
      <xsd:simpleType>
        <xsd:restriction base="dms:Text"/>
      </xsd:simpleType>
    </xsd:element>
    <xsd:element name="CurItemExt" ma:index="17" nillable="true" ma:displayName="Current Ext" ma:internalName="CurItemExt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 (en)</Language>
    <Status xmlns="http://schemas.microsoft.com/sharepoint/v3">Draft</Status>
    <Owner xmlns="http://schemas.microsoft.com/sharepoint/v3" xsi:nil="true"/>
    <ValidUntil xmlns="http://schemas.microsoft.com/sharepoint/v3" xsi:nil="true"/>
    <SecurityClass xmlns="http://schemas.microsoft.com/sharepoint/v3">Internal</SecurityClass>
    <Comments xmlns="http://schemas.microsoft.com/sharepoint/v3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22359332-BC31-40CB-8C5F-0D623E478F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5ED4C6-0F14-4CD1-B732-A65C955A2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ac7cd79-d125-469d-afe3-09d624e3fdf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57C32-02BC-42C0-BBCA-D636C2EA650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2427</Words>
  <Application>Microsoft Office PowerPoint</Application>
  <PresentationFormat>Bildschirmpräsentation (4:3)</PresentationFormat>
  <Paragraphs>477</Paragraphs>
  <Slides>54</Slides>
  <Notes>36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5" baseType="lpstr">
      <vt:lpstr>Continental AG, 4x3</vt:lpstr>
      <vt:lpstr>Technical hour.</vt:lpstr>
      <vt:lpstr>Content:</vt:lpstr>
      <vt:lpstr>How To – Start Trace32</vt:lpstr>
      <vt:lpstr>How To – Trace32 Overview</vt:lpstr>
      <vt:lpstr>How To – Trace32 Overview</vt:lpstr>
      <vt:lpstr>How To – Trace32 Overview</vt:lpstr>
      <vt:lpstr>How To – Trace32 Overview</vt:lpstr>
      <vt:lpstr>How To – Trace32 Overview</vt:lpstr>
      <vt:lpstr>How To – Trace32 Overview</vt:lpstr>
      <vt:lpstr>How To – Flash SW</vt:lpstr>
      <vt:lpstr>How To – Flash SW</vt:lpstr>
      <vt:lpstr>How To – Flash SW</vt:lpstr>
      <vt:lpstr>How To – Flash SW</vt:lpstr>
      <vt:lpstr>How To – Flash SW</vt:lpstr>
      <vt:lpstr>How To – Flash SW (How it works)</vt:lpstr>
      <vt:lpstr>How To – Flash SW</vt:lpstr>
      <vt:lpstr>How To – Debug SW (Start/Break/Step/Over/GoUp)</vt:lpstr>
      <vt:lpstr>How To – Debug SW (Debug mode)</vt:lpstr>
      <vt:lpstr>How To – Debug SW (Watch/Change variables)</vt:lpstr>
      <vt:lpstr>How To – Debug SW (Watch/Change variables)</vt:lpstr>
      <vt:lpstr>How To – Debug SW (Watch/Change variables)</vt:lpstr>
      <vt:lpstr>How To – Debug SW (Watch/Change variables)</vt:lpstr>
      <vt:lpstr>How To – Debug SW (Watch/Change variables)</vt:lpstr>
      <vt:lpstr>How To – Debug SW (Breakpoint)</vt:lpstr>
      <vt:lpstr>How To – Debug SW (Breakpoint)</vt:lpstr>
      <vt:lpstr>How To – Debug SW (Breakpoint)</vt:lpstr>
      <vt:lpstr>How To – Debug SW (Breakpoint)</vt:lpstr>
      <vt:lpstr>How To – Debug SW (Breakpoint)</vt:lpstr>
      <vt:lpstr>How To – Debug SW (Breakpoint)</vt:lpstr>
      <vt:lpstr>How To – Debug SW (Breakpoint)</vt:lpstr>
      <vt:lpstr>How To – Debug SW (Breakpoint)</vt:lpstr>
      <vt:lpstr>How To – Debug SW (Peripherals)</vt:lpstr>
      <vt:lpstr>How To – Debug SW (Peripherals)</vt:lpstr>
      <vt:lpstr>How To – Debug SW (Trace methods - Overview)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(Trace methods - SNOOPer)</vt:lpstr>
      <vt:lpstr>How To – Debug SW (Dump flash)</vt:lpstr>
      <vt:lpstr>How To – Debug SW (Script language)</vt:lpstr>
      <vt:lpstr>END</vt:lpstr>
      <vt:lpstr>Additional info – Debug SW (Core assignment)</vt:lpstr>
      <vt:lpstr>Additional info – Debug SW (Trace methods - SNOOPer)</vt:lpstr>
      <vt:lpstr>Additional info – Debug SW (Trace methods - SNOOPer)</vt:lpstr>
      <vt:lpstr>Additional info – Debug SW (Trace methods - SNOOPer)</vt:lpstr>
      <vt:lpstr>Additional info – Debug SW (Trace methods - SNOOPer)</vt:lpstr>
      <vt:lpstr>Additional info – Debug SW (Trace methods - SNOOPer)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Sergej Botscharov</dc:creator>
  <cp:lastModifiedBy>Christian Zitzmann</cp:lastModifiedBy>
  <cp:revision>810</cp:revision>
  <dcterms:created xsi:type="dcterms:W3CDTF">2014-01-31T10:36:50Z</dcterms:created>
  <dcterms:modified xsi:type="dcterms:W3CDTF">2016-12-14T11:57:46Z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0x010100C54AEFCD9DBB4E319E8DEF77F32B830D00F80D233C77389F488E2163560CE015DE</vt:lpwstr>
  </property>
</Properties>
</file>