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xml" ContentType="application/vnd.openxmlformats-officedocument.presentationml.notesSlide+xml"/>
  <Override PartName="/ppt/tags/tag137.xml" ContentType="application/vnd.openxmlformats-officedocument.presentationml.tags+xml"/>
  <Override PartName="/ppt/notesSlides/notesSlide4.xml" ContentType="application/vnd.openxmlformats-officedocument.presentationml.notesSlide+xml"/>
  <Override PartName="/ppt/tags/tag138.xml" ContentType="application/vnd.openxmlformats-officedocument.presentationml.tags+xml"/>
  <Override PartName="/ppt/notesSlides/notesSlide5.xml" ContentType="application/vnd.openxmlformats-officedocument.presentationml.notesSlide+xml"/>
  <Override PartName="/ppt/tags/tag139.xml" ContentType="application/vnd.openxmlformats-officedocument.presentationml.tags+xml"/>
  <Override PartName="/ppt/notesSlides/notesSlide6.xml" ContentType="application/vnd.openxmlformats-officedocument.presentationml.notesSlide+xml"/>
  <Override PartName="/ppt/tags/tag140.xml" ContentType="application/vnd.openxmlformats-officedocument.presentationml.tags+xml"/>
  <Override PartName="/ppt/notesSlides/notesSlide7.xml" ContentType="application/vnd.openxmlformats-officedocument.presentationml.notesSlide+xml"/>
  <Override PartName="/ppt/tags/tag141.xml" ContentType="application/vnd.openxmlformats-officedocument.presentationml.tags+xml"/>
  <Override PartName="/ppt/notesSlides/notesSlide8.xml" ContentType="application/vnd.openxmlformats-officedocument.presentationml.notesSlide+xml"/>
  <Override PartName="/ppt/tags/tag142.xml" ContentType="application/vnd.openxmlformats-officedocument.presentationml.tags+xml"/>
  <Override PartName="/ppt/notesSlides/notesSlide9.xml" ContentType="application/vnd.openxmlformats-officedocument.presentationml.notesSlide+xml"/>
  <Override PartName="/ppt/tags/tag143.xml" ContentType="application/vnd.openxmlformats-officedocument.presentationml.tags+xml"/>
  <Override PartName="/ppt/notesSlides/notesSlide10.xml" ContentType="application/vnd.openxmlformats-officedocument.presentationml.notesSlide+xml"/>
  <Override PartName="/ppt/tags/tag144.xml" ContentType="application/vnd.openxmlformats-officedocument.presentationml.tags+xml"/>
  <Override PartName="/ppt/notesSlides/notesSlide11.xml" ContentType="application/vnd.openxmlformats-officedocument.presentationml.notesSlide+xml"/>
  <Override PartName="/ppt/tags/tag145.xml" ContentType="application/vnd.openxmlformats-officedocument.presentationml.tags+xml"/>
  <Override PartName="/ppt/notesSlides/notesSlide12.xml" ContentType="application/vnd.openxmlformats-officedocument.presentationml.notesSlide+xml"/>
  <Override PartName="/ppt/tags/tag146.xml" ContentType="application/vnd.openxmlformats-officedocument.presentationml.tags+xml"/>
  <Override PartName="/ppt/notesSlides/notesSlide13.xml" ContentType="application/vnd.openxmlformats-officedocument.presentationml.notesSlide+xml"/>
  <Override PartName="/ppt/tags/tag147.xml" ContentType="application/vnd.openxmlformats-officedocument.presentationml.tags+xml"/>
  <Override PartName="/ppt/notesSlides/notesSlide14.xml" ContentType="application/vnd.openxmlformats-officedocument.presentationml.notesSlide+xml"/>
  <Override PartName="/ppt/tags/tag148.xml" ContentType="application/vnd.openxmlformats-officedocument.presentationml.tags+xml"/>
  <Override PartName="/ppt/notesSlides/notesSlide15.xml" ContentType="application/vnd.openxmlformats-officedocument.presentationml.notesSlide+xml"/>
  <Override PartName="/ppt/tags/tag149.xml" ContentType="application/vnd.openxmlformats-officedocument.presentationml.tags+xml"/>
  <Override PartName="/ppt/notesSlides/notesSlide16.xml" ContentType="application/vnd.openxmlformats-officedocument.presentationml.notesSlide+xml"/>
  <Override PartName="/ppt/tags/tag150.xml" ContentType="application/vnd.openxmlformats-officedocument.presentationml.tags+xml"/>
  <Override PartName="/ppt/notesSlides/notesSlide17.xml" ContentType="application/vnd.openxmlformats-officedocument.presentationml.notesSlide+xml"/>
  <Override PartName="/ppt/tags/tag151.xml" ContentType="application/vnd.openxmlformats-officedocument.presentationml.tags+xml"/>
  <Override PartName="/ppt/notesSlides/notesSlide18.xml" ContentType="application/vnd.openxmlformats-officedocument.presentationml.notesSlide+xml"/>
  <Override PartName="/ppt/tags/tag152.xml" ContentType="application/vnd.openxmlformats-officedocument.presentationml.tags+xml"/>
  <Override PartName="/ppt/notesSlides/notesSlide19.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20.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21.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bookmarkIdSeed="3">
  <p:sldMasterIdLst>
    <p:sldMasterId id="2147483648" r:id="rId4"/>
  </p:sldMasterIdLst>
  <p:notesMasterIdLst>
    <p:notesMasterId r:id="rId55"/>
  </p:notesMasterIdLst>
  <p:sldIdLst>
    <p:sldId id="335" r:id="rId5"/>
    <p:sldId id="336" r:id="rId6"/>
    <p:sldId id="352" r:id="rId7"/>
    <p:sldId id="353" r:id="rId8"/>
    <p:sldId id="390" r:id="rId9"/>
    <p:sldId id="391" r:id="rId10"/>
    <p:sldId id="392" r:id="rId11"/>
    <p:sldId id="358" r:id="rId12"/>
    <p:sldId id="359" r:id="rId13"/>
    <p:sldId id="360" r:id="rId14"/>
    <p:sldId id="361" r:id="rId15"/>
    <p:sldId id="362" r:id="rId16"/>
    <p:sldId id="363" r:id="rId17"/>
    <p:sldId id="364" r:id="rId18"/>
    <p:sldId id="365" r:id="rId19"/>
    <p:sldId id="370" r:id="rId20"/>
    <p:sldId id="338" r:id="rId21"/>
    <p:sldId id="357" r:id="rId22"/>
    <p:sldId id="366" r:id="rId23"/>
    <p:sldId id="367" r:id="rId24"/>
    <p:sldId id="368" r:id="rId25"/>
    <p:sldId id="369" r:id="rId26"/>
    <p:sldId id="371" r:id="rId27"/>
    <p:sldId id="372" r:id="rId28"/>
    <p:sldId id="341" r:id="rId29"/>
    <p:sldId id="343" r:id="rId30"/>
    <p:sldId id="373" r:id="rId31"/>
    <p:sldId id="376" r:id="rId32"/>
    <p:sldId id="377" r:id="rId33"/>
    <p:sldId id="378" r:id="rId34"/>
    <p:sldId id="381" r:id="rId35"/>
    <p:sldId id="382" r:id="rId36"/>
    <p:sldId id="386" r:id="rId37"/>
    <p:sldId id="387" r:id="rId38"/>
    <p:sldId id="379" r:id="rId39"/>
    <p:sldId id="380" r:id="rId40"/>
    <p:sldId id="385" r:id="rId41"/>
    <p:sldId id="388" r:id="rId42"/>
    <p:sldId id="383" r:id="rId43"/>
    <p:sldId id="384" r:id="rId44"/>
    <p:sldId id="389" r:id="rId45"/>
    <p:sldId id="393" r:id="rId46"/>
    <p:sldId id="394" r:id="rId47"/>
    <p:sldId id="346" r:id="rId48"/>
    <p:sldId id="356" r:id="rId49"/>
    <p:sldId id="348" r:id="rId50"/>
    <p:sldId id="355" r:id="rId51"/>
    <p:sldId id="350" r:id="rId52"/>
    <p:sldId id="354" r:id="rId53"/>
    <p:sldId id="351" r:id="rId54"/>
  </p:sldIdLst>
  <p:sldSz cx="9144000" cy="6858000" type="screen4x3"/>
  <p:notesSz cx="6797675" cy="9926638"/>
  <p:custDataLst>
    <p:tags r:id="rId5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orient="horz" pos="3702">
          <p15:clr>
            <a:srgbClr val="A4A3A4"/>
          </p15:clr>
        </p15:guide>
        <p15:guide id="3" orient="horz" pos="2296">
          <p15:clr>
            <a:srgbClr val="A4A3A4"/>
          </p15:clr>
        </p15:guide>
        <p15:guide id="4" orient="horz" pos="2251">
          <p15:clr>
            <a:srgbClr val="A4A3A4"/>
          </p15:clr>
        </p15:guide>
        <p15:guide id="5" orient="horz" pos="119">
          <p15:clr>
            <a:srgbClr val="A4A3A4"/>
          </p15:clr>
        </p15:guide>
        <p15:guide id="6" orient="horz" pos="4201">
          <p15:clr>
            <a:srgbClr val="A4A3A4"/>
          </p15:clr>
        </p15:guide>
        <p15:guide id="7" orient="horz" pos="2614">
          <p15:clr>
            <a:srgbClr val="A4A3A4"/>
          </p15:clr>
        </p15:guide>
        <p15:guide id="8" pos="249">
          <p15:clr>
            <a:srgbClr val="A4A3A4"/>
          </p15:clr>
        </p15:guide>
        <p15:guide id="9" pos="2857">
          <p15:clr>
            <a:srgbClr val="A4A3A4"/>
          </p15:clr>
        </p15:guide>
        <p15:guide id="10" pos="2903">
          <p15:clr>
            <a:srgbClr val="A4A3A4"/>
          </p15:clr>
        </p15:guide>
        <p15:guide id="11" pos="3787">
          <p15:clr>
            <a:srgbClr val="A4A3A4"/>
          </p15:clr>
        </p15:guide>
        <p15:guide id="12" pos="3742">
          <p15:clr>
            <a:srgbClr val="A4A3A4"/>
          </p15:clr>
        </p15:guide>
        <p15:guide id="13" pos="2018">
          <p15:clr>
            <a:srgbClr val="A4A3A4"/>
          </p15:clr>
        </p15:guide>
        <p15:guide id="14" pos="1973">
          <p15:clr>
            <a:srgbClr val="A4A3A4"/>
          </p15:clr>
        </p15:guide>
        <p15:guide id="15" pos="5511">
          <p15:clr>
            <a:srgbClr val="A4A3A4"/>
          </p15:clr>
        </p15:guide>
        <p15:guide id="16" pos="113">
          <p15:clr>
            <a:srgbClr val="A4A3A4"/>
          </p15:clr>
        </p15:guide>
        <p15:guide id="17" pos="5647">
          <p15:clr>
            <a:srgbClr val="A4A3A4"/>
          </p15:clr>
        </p15:guide>
        <p15:guide id="18" pos="5465">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747474"/>
    <a:srgbClr val="A6A6A6"/>
    <a:srgbClr val="B2B2B2"/>
    <a:srgbClr val="EAEAEA"/>
    <a:srgbClr val="FFFEFD"/>
    <a:srgbClr val="FFFEFE"/>
    <a:srgbClr val="FFFFFE"/>
    <a:srgbClr val="FFF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74" autoAdjust="0"/>
  </p:normalViewPr>
  <p:slideViewPr>
    <p:cSldViewPr snapToObjects="1" showGuides="1">
      <p:cViewPr varScale="1">
        <p:scale>
          <a:sx n="127" d="100"/>
          <a:sy n="127" d="100"/>
        </p:scale>
        <p:origin x="408" y="120"/>
      </p:cViewPr>
      <p:guideLst>
        <p:guide orient="horz" pos="845"/>
        <p:guide orient="horz" pos="3702"/>
        <p:guide orient="horz" pos="2296"/>
        <p:guide orient="horz" pos="2251"/>
        <p:guide orient="horz" pos="119"/>
        <p:guide orient="horz" pos="4201"/>
        <p:guide orient="horz" pos="2614"/>
        <p:guide pos="249"/>
        <p:guide pos="2857"/>
        <p:guide pos="2903"/>
        <p:guide pos="3787"/>
        <p:guide pos="3742"/>
        <p:guide pos="2018"/>
        <p:guide pos="1973"/>
        <p:guide pos="5511"/>
        <p:guide pos="113"/>
        <p:guide pos="56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92" d="100"/>
          <a:sy n="92" d="100"/>
        </p:scale>
        <p:origin x="-3798" y="-12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F2FBC77-7EAA-47DC-9D0A-037320CFFB32}" type="datetimeFigureOut">
              <a:rPr lang="en-GB" smtClean="0"/>
              <a:pPr/>
              <a:t>18/09/2019</a:t>
            </a:fld>
            <a:endParaRPr lang="en-GB"/>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EB10A3D1-D988-445D-9576-5E712FC7B33B}"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GB"/>
          </a:p>
        </p:txBody>
      </p:sp>
      <p:sp>
        <p:nvSpPr>
          <p:cNvPr id="4" name="Foliennummernplatzhalter 3"/>
          <p:cNvSpPr>
            <a:spLocks noGrp="1"/>
          </p:cNvSpPr>
          <p:nvPr>
            <p:ph type="sldNum" sz="quarter" idx="10"/>
          </p:nvPr>
        </p:nvSpPr>
        <p:spPr/>
        <p:txBody>
          <a:bodyPr/>
          <a:lstStyle/>
          <a:p>
            <a:fld id="{EB10A3D1-D988-445D-9576-5E712FC7B33B}"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a:solidFill>
                  <a:schemeClr val="tx1"/>
                </a:solidFill>
                <a:latin typeface="+mn-lt"/>
                <a:ea typeface="+mn-ea"/>
                <a:cs typeface="+mn-cs"/>
              </a:rPr>
              <a:t>The </a:t>
            </a:r>
            <a:r>
              <a:rPr lang="en-US" sz="1200" kern="1200" dirty="0" err="1">
                <a:solidFill>
                  <a:schemeClr val="tx1"/>
                </a:solidFill>
                <a:latin typeface="+mn-lt"/>
                <a:ea typeface="+mn-ea"/>
                <a:cs typeface="+mn-cs"/>
              </a:rPr>
              <a:t>IcuSignalEdgeDetection</a:t>
            </a:r>
            <a:r>
              <a:rPr lang="en-US" sz="1200" kern="1200" dirty="0">
                <a:solidFill>
                  <a:schemeClr val="tx1"/>
                </a:solidFill>
                <a:latin typeface="+mn-lt"/>
                <a:ea typeface="+mn-ea"/>
                <a:cs typeface="+mn-cs"/>
              </a:rPr>
              <a:t> container contains the configuration (parameters) for signal edge detection notification.</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I</a:t>
            </a:r>
            <a:r>
              <a:rPr lang="en-US" sz="1200" kern="1200" dirty="0">
                <a:solidFill>
                  <a:schemeClr val="tx1"/>
                </a:solidFill>
                <a:latin typeface="+mn-lt"/>
                <a:ea typeface="+mn-ea"/>
                <a:cs typeface="+mn-cs"/>
              </a:rPr>
              <a:t>f the timeout without notification, the </a:t>
            </a:r>
            <a:r>
              <a:rPr lang="en-US" sz="1200" kern="1200" dirty="0" err="1">
                <a:solidFill>
                  <a:schemeClr val="tx1"/>
                </a:solidFill>
                <a:latin typeface="+mn-lt"/>
                <a:ea typeface="+mn-ea"/>
                <a:cs typeface="+mn-cs"/>
              </a:rPr>
              <a:t>timout</a:t>
            </a:r>
            <a:r>
              <a:rPr lang="en-US" sz="1200" kern="1200" dirty="0">
                <a:solidFill>
                  <a:schemeClr val="tx1"/>
                </a:solidFill>
                <a:latin typeface="+mn-lt"/>
                <a:ea typeface="+mn-ea"/>
                <a:cs typeface="+mn-cs"/>
              </a:rPr>
              <a:t> with notification or the edge detection notification is used for an ICU channel, its interrupt channel have to be enabled. After the ICU driver initialization, this interrupt must be enabled with </a:t>
            </a:r>
            <a:r>
              <a:rPr lang="en-US" sz="1200" b="1" kern="1200" dirty="0" err="1">
                <a:solidFill>
                  <a:schemeClr val="tx1"/>
                </a:solidFill>
                <a:latin typeface="+mn-lt"/>
                <a:ea typeface="+mn-ea"/>
                <a:cs typeface="+mn-cs"/>
              </a:rPr>
              <a:t>Iopt_Int_ChangeTriggerState</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 (see </a:t>
            </a:r>
            <a:r>
              <a:rPr lang="en-US" sz="1200" u="sng" kern="1200" dirty="0" err="1">
                <a:solidFill>
                  <a:schemeClr val="tx1"/>
                </a:solidFill>
                <a:latin typeface="+mn-lt"/>
                <a:ea typeface="+mn-ea"/>
                <a:cs typeface="+mn-cs"/>
                <a:hlinkClick r:id="" action="ppaction://hlinkfile"/>
              </a:rPr>
              <a:t>Init</a:t>
            </a:r>
            <a:r>
              <a:rPr lang="en-US" sz="1200" u="sng" kern="1200" dirty="0">
                <a:solidFill>
                  <a:schemeClr val="tx1"/>
                </a:solidFill>
                <a:latin typeface="+mn-lt"/>
                <a:ea typeface="+mn-ea"/>
                <a:cs typeface="+mn-cs"/>
                <a:hlinkClick r:id="" action="ppaction://hlinkfile"/>
              </a:rPr>
              <a:t> &amp; Shutdown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kern="1200" dirty="0">
                <a:solidFill>
                  <a:schemeClr val="tx1"/>
                </a:solidFill>
                <a:latin typeface="+mn-lt"/>
                <a:ea typeface="+mn-ea"/>
                <a:cs typeface="+mn-cs"/>
              </a:rPr>
              <a:t>When a signal edge detection notification is configured, by default it is disabled. It has to be enabled at runtime with </a:t>
            </a:r>
            <a:r>
              <a:rPr lang="en-US" sz="1200" b="1" kern="1200" dirty="0" err="1">
                <a:solidFill>
                  <a:schemeClr val="tx1"/>
                </a:solidFill>
                <a:latin typeface="+mn-lt"/>
                <a:ea typeface="+mn-ea"/>
                <a:cs typeface="+mn-cs"/>
              </a:rPr>
              <a:t>Iopt_Icu_EnableEdgeTrigger</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IcuSignalNotification</a:t>
            </a:r>
            <a:r>
              <a:rPr lang="en-US" sz="1200" kern="1200" dirty="0">
                <a:solidFill>
                  <a:schemeClr val="tx1"/>
                </a:solidFill>
                <a:latin typeface="+mn-lt"/>
                <a:ea typeface="+mn-ea"/>
                <a:cs typeface="+mn-cs"/>
              </a:rPr>
              <a:t>: Edge detection notification function. It is possible to define a "Notification Function" which is called each time the </a:t>
            </a:r>
            <a:r>
              <a:rPr lang="en-US" sz="1200" kern="1200" dirty="0" err="1">
                <a:solidFill>
                  <a:schemeClr val="tx1"/>
                </a:solidFill>
                <a:latin typeface="+mn-lt"/>
                <a:ea typeface="+mn-ea"/>
                <a:cs typeface="+mn-cs"/>
              </a:rPr>
              <a:t>DefaultStartEdge</a:t>
            </a:r>
            <a:r>
              <a:rPr lang="en-US" sz="1200" kern="1200" dirty="0">
                <a:solidFill>
                  <a:schemeClr val="tx1"/>
                </a:solidFill>
                <a:latin typeface="+mn-lt"/>
                <a:ea typeface="+mn-ea"/>
                <a:cs typeface="+mn-cs"/>
              </a:rPr>
              <a:t> is detected.</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kern="1200" dirty="0">
                <a:solidFill>
                  <a:schemeClr val="tx1"/>
                </a:solidFill>
                <a:latin typeface="+mn-lt"/>
                <a:ea typeface="+mn-ea"/>
                <a:cs typeface="+mn-cs"/>
              </a:rPr>
              <a:t>This function must have the following prototype </a:t>
            </a:r>
            <a:r>
              <a:rPr lang="en-US" sz="1200" kern="1200" dirty="0" err="1">
                <a:solidFill>
                  <a:schemeClr val="tx1"/>
                </a:solidFill>
                <a:latin typeface="+mn-lt"/>
                <a:ea typeface="+mn-ea"/>
                <a:cs typeface="+mn-cs"/>
              </a:rPr>
              <a:t>patern</a:t>
            </a:r>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void &lt;function name&gt;(void)</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34</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a:solidFill>
                  <a:schemeClr val="tx1"/>
                </a:solidFill>
                <a:latin typeface="+mn-lt"/>
                <a:ea typeface="+mn-ea"/>
                <a:cs typeface="+mn-cs"/>
              </a:rPr>
              <a:t>This modes allow edge detection, edge counting, and timestamping. Edge count and timestamp can be read with the API: </a:t>
            </a:r>
            <a:r>
              <a:rPr lang="en-US" sz="1200" i="1" kern="1200" dirty="0" err="1">
                <a:solidFill>
                  <a:schemeClr val="tx1"/>
                </a:solidFill>
                <a:latin typeface="+mn-lt"/>
                <a:ea typeface="+mn-ea"/>
                <a:cs typeface="+mn-cs"/>
              </a:rPr>
              <a:t>GetPulseStamp</a:t>
            </a:r>
            <a:r>
              <a:rPr lang="en-US" sz="1200" i="1" kern="1200" dirty="0">
                <a:solidFill>
                  <a:schemeClr val="tx1"/>
                </a:solidFill>
                <a:latin typeface="+mn-lt"/>
                <a:ea typeface="+mn-ea"/>
                <a:cs typeface="+mn-cs"/>
              </a:rPr>
              <a:t>()</a:t>
            </a:r>
          </a:p>
          <a:p>
            <a:endParaRPr lang="en-US" sz="1200" i="1"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ShortName</a:t>
            </a:r>
            <a:r>
              <a:rPr lang="en-US" sz="1200" kern="1200" dirty="0">
                <a:solidFill>
                  <a:schemeClr val="tx1"/>
                </a:solidFill>
                <a:latin typeface="+mn-lt"/>
                <a:ea typeface="+mn-ea"/>
                <a:cs typeface="+mn-cs"/>
              </a:rPr>
              <a:t>: Channel name. A #define IOPT_ICU_CNF_&lt;channel name&gt; will be generated in the </a:t>
            </a:r>
            <a:r>
              <a:rPr lang="en-US" sz="1200" kern="1200" dirty="0" err="1">
                <a:solidFill>
                  <a:schemeClr val="tx1"/>
                </a:solidFill>
                <a:latin typeface="+mn-lt"/>
                <a:ea typeface="+mn-ea"/>
                <a:cs typeface="+mn-cs"/>
              </a:rPr>
              <a:t>iopt_icu_cnf.h</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 example, #define IOPT_ICU_CNF_CNF_ICU_CH00 0x0. All interfaces should be called with this define as a parameter for Ch.</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ChannelIn</a:t>
            </a:r>
            <a:r>
              <a:rPr lang="en-US" sz="1200" kern="1200" dirty="0">
                <a:solidFill>
                  <a:schemeClr val="tx1"/>
                </a:solidFill>
                <a:latin typeface="+mn-lt"/>
                <a:ea typeface="+mn-ea"/>
                <a:cs typeface="+mn-cs"/>
              </a:rPr>
              <a:t>: see </a:t>
            </a:r>
            <a:r>
              <a:rPr lang="en-US" sz="1200" u="sng" kern="1200" dirty="0">
                <a:solidFill>
                  <a:schemeClr val="tx1"/>
                </a:solidFill>
                <a:latin typeface="+mn-lt"/>
                <a:ea typeface="+mn-ea"/>
                <a:cs typeface="+mn-cs"/>
                <a:hlinkClick r:id="" action="ppaction://hlinkfile"/>
              </a:rPr>
              <a:t>Channel Input source selection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IcuDefaultStartEdge</a:t>
            </a:r>
            <a:r>
              <a:rPr lang="en-US" sz="1200" kern="1200" dirty="0">
                <a:solidFill>
                  <a:schemeClr val="tx1"/>
                </a:solidFill>
                <a:latin typeface="+mn-lt"/>
                <a:ea typeface="+mn-ea"/>
                <a:cs typeface="+mn-cs"/>
              </a:rPr>
              <a:t>: Rising, Falling or Both edge are available. This is the edge which will be count and trigger the timestamp capture.</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DestrReading</a:t>
            </a:r>
            <a:r>
              <a:rPr lang="en-US" sz="1200" kern="1200" dirty="0">
                <a:solidFill>
                  <a:schemeClr val="tx1"/>
                </a:solidFill>
                <a:latin typeface="+mn-lt"/>
                <a:ea typeface="+mn-ea"/>
                <a:cs typeface="+mn-cs"/>
              </a:rPr>
              <a:t>: Not use in this mode.</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IcuMeasurementMode</a:t>
            </a:r>
            <a:r>
              <a:rPr lang="en-US" sz="1200" kern="1200" dirty="0">
                <a:solidFill>
                  <a:schemeClr val="tx1"/>
                </a:solidFill>
                <a:latin typeface="+mn-lt"/>
                <a:ea typeface="+mn-ea"/>
                <a:cs typeface="+mn-cs"/>
              </a:rPr>
              <a:t>: ICU_MODE_TIMESTAMP_EDGE_COUNTER.</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OpMepaCh</a:t>
            </a:r>
            <a:r>
              <a:rPr lang="en-US" sz="1200" u="sng" kern="1200" dirty="0">
                <a:solidFill>
                  <a:schemeClr val="tx1"/>
                </a:solidFill>
                <a:latin typeface="+mn-lt"/>
                <a:ea typeface="+mn-ea"/>
                <a:cs typeface="+mn-cs"/>
              </a:rPr>
              <a:t>:</a:t>
            </a:r>
            <a:r>
              <a:rPr lang="en-US" sz="1200" kern="1200" dirty="0">
                <a:solidFill>
                  <a:schemeClr val="tx1"/>
                </a:solidFill>
                <a:latin typeface="+mn-lt"/>
                <a:ea typeface="+mn-ea"/>
                <a:cs typeface="+mn-cs"/>
              </a:rPr>
              <a:t> MEPA message channel for operation and parameters for inter-cores communication inside the ICU driver (see </a:t>
            </a:r>
            <a:r>
              <a:rPr lang="en-US" sz="1200" u="sng" kern="1200" dirty="0">
                <a:solidFill>
                  <a:schemeClr val="tx1"/>
                </a:solidFill>
                <a:latin typeface="+mn-lt"/>
                <a:ea typeface="+mn-ea"/>
                <a:cs typeface="+mn-cs"/>
                <a:hlinkClick r:id="" action="ppaction://hlinkfile"/>
              </a:rPr>
              <a:t>MEPA channel configuration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priority of the interrupt used by the MEPA channel should always be lower than the priority of the TIM channel. The MEPA channel interrupt needs to be placed in a group with lower priority than the group of the TIM channel.</a:t>
            </a:r>
            <a:endParaRPr lang="fr-FR" sz="1200" kern="1200" dirty="0">
              <a:solidFill>
                <a:schemeClr val="tx1"/>
              </a:solidFill>
              <a:latin typeface="+mn-lt"/>
              <a:ea typeface="+mn-ea"/>
              <a:cs typeface="+mn-cs"/>
            </a:endParaRPr>
          </a:p>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35</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a:solidFill>
                  <a:schemeClr val="tx1"/>
                </a:solidFill>
                <a:latin typeface="+mn-lt"/>
                <a:ea typeface="+mn-ea"/>
                <a:cs typeface="+mn-cs"/>
              </a:rPr>
              <a:t>This container contains the configuration (parameters) to set up the GTM TIM resources used by the ICU channel.</a:t>
            </a:r>
          </a:p>
          <a:p>
            <a:endParaRPr lang="en-US" sz="1200" kern="1200">
              <a:solidFill>
                <a:schemeClr val="tx1"/>
              </a:solidFill>
              <a:latin typeface="+mn-lt"/>
              <a:ea typeface="+mn-ea"/>
              <a:cs typeface="+mn-cs"/>
            </a:endParaRPr>
          </a:p>
          <a:p>
            <a:pPr lvl="0"/>
            <a:r>
              <a:rPr lang="en-US" sz="1200" u="sng" kern="1200">
                <a:solidFill>
                  <a:schemeClr val="tx1"/>
                </a:solidFill>
                <a:latin typeface="+mn-lt"/>
                <a:ea typeface="+mn-ea"/>
                <a:cs typeface="+mn-cs"/>
              </a:rPr>
              <a:t>TimUnit</a:t>
            </a:r>
            <a:r>
              <a:rPr lang="en-US" sz="1200" kern="1200">
                <a:solidFill>
                  <a:schemeClr val="tx1"/>
                </a:solidFill>
                <a:latin typeface="+mn-lt"/>
                <a:ea typeface="+mn-ea"/>
                <a:cs typeface="+mn-cs"/>
              </a:rPr>
              <a:t>: Channel address of the TIM channel from the Supprc driver. It defines which TIM cell is used by the driver to measure any signal.</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CMUClock</a:t>
            </a:r>
            <a:r>
              <a:rPr lang="en-US" sz="1200" kern="1200">
                <a:solidFill>
                  <a:schemeClr val="tx1"/>
                </a:solidFill>
                <a:latin typeface="+mn-lt"/>
                <a:ea typeface="+mn-ea"/>
                <a:cs typeface="+mn-cs"/>
              </a:rPr>
              <a:t>: Not used. The timestamping uses the TBU_TS0 clock. A #define IOPT_ICU_CLK_CNF_&lt;channel name&gt; will be generated in the iopt_icu_cnf.h for legacy compatibility. </a:t>
            </a:r>
            <a:r>
              <a:rPr lang="en-US" sz="1200" u="sng" kern="1200">
                <a:solidFill>
                  <a:schemeClr val="tx1"/>
                </a:solidFill>
                <a:latin typeface="+mn-lt"/>
                <a:ea typeface="+mn-ea"/>
                <a:cs typeface="+mn-cs"/>
              </a:rPr>
              <a:t>Do not use this define. It will not be generated in the next releases.</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IcuSwIntCh</a:t>
            </a:r>
            <a:r>
              <a:rPr lang="en-US" sz="1200" kern="1200">
                <a:solidFill>
                  <a:schemeClr val="tx1"/>
                </a:solidFill>
                <a:latin typeface="+mn-lt"/>
                <a:ea typeface="+mn-ea"/>
                <a:cs typeface="+mn-cs"/>
              </a:rPr>
              <a:t>: Software interruption channel used to trigger a Signal edge detection notification function or a Timeout notification function.</a:t>
            </a:r>
            <a:endParaRPr lang="fr-FR" sz="1200" kern="1200">
              <a:solidFill>
                <a:schemeClr val="tx1"/>
              </a:solidFill>
              <a:latin typeface="+mn-lt"/>
              <a:ea typeface="+mn-ea"/>
              <a:cs typeface="+mn-cs"/>
            </a:endParaRPr>
          </a:p>
          <a:p>
            <a:r>
              <a:rPr lang="fr-FR" sz="1200" kern="1200">
                <a:solidFill>
                  <a:schemeClr val="tx1"/>
                </a:solidFill>
                <a:latin typeface="+mn-lt"/>
                <a:ea typeface="+mn-ea"/>
                <a:cs typeface="+mn-cs"/>
              </a:rPr>
              <a:t> </a:t>
            </a:r>
            <a:r>
              <a:rPr lang="en-US" sz="1200" u="sng" kern="1200">
                <a:solidFill>
                  <a:schemeClr val="tx1"/>
                </a:solidFill>
                <a:latin typeface="+mn-lt"/>
                <a:ea typeface="+mn-ea"/>
                <a:cs typeface="+mn-cs"/>
              </a:rPr>
              <a:t>If a notification is used on the channel, the corresponding SwIntCh has to be selected</a:t>
            </a:r>
            <a:r>
              <a:rPr lang="en-US" sz="1200" kern="1200">
                <a:solidFill>
                  <a:schemeClr val="tx1"/>
                </a:solidFill>
                <a:latin typeface="+mn-lt"/>
                <a:ea typeface="+mn-ea"/>
                <a:cs typeface="+mn-cs"/>
              </a:rPr>
              <a:t>.</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endParaRPr lang="fr-FR" sz="1200" kern="120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36</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en-US" sz="1200" kern="1200" dirty="0">
                <a:solidFill>
                  <a:schemeClr val="tx1"/>
                </a:solidFill>
                <a:latin typeface="+mn-lt"/>
                <a:ea typeface="+mn-ea"/>
                <a:cs typeface="+mn-cs"/>
              </a:rPr>
              <a:t>This container contains the configuration (parameters) to define:</a:t>
            </a:r>
            <a:endParaRPr lang="fr-FR"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a timeout detection </a:t>
            </a:r>
            <a:r>
              <a:rPr lang="en-US" sz="1200" kern="1200" dirty="0">
                <a:solidFill>
                  <a:schemeClr val="tx1"/>
                </a:solidFill>
                <a:latin typeface="+mn-lt"/>
                <a:ea typeface="+mn-ea"/>
                <a:cs typeface="+mn-cs"/>
              </a:rPr>
              <a:t>(signal lost). When a timeout is configured, the measurement interfaces </a:t>
            </a:r>
            <a:r>
              <a:rPr lang="en-US" sz="1200" i="1" kern="1200" dirty="0" err="1">
                <a:solidFill>
                  <a:schemeClr val="tx1"/>
                </a:solidFill>
                <a:latin typeface="+mn-lt"/>
                <a:ea typeface="+mn-ea"/>
                <a:cs typeface="+mn-cs"/>
              </a:rPr>
              <a:t>DutycycleValues</a:t>
            </a:r>
            <a:r>
              <a:rPr lang="en-US" sz="1200" i="1" kern="1200" dirty="0">
                <a:solidFill>
                  <a:schemeClr val="tx1"/>
                </a:solidFill>
                <a:latin typeface="+mn-lt"/>
                <a:ea typeface="+mn-ea"/>
                <a:cs typeface="+mn-cs"/>
              </a:rPr>
              <a:t>()</a:t>
            </a:r>
            <a:r>
              <a:rPr lang="en-US" sz="1200" kern="1200" dirty="0">
                <a:solidFill>
                  <a:schemeClr val="tx1"/>
                </a:solidFill>
                <a:latin typeface="+mn-lt"/>
                <a:ea typeface="+mn-ea"/>
                <a:cs typeface="+mn-cs"/>
              </a:rPr>
              <a:t> and </a:t>
            </a:r>
            <a:r>
              <a:rPr lang="en-US" sz="1200" i="1" kern="1200" dirty="0" err="1">
                <a:solidFill>
                  <a:schemeClr val="tx1"/>
                </a:solidFill>
                <a:latin typeface="+mn-lt"/>
                <a:ea typeface="+mn-ea"/>
                <a:cs typeface="+mn-cs"/>
              </a:rPr>
              <a:t>GetPeriodDuration</a:t>
            </a:r>
            <a:r>
              <a:rPr lang="en-US" sz="1200" i="1" kern="1200" dirty="0">
                <a:solidFill>
                  <a:schemeClr val="tx1"/>
                </a:solidFill>
                <a:latin typeface="+mn-lt"/>
                <a:ea typeface="+mn-ea"/>
                <a:cs typeface="+mn-cs"/>
              </a:rPr>
              <a:t>()</a:t>
            </a:r>
            <a:r>
              <a:rPr lang="en-US" sz="1200" kern="1200" dirty="0">
                <a:solidFill>
                  <a:schemeClr val="tx1"/>
                </a:solidFill>
                <a:latin typeface="+mn-lt"/>
                <a:ea typeface="+mn-ea"/>
                <a:cs typeface="+mn-cs"/>
              </a:rPr>
              <a:t> will return 0xFFFFFFFF if a timeout occurs.</a:t>
            </a:r>
            <a:endParaRPr lang="fr-FR"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a timeout detection notification (optional)</a:t>
            </a:r>
            <a:r>
              <a:rPr lang="en-US" sz="1200" kern="1200" dirty="0">
                <a:solidFill>
                  <a:schemeClr val="tx1"/>
                </a:solidFill>
                <a:latin typeface="+mn-lt"/>
                <a:ea typeface="+mn-ea"/>
                <a:cs typeface="+mn-cs"/>
              </a:rPr>
              <a:t>. When a timeout occurs a specified function is called.</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A timeout will occurs when the input signal level has not changed if the configured timeout value has been elapsed since the </a:t>
            </a:r>
            <a:r>
              <a:rPr lang="en-US" sz="1200" b="1" kern="1200" dirty="0">
                <a:solidFill>
                  <a:schemeClr val="tx1"/>
                </a:solidFill>
                <a:latin typeface="+mn-lt"/>
                <a:ea typeface="+mn-ea"/>
                <a:cs typeface="+mn-cs"/>
              </a:rPr>
              <a:t>last active edge</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I</a:t>
            </a:r>
            <a:r>
              <a:rPr lang="en-US" sz="1200" kern="1200" dirty="0">
                <a:solidFill>
                  <a:schemeClr val="tx1"/>
                </a:solidFill>
                <a:latin typeface="+mn-lt"/>
                <a:ea typeface="+mn-ea"/>
                <a:cs typeface="+mn-cs"/>
              </a:rPr>
              <a:t>f the timeout without notification, the </a:t>
            </a:r>
            <a:r>
              <a:rPr lang="en-US" sz="1200" kern="1200" dirty="0" err="1">
                <a:solidFill>
                  <a:schemeClr val="tx1"/>
                </a:solidFill>
                <a:latin typeface="+mn-lt"/>
                <a:ea typeface="+mn-ea"/>
                <a:cs typeface="+mn-cs"/>
              </a:rPr>
              <a:t>timout</a:t>
            </a:r>
            <a:r>
              <a:rPr lang="en-US" sz="1200" kern="1200" dirty="0">
                <a:solidFill>
                  <a:schemeClr val="tx1"/>
                </a:solidFill>
                <a:latin typeface="+mn-lt"/>
                <a:ea typeface="+mn-ea"/>
                <a:cs typeface="+mn-cs"/>
              </a:rPr>
              <a:t> with notification or the edge detection notification is used for an ICU channel, its interrupt channel have to be enabled. After the ICU driver initialization, this interrupt must be enabled with </a:t>
            </a:r>
            <a:r>
              <a:rPr lang="en-US" sz="1200" b="1" kern="1200" dirty="0" err="1">
                <a:solidFill>
                  <a:schemeClr val="tx1"/>
                </a:solidFill>
                <a:latin typeface="+mn-lt"/>
                <a:ea typeface="+mn-ea"/>
                <a:cs typeface="+mn-cs"/>
              </a:rPr>
              <a:t>Iopt_Int_ChangeTriggerState</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 (see </a:t>
            </a:r>
            <a:r>
              <a:rPr lang="en-US" sz="1200" u="sng" kern="1200" dirty="0" err="1">
                <a:solidFill>
                  <a:schemeClr val="tx1"/>
                </a:solidFill>
                <a:latin typeface="+mn-lt"/>
                <a:ea typeface="+mn-ea"/>
                <a:cs typeface="+mn-cs"/>
                <a:hlinkClick r:id="" action="ppaction://hlinkfile"/>
              </a:rPr>
              <a:t>Init</a:t>
            </a:r>
            <a:r>
              <a:rPr lang="en-US" sz="1200" u="sng" kern="1200" dirty="0">
                <a:solidFill>
                  <a:schemeClr val="tx1"/>
                </a:solidFill>
                <a:latin typeface="+mn-lt"/>
                <a:ea typeface="+mn-ea"/>
                <a:cs typeface="+mn-cs"/>
                <a:hlinkClick r:id="" action="ppaction://hlinkfile"/>
              </a:rPr>
              <a:t> &amp; Shutdown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When a timeout notification is configured, by default it is disabled. It has to be enabled at runtime with </a:t>
            </a:r>
            <a:r>
              <a:rPr lang="en-US" sz="1200" b="1" kern="1200" dirty="0" err="1">
                <a:solidFill>
                  <a:schemeClr val="tx1"/>
                </a:solidFill>
                <a:latin typeface="+mn-lt"/>
                <a:ea typeface="+mn-ea"/>
                <a:cs typeface="+mn-cs"/>
              </a:rPr>
              <a:t>Iopt_Icu_EnableTimeoutTrigger</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pPr lvl="0"/>
            <a:r>
              <a:rPr lang="en-US" sz="1200" u="sng" kern="1200" dirty="0">
                <a:solidFill>
                  <a:schemeClr val="tx1"/>
                </a:solidFill>
                <a:latin typeface="+mn-lt"/>
                <a:ea typeface="+mn-ea"/>
                <a:cs typeface="+mn-cs"/>
              </a:rPr>
              <a:t>TOV</a:t>
            </a:r>
            <a:r>
              <a:rPr lang="en-US" sz="1200" kern="1200" dirty="0">
                <a:solidFill>
                  <a:schemeClr val="tx1"/>
                </a:solidFill>
                <a:latin typeface="+mn-lt"/>
                <a:ea typeface="+mn-ea"/>
                <a:cs typeface="+mn-cs"/>
              </a:rPr>
              <a:t>: Timeout value in microseconds.</a:t>
            </a:r>
            <a:endParaRPr lang="fr-FR" sz="1200" kern="1200" dirty="0">
              <a:solidFill>
                <a:schemeClr val="tx1"/>
              </a:solidFill>
              <a:latin typeface="+mn-lt"/>
              <a:ea typeface="+mn-ea"/>
              <a:cs typeface="+mn-cs"/>
            </a:endParaRPr>
          </a:p>
          <a:p>
            <a:r>
              <a:rPr lang="en-US" sz="1200" u="sng" kern="1200" dirty="0" err="1">
                <a:solidFill>
                  <a:schemeClr val="tx1"/>
                </a:solidFill>
                <a:latin typeface="+mn-lt"/>
                <a:ea typeface="+mn-ea"/>
                <a:cs typeface="+mn-cs"/>
              </a:rPr>
              <a:t>ToutNotification</a:t>
            </a:r>
            <a:r>
              <a:rPr lang="en-US" sz="1200" kern="1200" dirty="0">
                <a:solidFill>
                  <a:schemeClr val="tx1"/>
                </a:solidFill>
                <a:latin typeface="+mn-lt"/>
                <a:ea typeface="+mn-ea"/>
                <a:cs typeface="+mn-cs"/>
              </a:rPr>
              <a:t>: Timeout Notification function. It is possible to define a "Notification Function" which is called when the specified "Timeout Value" is reached. It allows to trigger an action when the input signal is lost.</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kern="1200" dirty="0">
                <a:solidFill>
                  <a:schemeClr val="tx1"/>
                </a:solidFill>
                <a:latin typeface="+mn-lt"/>
                <a:ea typeface="+mn-ea"/>
                <a:cs typeface="+mn-cs"/>
              </a:rPr>
              <a:t>This function must have the following prototype </a:t>
            </a:r>
            <a:r>
              <a:rPr lang="en-US" sz="1200" kern="1200" dirty="0" err="1">
                <a:solidFill>
                  <a:schemeClr val="tx1"/>
                </a:solidFill>
                <a:latin typeface="+mn-lt"/>
                <a:ea typeface="+mn-ea"/>
                <a:cs typeface="+mn-cs"/>
              </a:rPr>
              <a:t>patern</a:t>
            </a:r>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void &lt;function name&gt;(uint32 </a:t>
            </a:r>
            <a:r>
              <a:rPr lang="en-US" sz="1200" kern="1200" dirty="0" err="1">
                <a:solidFill>
                  <a:schemeClr val="tx1"/>
                </a:solidFill>
                <a:latin typeface="+mn-lt"/>
                <a:ea typeface="+mn-ea"/>
                <a:cs typeface="+mn-cs"/>
              </a:rPr>
              <a:t>channelIndex</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(For example: void </a:t>
            </a:r>
            <a:r>
              <a:rPr lang="en-US" sz="1200" kern="1200" dirty="0" err="1">
                <a:solidFill>
                  <a:schemeClr val="tx1"/>
                </a:solidFill>
                <a:latin typeface="+mn-lt"/>
                <a:ea typeface="+mn-ea"/>
                <a:cs typeface="+mn-cs"/>
              </a:rPr>
              <a:t>timeoutNotification</a:t>
            </a:r>
            <a:r>
              <a:rPr lang="en-US" sz="1200" kern="1200" dirty="0">
                <a:solidFill>
                  <a:schemeClr val="tx1"/>
                </a:solidFill>
                <a:latin typeface="+mn-lt"/>
                <a:ea typeface="+mn-ea"/>
                <a:cs typeface="+mn-cs"/>
              </a:rPr>
              <a:t>(uint32 </a:t>
            </a:r>
            <a:r>
              <a:rPr lang="en-US" sz="1200" kern="1200" dirty="0" err="1">
                <a:solidFill>
                  <a:schemeClr val="tx1"/>
                </a:solidFill>
                <a:latin typeface="+mn-lt"/>
                <a:ea typeface="+mn-ea"/>
                <a:cs typeface="+mn-cs"/>
              </a:rPr>
              <a:t>ch</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This parameter is optional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TDUClock</a:t>
            </a:r>
            <a:r>
              <a:rPr lang="en-US" sz="1200" kern="1200" dirty="0">
                <a:solidFill>
                  <a:schemeClr val="tx1"/>
                </a:solidFill>
                <a:latin typeface="+mn-lt"/>
                <a:ea typeface="+mn-ea"/>
                <a:cs typeface="+mn-cs"/>
              </a:rPr>
              <a:t>: Time base for the timeout.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37</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a:solidFill>
                  <a:schemeClr val="tx1"/>
                </a:solidFill>
                <a:latin typeface="+mn-lt"/>
                <a:ea typeface="+mn-ea"/>
                <a:cs typeface="+mn-cs"/>
              </a:rPr>
              <a:t>The </a:t>
            </a:r>
            <a:r>
              <a:rPr lang="en-US" sz="1200" kern="1200" dirty="0" err="1">
                <a:solidFill>
                  <a:schemeClr val="tx1"/>
                </a:solidFill>
                <a:latin typeface="+mn-lt"/>
                <a:ea typeface="+mn-ea"/>
                <a:cs typeface="+mn-cs"/>
              </a:rPr>
              <a:t>IcuSignalEdgeDetection</a:t>
            </a:r>
            <a:r>
              <a:rPr lang="en-US" sz="1200" kern="1200" dirty="0">
                <a:solidFill>
                  <a:schemeClr val="tx1"/>
                </a:solidFill>
                <a:latin typeface="+mn-lt"/>
                <a:ea typeface="+mn-ea"/>
                <a:cs typeface="+mn-cs"/>
              </a:rPr>
              <a:t> container contains the configuration (parameters) for signal edge detection notification.</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I</a:t>
            </a:r>
            <a:r>
              <a:rPr lang="en-US" sz="1200" kern="1200" dirty="0">
                <a:solidFill>
                  <a:schemeClr val="tx1"/>
                </a:solidFill>
                <a:latin typeface="+mn-lt"/>
                <a:ea typeface="+mn-ea"/>
                <a:cs typeface="+mn-cs"/>
              </a:rPr>
              <a:t>f the timeout without notification, the </a:t>
            </a:r>
            <a:r>
              <a:rPr lang="en-US" sz="1200" kern="1200" dirty="0" err="1">
                <a:solidFill>
                  <a:schemeClr val="tx1"/>
                </a:solidFill>
                <a:latin typeface="+mn-lt"/>
                <a:ea typeface="+mn-ea"/>
                <a:cs typeface="+mn-cs"/>
              </a:rPr>
              <a:t>timout</a:t>
            </a:r>
            <a:r>
              <a:rPr lang="en-US" sz="1200" kern="1200" dirty="0">
                <a:solidFill>
                  <a:schemeClr val="tx1"/>
                </a:solidFill>
                <a:latin typeface="+mn-lt"/>
                <a:ea typeface="+mn-ea"/>
                <a:cs typeface="+mn-cs"/>
              </a:rPr>
              <a:t> with notification or the edge detection notification is used for an ICU channel, its interrupt channel have to be enabled. After the ICU driver initialization, this interrupt must be enabled with </a:t>
            </a:r>
            <a:r>
              <a:rPr lang="en-US" sz="1200" b="1" kern="1200" dirty="0" err="1">
                <a:solidFill>
                  <a:schemeClr val="tx1"/>
                </a:solidFill>
                <a:latin typeface="+mn-lt"/>
                <a:ea typeface="+mn-ea"/>
                <a:cs typeface="+mn-cs"/>
              </a:rPr>
              <a:t>Iopt_Int_ChangeTriggerState</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 (see </a:t>
            </a:r>
            <a:r>
              <a:rPr lang="en-US" sz="1200" u="sng" kern="1200" dirty="0" err="1">
                <a:solidFill>
                  <a:schemeClr val="tx1"/>
                </a:solidFill>
                <a:latin typeface="+mn-lt"/>
                <a:ea typeface="+mn-ea"/>
                <a:cs typeface="+mn-cs"/>
                <a:hlinkClick r:id="" action="ppaction://hlinkfile"/>
              </a:rPr>
              <a:t>Init</a:t>
            </a:r>
            <a:r>
              <a:rPr lang="en-US" sz="1200" u="sng" kern="1200" dirty="0">
                <a:solidFill>
                  <a:schemeClr val="tx1"/>
                </a:solidFill>
                <a:latin typeface="+mn-lt"/>
                <a:ea typeface="+mn-ea"/>
                <a:cs typeface="+mn-cs"/>
                <a:hlinkClick r:id="" action="ppaction://hlinkfile"/>
              </a:rPr>
              <a:t> &amp; Shutdown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kern="1200" dirty="0">
                <a:solidFill>
                  <a:schemeClr val="tx1"/>
                </a:solidFill>
                <a:latin typeface="+mn-lt"/>
                <a:ea typeface="+mn-ea"/>
                <a:cs typeface="+mn-cs"/>
              </a:rPr>
              <a:t>When a signal edge detection notification is configured, by default it is disabled. It has to be enabled at runtime with </a:t>
            </a:r>
            <a:r>
              <a:rPr lang="en-US" sz="1200" b="1" kern="1200" dirty="0" err="1">
                <a:solidFill>
                  <a:schemeClr val="tx1"/>
                </a:solidFill>
                <a:latin typeface="+mn-lt"/>
                <a:ea typeface="+mn-ea"/>
                <a:cs typeface="+mn-cs"/>
              </a:rPr>
              <a:t>Iopt_Icu_EnableEdgeTrigger</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IcuSignalNotification</a:t>
            </a:r>
            <a:r>
              <a:rPr lang="en-US" sz="1200" kern="1200" dirty="0">
                <a:solidFill>
                  <a:schemeClr val="tx1"/>
                </a:solidFill>
                <a:latin typeface="+mn-lt"/>
                <a:ea typeface="+mn-ea"/>
                <a:cs typeface="+mn-cs"/>
              </a:rPr>
              <a:t>: Edge detection notification function. It is possible to define a "Notification Function" which is called each time the </a:t>
            </a:r>
            <a:r>
              <a:rPr lang="en-US" sz="1200" kern="1200" dirty="0" err="1">
                <a:solidFill>
                  <a:schemeClr val="tx1"/>
                </a:solidFill>
                <a:latin typeface="+mn-lt"/>
                <a:ea typeface="+mn-ea"/>
                <a:cs typeface="+mn-cs"/>
              </a:rPr>
              <a:t>DefaultStartEdge</a:t>
            </a:r>
            <a:r>
              <a:rPr lang="en-US" sz="1200" kern="1200" dirty="0">
                <a:solidFill>
                  <a:schemeClr val="tx1"/>
                </a:solidFill>
                <a:latin typeface="+mn-lt"/>
                <a:ea typeface="+mn-ea"/>
                <a:cs typeface="+mn-cs"/>
              </a:rPr>
              <a:t> is detected.</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kern="1200" dirty="0">
                <a:solidFill>
                  <a:schemeClr val="tx1"/>
                </a:solidFill>
                <a:latin typeface="+mn-lt"/>
                <a:ea typeface="+mn-ea"/>
                <a:cs typeface="+mn-cs"/>
              </a:rPr>
              <a:t>This function must have the following prototype </a:t>
            </a:r>
            <a:r>
              <a:rPr lang="en-US" sz="1200" kern="1200" dirty="0" err="1">
                <a:solidFill>
                  <a:schemeClr val="tx1"/>
                </a:solidFill>
                <a:latin typeface="+mn-lt"/>
                <a:ea typeface="+mn-ea"/>
                <a:cs typeface="+mn-cs"/>
              </a:rPr>
              <a:t>patern</a:t>
            </a:r>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void &lt;function name&gt;(void)</a:t>
            </a:r>
            <a:br>
              <a:rPr lang="en-US" sz="1200" kern="1200" dirty="0">
                <a:solidFill>
                  <a:schemeClr val="tx1"/>
                </a:solidFill>
                <a:latin typeface="+mn-lt"/>
                <a:ea typeface="+mn-ea"/>
                <a:cs typeface="+mn-cs"/>
              </a:rPr>
            </a:br>
            <a:endParaRPr lang="en-US" sz="1200" kern="1200" dirty="0">
              <a:solidFill>
                <a:schemeClr val="tx1"/>
              </a:solidFill>
              <a:latin typeface="+mn-lt"/>
              <a:ea typeface="+mn-ea"/>
              <a:cs typeface="+mn-cs"/>
            </a:endParaRPr>
          </a:p>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38</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a:solidFill>
                  <a:schemeClr val="tx1"/>
                </a:solidFill>
                <a:latin typeface="+mn-lt"/>
                <a:ea typeface="+mn-ea"/>
                <a:cs typeface="+mn-cs"/>
              </a:rPr>
              <a:t>This mode allow edge detection.</a:t>
            </a:r>
          </a:p>
          <a:p>
            <a:endParaRPr lang="en-US" sz="1200" kern="1200">
              <a:solidFill>
                <a:schemeClr val="tx1"/>
              </a:solidFill>
              <a:latin typeface="+mn-lt"/>
              <a:ea typeface="+mn-ea"/>
              <a:cs typeface="+mn-cs"/>
            </a:endParaRPr>
          </a:p>
          <a:p>
            <a:pPr lvl="0"/>
            <a:r>
              <a:rPr lang="en-US" sz="1200" u="sng" kern="1200">
                <a:solidFill>
                  <a:schemeClr val="tx1"/>
                </a:solidFill>
                <a:latin typeface="+mn-lt"/>
                <a:ea typeface="+mn-ea"/>
                <a:cs typeface="+mn-cs"/>
              </a:rPr>
              <a:t>ShortName</a:t>
            </a:r>
            <a:r>
              <a:rPr lang="en-US" sz="1200" kern="1200">
                <a:solidFill>
                  <a:schemeClr val="tx1"/>
                </a:solidFill>
                <a:latin typeface="+mn-lt"/>
                <a:ea typeface="+mn-ea"/>
                <a:cs typeface="+mn-cs"/>
              </a:rPr>
              <a:t>: Channel name. A #define IOPT_ICU_CNF_&lt;channel name&gt; will be generated in the iopt_icu_cnf.h.</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For example, #define IOPT_ICU_CNF_CNF_ICU_CH00 0x0. All interfaces should be called with this define as a parameter for Ch.</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ChannelIn</a:t>
            </a:r>
            <a:r>
              <a:rPr lang="en-US" sz="1200" kern="1200">
                <a:solidFill>
                  <a:schemeClr val="tx1"/>
                </a:solidFill>
                <a:latin typeface="+mn-lt"/>
                <a:ea typeface="+mn-ea"/>
                <a:cs typeface="+mn-cs"/>
              </a:rPr>
              <a:t>: see </a:t>
            </a:r>
            <a:r>
              <a:rPr lang="en-US" sz="1200" u="sng" kern="1200">
                <a:solidFill>
                  <a:schemeClr val="tx1"/>
                </a:solidFill>
                <a:latin typeface="+mn-lt"/>
                <a:ea typeface="+mn-ea"/>
                <a:cs typeface="+mn-cs"/>
                <a:hlinkClick r:id="" action="ppaction://hlinkfile"/>
              </a:rPr>
              <a:t>Channel Input source selection</a:t>
            </a:r>
            <a:r>
              <a:rPr lang="en-US" sz="1200" kern="1200">
                <a:solidFill>
                  <a:schemeClr val="tx1"/>
                </a:solidFill>
                <a:latin typeface="+mn-lt"/>
                <a:ea typeface="+mn-ea"/>
                <a:cs typeface="+mn-cs"/>
              </a:rPr>
              <a:t>.</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IcuDefaultStartEdge</a:t>
            </a:r>
            <a:r>
              <a:rPr lang="en-US" sz="1200" kern="1200">
                <a:solidFill>
                  <a:schemeClr val="tx1"/>
                </a:solidFill>
                <a:latin typeface="+mn-lt"/>
                <a:ea typeface="+mn-ea"/>
                <a:cs typeface="+mn-cs"/>
              </a:rPr>
              <a:t>: Rising, Falling or Both edge are available. This is the edge which will be detected.</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DestrReading</a:t>
            </a:r>
            <a:r>
              <a:rPr lang="en-US" sz="1200" kern="1200">
                <a:solidFill>
                  <a:schemeClr val="tx1"/>
                </a:solidFill>
                <a:latin typeface="+mn-lt"/>
                <a:ea typeface="+mn-ea"/>
                <a:cs typeface="+mn-cs"/>
              </a:rPr>
              <a:t>: Not use in this mode.</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IcuMeasurementMode</a:t>
            </a:r>
            <a:r>
              <a:rPr lang="en-US" sz="1200" kern="1200">
                <a:solidFill>
                  <a:schemeClr val="tx1"/>
                </a:solidFill>
                <a:latin typeface="+mn-lt"/>
                <a:ea typeface="+mn-ea"/>
                <a:cs typeface="+mn-cs"/>
              </a:rPr>
              <a:t>: ICU_MODE_EDGE_DETECT.</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OpMepaCh:</a:t>
            </a:r>
            <a:r>
              <a:rPr lang="en-US" sz="1200" kern="1200">
                <a:solidFill>
                  <a:schemeClr val="tx1"/>
                </a:solidFill>
                <a:latin typeface="+mn-lt"/>
                <a:ea typeface="+mn-ea"/>
                <a:cs typeface="+mn-cs"/>
              </a:rPr>
              <a:t> MEPA message channel for operation and parameters for inter-cores communication inside the ICU driver (see </a:t>
            </a:r>
            <a:r>
              <a:rPr lang="en-US" sz="1200" u="sng" kern="1200">
                <a:solidFill>
                  <a:schemeClr val="tx1"/>
                </a:solidFill>
                <a:latin typeface="+mn-lt"/>
                <a:ea typeface="+mn-ea"/>
                <a:cs typeface="+mn-cs"/>
                <a:hlinkClick r:id="" action="ppaction://hlinkfile"/>
              </a:rPr>
              <a:t>MEPA channel configuration</a:t>
            </a:r>
            <a:r>
              <a:rPr lang="en-US" sz="1200" kern="1200">
                <a:solidFill>
                  <a:schemeClr val="tx1"/>
                </a:solidFill>
                <a:latin typeface="+mn-lt"/>
                <a:ea typeface="+mn-ea"/>
                <a:cs typeface="+mn-cs"/>
              </a:rPr>
              <a:t>).</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The priority of the interrupt used by the MEPA channel should always be lower than the priority of the TIM channel. The MEPA channel interrupt needs to be placed in a group with lower priority than the group of the TIM channel.</a:t>
            </a:r>
            <a:endParaRPr lang="fr-FR" sz="1200" kern="1200">
              <a:solidFill>
                <a:schemeClr val="tx1"/>
              </a:solidFill>
              <a:latin typeface="+mn-lt"/>
              <a:ea typeface="+mn-ea"/>
              <a:cs typeface="+mn-cs"/>
            </a:endParaRPr>
          </a:p>
          <a:p>
            <a:endParaRPr lang="fr-FR" sz="1200" kern="120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39</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a:solidFill>
                  <a:schemeClr val="tx1"/>
                </a:solidFill>
                <a:latin typeface="+mn-lt"/>
                <a:ea typeface="+mn-ea"/>
                <a:cs typeface="+mn-cs"/>
              </a:rPr>
              <a:t>This container contains the configuration (parameters) to set up the GTM TIM resources used by the ICU channel.</a:t>
            </a:r>
          </a:p>
          <a:p>
            <a:endParaRPr lang="en-US" sz="1200" kern="1200">
              <a:solidFill>
                <a:schemeClr val="tx1"/>
              </a:solidFill>
              <a:latin typeface="+mn-lt"/>
              <a:ea typeface="+mn-ea"/>
              <a:cs typeface="+mn-cs"/>
            </a:endParaRPr>
          </a:p>
          <a:p>
            <a:pPr lvl="0"/>
            <a:r>
              <a:rPr lang="en-US" sz="1200" u="sng" kern="1200">
                <a:solidFill>
                  <a:schemeClr val="tx1"/>
                </a:solidFill>
                <a:latin typeface="+mn-lt"/>
                <a:ea typeface="+mn-ea"/>
                <a:cs typeface="+mn-cs"/>
              </a:rPr>
              <a:t>TimUnit</a:t>
            </a:r>
            <a:r>
              <a:rPr lang="en-US" sz="1200" kern="1200">
                <a:solidFill>
                  <a:schemeClr val="tx1"/>
                </a:solidFill>
                <a:latin typeface="+mn-lt"/>
                <a:ea typeface="+mn-ea"/>
                <a:cs typeface="+mn-cs"/>
              </a:rPr>
              <a:t>: Channel address of the TIM channel from the Supprc driver. It defines which TIM cell is used by the driver to measure any signal.</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CMUClock</a:t>
            </a:r>
            <a:r>
              <a:rPr lang="en-US" sz="1200" kern="1200">
                <a:solidFill>
                  <a:schemeClr val="tx1"/>
                </a:solidFill>
                <a:latin typeface="+mn-lt"/>
                <a:ea typeface="+mn-ea"/>
                <a:cs typeface="+mn-cs"/>
              </a:rPr>
              <a:t>: Not used. The timestamping uses the TBU_TS0 clock. A #define IOPT_ICU_CLK_CNF_&lt;channel name&gt; will be generated in the iopt_icu_cnf.h for legacy compatibility. </a:t>
            </a:r>
            <a:r>
              <a:rPr lang="en-US" sz="1200" u="sng" kern="1200">
                <a:solidFill>
                  <a:schemeClr val="tx1"/>
                </a:solidFill>
                <a:latin typeface="+mn-lt"/>
                <a:ea typeface="+mn-ea"/>
                <a:cs typeface="+mn-cs"/>
              </a:rPr>
              <a:t>Do not use this define. It will not be generated in the next releases.</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IcuSwIntCh</a:t>
            </a:r>
            <a:r>
              <a:rPr lang="en-US" sz="1200" kern="1200">
                <a:solidFill>
                  <a:schemeClr val="tx1"/>
                </a:solidFill>
                <a:latin typeface="+mn-lt"/>
                <a:ea typeface="+mn-ea"/>
                <a:cs typeface="+mn-cs"/>
              </a:rPr>
              <a:t>: Software interruption channel used to trigger a Signal edge detection notification function or a Timeout notification function.</a:t>
            </a:r>
            <a:endParaRPr lang="fr-FR" sz="1200" kern="1200">
              <a:solidFill>
                <a:schemeClr val="tx1"/>
              </a:solidFill>
              <a:latin typeface="+mn-lt"/>
              <a:ea typeface="+mn-ea"/>
              <a:cs typeface="+mn-cs"/>
            </a:endParaRPr>
          </a:p>
          <a:p>
            <a:r>
              <a:rPr lang="fr-FR" sz="1200" kern="1200">
                <a:solidFill>
                  <a:schemeClr val="tx1"/>
                </a:solidFill>
                <a:latin typeface="+mn-lt"/>
                <a:ea typeface="+mn-ea"/>
                <a:cs typeface="+mn-cs"/>
              </a:rPr>
              <a:t> </a:t>
            </a:r>
            <a:r>
              <a:rPr lang="en-US" sz="1200" u="sng" kern="1200">
                <a:solidFill>
                  <a:schemeClr val="tx1"/>
                </a:solidFill>
                <a:latin typeface="+mn-lt"/>
                <a:ea typeface="+mn-ea"/>
                <a:cs typeface="+mn-cs"/>
              </a:rPr>
              <a:t>If a notification is used on the channel, the corresponding SwIntCh has to be selected</a:t>
            </a:r>
            <a:r>
              <a:rPr lang="en-US" sz="1200" kern="1200">
                <a:solidFill>
                  <a:schemeClr val="tx1"/>
                </a:solidFill>
                <a:latin typeface="+mn-lt"/>
                <a:ea typeface="+mn-ea"/>
                <a:cs typeface="+mn-cs"/>
              </a:rPr>
              <a:t>.</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endParaRPr lang="fr-FR" sz="1200" kern="120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40</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a:solidFill>
                  <a:schemeClr val="tx1"/>
                </a:solidFill>
                <a:latin typeface="+mn-lt"/>
                <a:ea typeface="+mn-ea"/>
                <a:cs typeface="+mn-cs"/>
              </a:rPr>
              <a:t>The </a:t>
            </a:r>
            <a:r>
              <a:rPr lang="en-US" sz="1200" kern="1200" dirty="0" err="1">
                <a:solidFill>
                  <a:schemeClr val="tx1"/>
                </a:solidFill>
                <a:latin typeface="+mn-lt"/>
                <a:ea typeface="+mn-ea"/>
                <a:cs typeface="+mn-cs"/>
              </a:rPr>
              <a:t>IcuSignalEdgeDetection</a:t>
            </a:r>
            <a:r>
              <a:rPr lang="en-US" sz="1200" kern="1200" dirty="0">
                <a:solidFill>
                  <a:schemeClr val="tx1"/>
                </a:solidFill>
                <a:latin typeface="+mn-lt"/>
                <a:ea typeface="+mn-ea"/>
                <a:cs typeface="+mn-cs"/>
              </a:rPr>
              <a:t> container contains the configuration (parameters) for signal edge detection notification.</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I</a:t>
            </a:r>
            <a:r>
              <a:rPr lang="en-US" sz="1200" kern="1200" dirty="0">
                <a:solidFill>
                  <a:schemeClr val="tx1"/>
                </a:solidFill>
                <a:latin typeface="+mn-lt"/>
                <a:ea typeface="+mn-ea"/>
                <a:cs typeface="+mn-cs"/>
              </a:rPr>
              <a:t>f the timeout without notification, the </a:t>
            </a:r>
            <a:r>
              <a:rPr lang="en-US" sz="1200" kern="1200" dirty="0" err="1">
                <a:solidFill>
                  <a:schemeClr val="tx1"/>
                </a:solidFill>
                <a:latin typeface="+mn-lt"/>
                <a:ea typeface="+mn-ea"/>
                <a:cs typeface="+mn-cs"/>
              </a:rPr>
              <a:t>timout</a:t>
            </a:r>
            <a:r>
              <a:rPr lang="en-US" sz="1200" kern="1200" dirty="0">
                <a:solidFill>
                  <a:schemeClr val="tx1"/>
                </a:solidFill>
                <a:latin typeface="+mn-lt"/>
                <a:ea typeface="+mn-ea"/>
                <a:cs typeface="+mn-cs"/>
              </a:rPr>
              <a:t> with notification or the edge detection notification is used for an ICU channel, its interrupt channel have to be enabled. After the ICU driver initialization, this interrupt must be enabled with </a:t>
            </a:r>
            <a:r>
              <a:rPr lang="en-US" sz="1200" b="1" kern="1200" dirty="0" err="1">
                <a:solidFill>
                  <a:schemeClr val="tx1"/>
                </a:solidFill>
                <a:latin typeface="+mn-lt"/>
                <a:ea typeface="+mn-ea"/>
                <a:cs typeface="+mn-cs"/>
              </a:rPr>
              <a:t>Iopt_Int_ChangeTriggerState</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 (see </a:t>
            </a:r>
            <a:r>
              <a:rPr lang="en-US" sz="1200" u="sng" kern="1200" dirty="0" err="1">
                <a:solidFill>
                  <a:schemeClr val="tx1"/>
                </a:solidFill>
                <a:latin typeface="+mn-lt"/>
                <a:ea typeface="+mn-ea"/>
                <a:cs typeface="+mn-cs"/>
                <a:hlinkClick r:id="" action="ppaction://hlinkfile"/>
              </a:rPr>
              <a:t>Init</a:t>
            </a:r>
            <a:r>
              <a:rPr lang="en-US" sz="1200" u="sng" kern="1200" dirty="0">
                <a:solidFill>
                  <a:schemeClr val="tx1"/>
                </a:solidFill>
                <a:latin typeface="+mn-lt"/>
                <a:ea typeface="+mn-ea"/>
                <a:cs typeface="+mn-cs"/>
                <a:hlinkClick r:id="" action="ppaction://hlinkfile"/>
              </a:rPr>
              <a:t> &amp; Shutdown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kern="1200" dirty="0">
                <a:solidFill>
                  <a:schemeClr val="tx1"/>
                </a:solidFill>
                <a:latin typeface="+mn-lt"/>
                <a:ea typeface="+mn-ea"/>
                <a:cs typeface="+mn-cs"/>
              </a:rPr>
              <a:t>When a signal edge detection notification is configured, by default it is disabled. It has to be enabled at runtime with </a:t>
            </a:r>
            <a:r>
              <a:rPr lang="en-US" sz="1200" b="1" kern="1200" dirty="0" err="1">
                <a:solidFill>
                  <a:schemeClr val="tx1"/>
                </a:solidFill>
                <a:latin typeface="+mn-lt"/>
                <a:ea typeface="+mn-ea"/>
                <a:cs typeface="+mn-cs"/>
              </a:rPr>
              <a:t>Iopt_Icu_EnableEdgeTrigger</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IcuSignalNotification</a:t>
            </a:r>
            <a:r>
              <a:rPr lang="en-US" sz="1200" kern="1200" dirty="0">
                <a:solidFill>
                  <a:schemeClr val="tx1"/>
                </a:solidFill>
                <a:latin typeface="+mn-lt"/>
                <a:ea typeface="+mn-ea"/>
                <a:cs typeface="+mn-cs"/>
              </a:rPr>
              <a:t>: Edge detection notification function. It is possible to define a "Notification Function" which is called each time the </a:t>
            </a:r>
            <a:r>
              <a:rPr lang="en-US" sz="1200" kern="1200" dirty="0" err="1">
                <a:solidFill>
                  <a:schemeClr val="tx1"/>
                </a:solidFill>
                <a:latin typeface="+mn-lt"/>
                <a:ea typeface="+mn-ea"/>
                <a:cs typeface="+mn-cs"/>
              </a:rPr>
              <a:t>DefaultStartEdge</a:t>
            </a:r>
            <a:r>
              <a:rPr lang="en-US" sz="1200" kern="1200" dirty="0">
                <a:solidFill>
                  <a:schemeClr val="tx1"/>
                </a:solidFill>
                <a:latin typeface="+mn-lt"/>
                <a:ea typeface="+mn-ea"/>
                <a:cs typeface="+mn-cs"/>
              </a:rPr>
              <a:t> is detected.</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kern="1200" dirty="0">
                <a:solidFill>
                  <a:schemeClr val="tx1"/>
                </a:solidFill>
                <a:latin typeface="+mn-lt"/>
                <a:ea typeface="+mn-ea"/>
                <a:cs typeface="+mn-cs"/>
              </a:rPr>
              <a:t>This function must have the following prototype </a:t>
            </a:r>
            <a:r>
              <a:rPr lang="en-US" sz="1200" kern="1200" dirty="0" err="1">
                <a:solidFill>
                  <a:schemeClr val="tx1"/>
                </a:solidFill>
                <a:latin typeface="+mn-lt"/>
                <a:ea typeface="+mn-ea"/>
                <a:cs typeface="+mn-cs"/>
              </a:rPr>
              <a:t>patern</a:t>
            </a:r>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void &lt;function name&gt;(void)</a:t>
            </a:r>
          </a:p>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41</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42</a:t>
            </a:fld>
            <a:endParaRPr lang="en-GB"/>
          </a:p>
        </p:txBody>
      </p:sp>
    </p:spTree>
    <p:extLst>
      <p:ext uri="{BB962C8B-B14F-4D97-AF65-F5344CB8AC3E}">
        <p14:creationId xmlns:p14="http://schemas.microsoft.com/office/powerpoint/2010/main" val="2560152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43</a:t>
            </a:fld>
            <a:endParaRPr lang="en-GB"/>
          </a:p>
        </p:txBody>
      </p:sp>
    </p:spTree>
    <p:extLst>
      <p:ext uri="{BB962C8B-B14F-4D97-AF65-F5344CB8AC3E}">
        <p14:creationId xmlns:p14="http://schemas.microsoft.com/office/powerpoint/2010/main" val="352102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a:solidFill>
                  <a:schemeClr val="tx1"/>
                </a:solidFill>
                <a:latin typeface="+mn-lt"/>
                <a:ea typeface="+mn-ea"/>
                <a:cs typeface="+mn-cs"/>
              </a:rPr>
              <a:t>The ICU driver provides several features. </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Each channel is configured with only one feature except the </a:t>
            </a:r>
            <a:r>
              <a:rPr lang="en-US" sz="1200" u="sng" kern="1200">
                <a:solidFill>
                  <a:schemeClr val="tx1"/>
                </a:solidFill>
                <a:latin typeface="+mn-lt"/>
                <a:ea typeface="+mn-ea"/>
                <a:cs typeface="+mn-cs"/>
              </a:rPr>
              <a:t>Read input state</a:t>
            </a:r>
            <a:r>
              <a:rPr lang="en-US" sz="1200" kern="1200">
                <a:solidFill>
                  <a:schemeClr val="tx1"/>
                </a:solidFill>
                <a:latin typeface="+mn-lt"/>
                <a:ea typeface="+mn-ea"/>
                <a:cs typeface="+mn-cs"/>
              </a:rPr>
              <a:t> which can be used combined with any other feature.</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Init and Shutdown are the only default features of the driver. </a:t>
            </a:r>
            <a:r>
              <a:rPr lang="en-US" sz="1200" u="sng" kern="1200">
                <a:solidFill>
                  <a:schemeClr val="tx1"/>
                </a:solidFill>
                <a:latin typeface="+mn-lt"/>
                <a:ea typeface="+mn-ea"/>
                <a:cs typeface="+mn-cs"/>
              </a:rPr>
              <a:t>All other features are optional</a:t>
            </a:r>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The API is available on every cores of the processor. It is possible to read measurements of a same channel from different cores.</a:t>
            </a:r>
            <a:endParaRPr lang="fr-FR" sz="1200" kern="1200">
              <a:solidFill>
                <a:schemeClr val="tx1"/>
              </a:solidFill>
              <a:latin typeface="+mn-lt"/>
              <a:ea typeface="+mn-ea"/>
              <a:cs typeface="+mn-cs"/>
            </a:endParaRPr>
          </a:p>
          <a:p>
            <a:endParaRPr lang="fr-F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a:solidFill>
                  <a:schemeClr val="tx1"/>
                </a:solidFill>
                <a:latin typeface="+mn-lt"/>
                <a:ea typeface="+mn-ea"/>
                <a:cs typeface="+mn-cs"/>
              </a:rPr>
              <a:t>The following drivers are required by the ICU driver:</a:t>
            </a:r>
            <a:endParaRPr lang="fr-FR"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IOPT_SUPPRC – required for ICU initialization (TIM Channel Address). No special driver configuration is needed.</a:t>
            </a:r>
            <a:endParaRPr lang="fr-FR"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IOPT_FUNC – required due to the usage of library (RAM allocation, bit operations, </a:t>
            </a:r>
            <a:r>
              <a:rPr lang="en-US" sz="1200" kern="1200" dirty="0" err="1">
                <a:solidFill>
                  <a:schemeClr val="tx1"/>
                </a:solidFill>
                <a:latin typeface="+mn-lt"/>
                <a:ea typeface="+mn-ea"/>
                <a:cs typeface="+mn-cs"/>
              </a:rPr>
              <a:t>etc</a:t>
            </a:r>
            <a:r>
              <a:rPr lang="en-US" sz="1200" kern="1200" dirty="0">
                <a:solidFill>
                  <a:schemeClr val="tx1"/>
                </a:solidFill>
                <a:latin typeface="+mn-lt"/>
                <a:ea typeface="+mn-ea"/>
                <a:cs typeface="+mn-cs"/>
              </a:rPr>
              <a:t>) operations. No special driver configuration is needed.</a:t>
            </a:r>
            <a:endParaRPr lang="fr-FR"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IOPT_GTM – required to access the GTM device. No special driver configuration is needed (except for clocks).</a:t>
            </a:r>
            <a:endParaRPr lang="fr-FR"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ICSP_PORT – required for port configuration and signal routing. A specific driver configuration is needed.</a:t>
            </a:r>
            <a:endParaRPr lang="fr-FR"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ICSP_MEPA – required for notifications. A specific driver configuration is needed.</a:t>
            </a:r>
            <a:endParaRPr lang="fr-FR"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IOPT_INT – required due to the specific interrupts operation and message passing. A specific driver configuration is needed.</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45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47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lvl="0"/>
            <a:r>
              <a:rPr lang="en-US" sz="1200" u="sng" kern="1200" dirty="0" err="1">
                <a:solidFill>
                  <a:schemeClr val="tx1"/>
                </a:solidFill>
                <a:latin typeface="+mn-lt"/>
                <a:ea typeface="+mn-ea"/>
                <a:cs typeface="+mn-cs"/>
              </a:rPr>
              <a:t>IcuDevErrorDetect</a:t>
            </a:r>
            <a:r>
              <a:rPr lang="en-US" sz="1200" kern="1200" dirty="0">
                <a:solidFill>
                  <a:schemeClr val="tx1"/>
                </a:solidFill>
                <a:latin typeface="+mn-lt"/>
                <a:ea typeface="+mn-ea"/>
                <a:cs typeface="+mn-cs"/>
              </a:rPr>
              <a:t>: Switches the Development Error Detection and Notification on or off.</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WARNING: This feature is not supported. Disable it.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IcuIndex</a:t>
            </a:r>
            <a:r>
              <a:rPr lang="en-US" sz="1200" kern="1200" dirty="0">
                <a:solidFill>
                  <a:schemeClr val="tx1"/>
                </a:solidFill>
                <a:latin typeface="+mn-lt"/>
                <a:ea typeface="+mn-ea"/>
                <a:cs typeface="+mn-cs"/>
              </a:rPr>
              <a:t>: Specifies the </a:t>
            </a:r>
            <a:r>
              <a:rPr lang="en-US" sz="1200" kern="1200" dirty="0" err="1">
                <a:solidFill>
                  <a:schemeClr val="tx1"/>
                </a:solidFill>
                <a:latin typeface="+mn-lt"/>
                <a:ea typeface="+mn-ea"/>
                <a:cs typeface="+mn-cs"/>
              </a:rPr>
              <a:t>InstanceId</a:t>
            </a:r>
            <a:r>
              <a:rPr lang="en-US" sz="1200" kern="1200" dirty="0">
                <a:solidFill>
                  <a:schemeClr val="tx1"/>
                </a:solidFill>
                <a:latin typeface="+mn-lt"/>
                <a:ea typeface="+mn-ea"/>
                <a:cs typeface="+mn-cs"/>
              </a:rPr>
              <a:t> of this module instance. If only one instance is present it shall have the Id 0.</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current driver implementation does not support multiple instances. Set it to 0</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IcuReportWakeupSource</a:t>
            </a:r>
            <a:r>
              <a:rPr lang="en-US" sz="1200" kern="1200" dirty="0">
                <a:solidFill>
                  <a:schemeClr val="tx1"/>
                </a:solidFill>
                <a:latin typeface="+mn-lt"/>
                <a:ea typeface="+mn-ea"/>
                <a:cs typeface="+mn-cs"/>
              </a:rPr>
              <a:t>: Switch for enabling Wakeup source reporting.</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WARNING: This feature is not supported. Disable it.</a:t>
            </a:r>
            <a:endParaRPr lang="fr-FR" sz="1200" kern="1200" dirty="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27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a:solidFill>
                  <a:schemeClr val="tx1"/>
                </a:solidFill>
                <a:latin typeface="+mn-lt"/>
                <a:ea typeface="+mn-ea"/>
                <a:cs typeface="+mn-cs"/>
              </a:rPr>
              <a:t>This container is the base for a multiple configuration set.</a:t>
            </a:r>
          </a:p>
          <a:p>
            <a:pPr lvl="0"/>
            <a:r>
              <a:rPr lang="en-US" sz="1200" u="sng" kern="1200">
                <a:solidFill>
                  <a:schemeClr val="tx1"/>
                </a:solidFill>
                <a:latin typeface="+mn-lt"/>
                <a:ea typeface="+mn-ea"/>
                <a:cs typeface="+mn-cs"/>
              </a:rPr>
              <a:t>ShortName</a:t>
            </a:r>
            <a:r>
              <a:rPr lang="en-US" sz="1200" kern="1200">
                <a:solidFill>
                  <a:schemeClr val="tx1"/>
                </a:solidFill>
                <a:latin typeface="+mn-lt"/>
                <a:ea typeface="+mn-ea"/>
                <a:cs typeface="+mn-cs"/>
              </a:rPr>
              <a:t>: Name of the configuration set. Every configuration set should have an unique name in order to have a proper structure exportation</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IcuMaxChannel</a:t>
            </a:r>
            <a:r>
              <a:rPr lang="en-US" sz="1200" kern="1200">
                <a:solidFill>
                  <a:schemeClr val="tx1"/>
                </a:solidFill>
                <a:latin typeface="+mn-lt"/>
                <a:ea typeface="+mn-ea"/>
                <a:cs typeface="+mn-cs"/>
              </a:rPr>
              <a:t>: Not used. Leave it empty. It will be automatically filled during the preprocess.</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endParaRPr lang="fr-FR" sz="1200" kern="120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28</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29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mode allows signal durations measurement (period, active time). Measured values can be read with the API: </a:t>
            </a:r>
            <a:r>
              <a:rPr lang="en-US" sz="1200" i="1" kern="1200" dirty="0" err="1">
                <a:solidFill>
                  <a:schemeClr val="tx1"/>
                </a:solidFill>
                <a:latin typeface="+mn-lt"/>
                <a:ea typeface="+mn-ea"/>
                <a:cs typeface="+mn-cs"/>
              </a:rPr>
              <a:t>GetPulseDuration</a:t>
            </a:r>
            <a:r>
              <a:rPr lang="en-US" sz="1200" i="1" kern="1200" dirty="0">
                <a:solidFill>
                  <a:schemeClr val="tx1"/>
                </a:solidFill>
                <a:latin typeface="+mn-lt"/>
                <a:ea typeface="+mn-ea"/>
                <a:cs typeface="+mn-cs"/>
              </a:rPr>
              <a:t>(), </a:t>
            </a:r>
            <a:r>
              <a:rPr lang="en-US" sz="1200" i="1" kern="1200" dirty="0" err="1">
                <a:solidFill>
                  <a:schemeClr val="tx1"/>
                </a:solidFill>
                <a:latin typeface="+mn-lt"/>
                <a:ea typeface="+mn-ea"/>
                <a:cs typeface="+mn-cs"/>
              </a:rPr>
              <a:t>GetDutyCycleValues</a:t>
            </a:r>
            <a:r>
              <a:rPr lang="en-US" sz="1200" i="1" kern="1200" dirty="0">
                <a:solidFill>
                  <a:schemeClr val="tx1"/>
                </a:solidFill>
                <a:latin typeface="+mn-lt"/>
                <a:ea typeface="+mn-ea"/>
                <a:cs typeface="+mn-cs"/>
              </a:rPr>
              <a:t>(), </a:t>
            </a:r>
            <a:r>
              <a:rPr lang="en-US" sz="1200" i="1" kern="1200" dirty="0" err="1">
                <a:solidFill>
                  <a:schemeClr val="tx1"/>
                </a:solidFill>
                <a:latin typeface="+mn-lt"/>
                <a:ea typeface="+mn-ea"/>
                <a:cs typeface="+mn-cs"/>
              </a:rPr>
              <a:t>GetPeriodDuration</a:t>
            </a:r>
            <a:r>
              <a:rPr lang="en-US" sz="1200" i="1"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ShortName</a:t>
            </a:r>
            <a:r>
              <a:rPr lang="en-US" sz="1200" kern="1200" dirty="0">
                <a:solidFill>
                  <a:schemeClr val="tx1"/>
                </a:solidFill>
                <a:latin typeface="+mn-lt"/>
                <a:ea typeface="+mn-ea"/>
                <a:cs typeface="+mn-cs"/>
              </a:rPr>
              <a:t>: Channel name. A #define IOPT_ICU_CNF_&lt;channel name&gt; will be generated in the </a:t>
            </a:r>
            <a:r>
              <a:rPr lang="en-US" sz="1200" kern="1200" dirty="0" err="1">
                <a:solidFill>
                  <a:schemeClr val="tx1"/>
                </a:solidFill>
                <a:latin typeface="+mn-lt"/>
                <a:ea typeface="+mn-ea"/>
                <a:cs typeface="+mn-cs"/>
              </a:rPr>
              <a:t>iopt_icu_cnf.h</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 example, #define IOPT_ICU_CNF_CNF_ICU_CH00 0x0. All interfaces should be called with this define as a parameter for Ch.</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ChannelIn</a:t>
            </a:r>
            <a:r>
              <a:rPr lang="en-US" sz="1200" kern="1200" dirty="0">
                <a:solidFill>
                  <a:schemeClr val="tx1"/>
                </a:solidFill>
                <a:latin typeface="+mn-lt"/>
                <a:ea typeface="+mn-ea"/>
                <a:cs typeface="+mn-cs"/>
              </a:rPr>
              <a:t>: see </a:t>
            </a:r>
            <a:r>
              <a:rPr lang="en-US" sz="1200" u="sng" kern="1200" dirty="0">
                <a:solidFill>
                  <a:schemeClr val="tx1"/>
                </a:solidFill>
                <a:latin typeface="+mn-lt"/>
                <a:ea typeface="+mn-ea"/>
                <a:cs typeface="+mn-cs"/>
                <a:hlinkClick r:id="" action="ppaction://hlinkfile"/>
              </a:rPr>
              <a:t>Channel Input source selection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IcuDefaultStartEdge</a:t>
            </a:r>
            <a:r>
              <a:rPr lang="en-US" sz="1200" kern="1200" dirty="0">
                <a:solidFill>
                  <a:schemeClr val="tx1"/>
                </a:solidFill>
                <a:latin typeface="+mn-lt"/>
                <a:ea typeface="+mn-ea"/>
                <a:cs typeface="+mn-cs"/>
              </a:rPr>
              <a:t>: In ICU_MODE_SIGNAL_MEASUREMENT mode only Rising edge and Falling edge are available. This is the first edge of a new period or a new pulse.</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u="none" strike="noStrike"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A Rising edge is a former A-type PWM as input. A Falling edge is a former B-type PWM as input. The C and D-type PWM are no longer relevant as the driver triggers the ASW only on an end of period triggers and the </a:t>
            </a:r>
            <a:r>
              <a:rPr lang="en-US" sz="1200" kern="1200" dirty="0" err="1">
                <a:solidFill>
                  <a:schemeClr val="tx1"/>
                </a:solidFill>
                <a:latin typeface="+mn-lt"/>
                <a:ea typeface="+mn-ea"/>
                <a:cs typeface="+mn-cs"/>
              </a:rPr>
              <a:t>dutycycle</a:t>
            </a:r>
            <a:r>
              <a:rPr lang="en-US" sz="1200" kern="1200" dirty="0">
                <a:solidFill>
                  <a:schemeClr val="tx1"/>
                </a:solidFill>
                <a:latin typeface="+mn-lt"/>
                <a:ea typeface="+mn-ea"/>
                <a:cs typeface="+mn-cs"/>
              </a:rPr>
              <a:t> is returned not by % but with Active time and Period.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DestrReading</a:t>
            </a:r>
            <a:r>
              <a:rPr lang="en-US" sz="1200" kern="1200" dirty="0">
                <a:solidFill>
                  <a:schemeClr val="tx1"/>
                </a:solidFill>
                <a:latin typeface="+mn-lt"/>
                <a:ea typeface="+mn-ea"/>
                <a:cs typeface="+mn-cs"/>
              </a:rPr>
              <a:t>: Each time the result interface is called, the measurement is set to 0 as long as a new measurement is done. This strategy is only available for period or period and active time measurement. </a:t>
            </a:r>
            <a:r>
              <a:rPr lang="en-US" sz="1200" u="sng" kern="1200" dirty="0">
                <a:solidFill>
                  <a:schemeClr val="tx1"/>
                </a:solidFill>
                <a:latin typeface="+mn-lt"/>
                <a:ea typeface="+mn-ea"/>
                <a:cs typeface="+mn-cs"/>
              </a:rPr>
              <a:t>Warning! this strategy is not compatible with </a:t>
            </a:r>
            <a:r>
              <a:rPr lang="en-US" sz="1200" u="sng" kern="1200" dirty="0" err="1">
                <a:solidFill>
                  <a:schemeClr val="tx1"/>
                </a:solidFill>
                <a:latin typeface="+mn-lt"/>
                <a:ea typeface="+mn-ea"/>
                <a:cs typeface="+mn-cs"/>
              </a:rPr>
              <a:t>PowerSAR</a:t>
            </a:r>
            <a:r>
              <a:rPr lang="en-US" sz="1200" u="sng" kern="1200" dirty="0">
                <a:solidFill>
                  <a:schemeClr val="tx1"/>
                </a:solidFill>
                <a:latin typeface="+mn-lt"/>
                <a:ea typeface="+mn-ea"/>
                <a:cs typeface="+mn-cs"/>
              </a:rPr>
              <a:t> ECM2.</a:t>
            </a:r>
            <a:r>
              <a:rPr lang="en-US" sz="1200" kern="1200" dirty="0">
                <a:solidFill>
                  <a:schemeClr val="tx1"/>
                </a:solidFill>
                <a:latin typeface="+mn-lt"/>
                <a:ea typeface="+mn-ea"/>
                <a:cs typeface="+mn-cs"/>
              </a:rPr>
              <a:t> It is available for </a:t>
            </a:r>
            <a:r>
              <a:rPr lang="en-US" sz="1200" kern="1200" dirty="0" err="1">
                <a:solidFill>
                  <a:schemeClr val="tx1"/>
                </a:solidFill>
                <a:latin typeface="+mn-lt"/>
                <a:ea typeface="+mn-ea"/>
                <a:cs typeface="+mn-cs"/>
              </a:rPr>
              <a:t>Autosar</a:t>
            </a:r>
            <a:r>
              <a:rPr lang="en-US" sz="1200" kern="1200" dirty="0">
                <a:solidFill>
                  <a:schemeClr val="tx1"/>
                </a:solidFill>
                <a:latin typeface="+mn-lt"/>
                <a:ea typeface="+mn-ea"/>
                <a:cs typeface="+mn-cs"/>
              </a:rPr>
              <a:t> compliance.</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IcuMeasurementMode</a:t>
            </a:r>
            <a:r>
              <a:rPr lang="en-US" sz="1200" kern="1200" dirty="0">
                <a:solidFill>
                  <a:schemeClr val="tx1"/>
                </a:solidFill>
                <a:latin typeface="+mn-lt"/>
                <a:ea typeface="+mn-ea"/>
                <a:cs typeface="+mn-cs"/>
              </a:rPr>
              <a:t>: ICU_MODE_SIGNAL_MEASUREMENT.</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OpMepaCh</a:t>
            </a:r>
            <a:r>
              <a:rPr lang="en-US" sz="1200" u="sng" kern="1200" dirty="0">
                <a:solidFill>
                  <a:schemeClr val="tx1"/>
                </a:solidFill>
                <a:latin typeface="+mn-lt"/>
                <a:ea typeface="+mn-ea"/>
                <a:cs typeface="+mn-cs"/>
              </a:rPr>
              <a:t>:</a:t>
            </a:r>
            <a:r>
              <a:rPr lang="en-US" sz="1200" kern="1200" dirty="0">
                <a:solidFill>
                  <a:schemeClr val="tx1"/>
                </a:solidFill>
                <a:latin typeface="+mn-lt"/>
                <a:ea typeface="+mn-ea"/>
                <a:cs typeface="+mn-cs"/>
              </a:rPr>
              <a:t> MEPA message channel for operation and parameters for inter-cores communication inside the ICU driver (see </a:t>
            </a:r>
            <a:r>
              <a:rPr lang="en-US" sz="1200" u="sng" kern="1200" dirty="0">
                <a:solidFill>
                  <a:schemeClr val="tx1"/>
                </a:solidFill>
                <a:latin typeface="+mn-lt"/>
                <a:ea typeface="+mn-ea"/>
                <a:cs typeface="+mn-cs"/>
                <a:hlinkClick r:id="" action="ppaction://hlinkfile"/>
              </a:rPr>
              <a:t>MEPA channel configuration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priority of the interrupt used by the MEPA channel should always be lower than the priority of the TIM channel. The MEPA channel interrupt needs to be placed in a group with lower priority than the group of the TIM channel.</a:t>
            </a:r>
            <a:endParaRPr lang="fr-FR" sz="1200" kern="1200" dirty="0">
              <a:solidFill>
                <a:schemeClr val="tx1"/>
              </a:solidFill>
              <a:latin typeface="+mn-lt"/>
              <a:ea typeface="+mn-ea"/>
              <a:cs typeface="+mn-cs"/>
            </a:endParaRPr>
          </a:p>
          <a:p>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a:solidFill>
                  <a:schemeClr val="tx1"/>
                </a:solidFill>
                <a:latin typeface="+mn-lt"/>
                <a:ea typeface="+mn-ea"/>
                <a:cs typeface="+mn-cs"/>
              </a:rPr>
              <a:t>This container contains the configuration (parameters) to set up the GTM TIM resources used by the ICU channel.</a:t>
            </a:r>
          </a:p>
          <a:p>
            <a:endParaRPr lang="en-US" sz="1200" kern="1200">
              <a:solidFill>
                <a:schemeClr val="tx1"/>
              </a:solidFill>
              <a:latin typeface="+mn-lt"/>
              <a:ea typeface="+mn-ea"/>
              <a:cs typeface="+mn-cs"/>
            </a:endParaRPr>
          </a:p>
          <a:p>
            <a:pPr lvl="0"/>
            <a:r>
              <a:rPr lang="en-US" sz="1200" u="sng" kern="1200">
                <a:solidFill>
                  <a:schemeClr val="tx1"/>
                </a:solidFill>
                <a:latin typeface="+mn-lt"/>
                <a:ea typeface="+mn-ea"/>
                <a:cs typeface="+mn-cs"/>
              </a:rPr>
              <a:t>TimUnit</a:t>
            </a:r>
            <a:r>
              <a:rPr lang="en-US" sz="1200" kern="1200">
                <a:solidFill>
                  <a:schemeClr val="tx1"/>
                </a:solidFill>
                <a:latin typeface="+mn-lt"/>
                <a:ea typeface="+mn-ea"/>
                <a:cs typeface="+mn-cs"/>
              </a:rPr>
              <a:t>: Channel address of the TIM channel from the Supprc driver. It defines which TIM cell is used by the driver to measure any signal.</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CMUClock</a:t>
            </a:r>
            <a:r>
              <a:rPr lang="en-US" sz="1200" kern="1200">
                <a:solidFill>
                  <a:schemeClr val="tx1"/>
                </a:solidFill>
                <a:latin typeface="+mn-lt"/>
                <a:ea typeface="+mn-ea"/>
                <a:cs typeface="+mn-cs"/>
              </a:rPr>
              <a:t>: GTM CMU clock source selected for this channel. This clock is configured in the GTM driver. This clock should be selected depending on the resolution and the min/max frequency of the signal. The hardware counter is 24 bits and should not overflow in normal behavior of the driver.</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A #define IOPT_ICU_CLK_CNF_&lt;channel name&gt; will be generated in the iopt_icu_cnf.h for legacy compatibility. </a:t>
            </a:r>
            <a:r>
              <a:rPr lang="en-US" sz="1200" u="sng" kern="1200">
                <a:solidFill>
                  <a:schemeClr val="tx1"/>
                </a:solidFill>
                <a:latin typeface="+mn-lt"/>
                <a:ea typeface="+mn-ea"/>
                <a:cs typeface="+mn-cs"/>
              </a:rPr>
              <a:t>Do not use this define. It will not be generated in the next releases.</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IcuSwIntCh</a:t>
            </a:r>
            <a:r>
              <a:rPr lang="en-US" sz="1200" kern="1200">
                <a:solidFill>
                  <a:schemeClr val="tx1"/>
                </a:solidFill>
                <a:latin typeface="+mn-lt"/>
                <a:ea typeface="+mn-ea"/>
                <a:cs typeface="+mn-cs"/>
              </a:rPr>
              <a:t>: Software interruption channel used to trigger a Signal edge detection notification function or a Timeout notification function.</a:t>
            </a:r>
            <a:endParaRPr lang="fr-FR" sz="1200" kern="1200">
              <a:solidFill>
                <a:schemeClr val="tx1"/>
              </a:solidFill>
              <a:latin typeface="+mn-lt"/>
              <a:ea typeface="+mn-ea"/>
              <a:cs typeface="+mn-cs"/>
            </a:endParaRPr>
          </a:p>
          <a:p>
            <a:r>
              <a:rPr lang="fr-FR" sz="1200" kern="1200">
                <a:solidFill>
                  <a:schemeClr val="tx1"/>
                </a:solidFill>
                <a:latin typeface="+mn-lt"/>
                <a:ea typeface="+mn-ea"/>
                <a:cs typeface="+mn-cs"/>
              </a:rPr>
              <a:t> </a:t>
            </a:r>
            <a:r>
              <a:rPr lang="en-US" sz="1200" u="sng" kern="1200">
                <a:solidFill>
                  <a:schemeClr val="tx1"/>
                </a:solidFill>
                <a:latin typeface="+mn-lt"/>
                <a:ea typeface="+mn-ea"/>
                <a:cs typeface="+mn-cs"/>
              </a:rPr>
              <a:t>If a notification is used on the channel, the corresponding SwIntCh has to be selected</a:t>
            </a:r>
            <a:r>
              <a:rPr lang="en-US" sz="1200" kern="1200">
                <a:solidFill>
                  <a:schemeClr val="tx1"/>
                </a:solidFill>
                <a:latin typeface="+mn-lt"/>
                <a:ea typeface="+mn-ea"/>
                <a:cs typeface="+mn-cs"/>
              </a:rPr>
              <a:t>.</a:t>
            </a:r>
            <a:endParaRPr lang="fr-FR" sz="1200" kern="1200">
              <a:solidFill>
                <a:schemeClr val="tx1"/>
              </a:solidFill>
              <a:latin typeface="+mn-lt"/>
              <a:ea typeface="+mn-ea"/>
              <a:cs typeface="+mn-cs"/>
            </a:endParaRPr>
          </a:p>
          <a:p>
            <a:endParaRPr lang="fr-FR" sz="1200" kern="120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r>
              <a:rPr lang="en-US" sz="1200" kern="1200" dirty="0">
                <a:solidFill>
                  <a:schemeClr val="tx1"/>
                </a:solidFill>
                <a:latin typeface="+mn-lt"/>
                <a:ea typeface="+mn-ea"/>
                <a:cs typeface="+mn-cs"/>
              </a:rPr>
              <a:t>This container contains the configuration (parameters) to define:</a:t>
            </a:r>
            <a:endParaRPr lang="fr-FR"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a timeout detection </a:t>
            </a:r>
            <a:r>
              <a:rPr lang="en-US" sz="1200" kern="1200" dirty="0">
                <a:solidFill>
                  <a:schemeClr val="tx1"/>
                </a:solidFill>
                <a:latin typeface="+mn-lt"/>
                <a:ea typeface="+mn-ea"/>
                <a:cs typeface="+mn-cs"/>
              </a:rPr>
              <a:t>(signal lost). When a timeout is configured, the measurement interfaces </a:t>
            </a:r>
            <a:r>
              <a:rPr lang="en-US" sz="1200" i="1" kern="1200" dirty="0" err="1">
                <a:solidFill>
                  <a:schemeClr val="tx1"/>
                </a:solidFill>
                <a:latin typeface="+mn-lt"/>
                <a:ea typeface="+mn-ea"/>
                <a:cs typeface="+mn-cs"/>
              </a:rPr>
              <a:t>DutycycleValues</a:t>
            </a:r>
            <a:r>
              <a:rPr lang="en-US" sz="1200" i="1" kern="1200" dirty="0">
                <a:solidFill>
                  <a:schemeClr val="tx1"/>
                </a:solidFill>
                <a:latin typeface="+mn-lt"/>
                <a:ea typeface="+mn-ea"/>
                <a:cs typeface="+mn-cs"/>
              </a:rPr>
              <a:t>()</a:t>
            </a:r>
            <a:r>
              <a:rPr lang="en-US" sz="1200" kern="1200" dirty="0">
                <a:solidFill>
                  <a:schemeClr val="tx1"/>
                </a:solidFill>
                <a:latin typeface="+mn-lt"/>
                <a:ea typeface="+mn-ea"/>
                <a:cs typeface="+mn-cs"/>
              </a:rPr>
              <a:t> and </a:t>
            </a:r>
            <a:r>
              <a:rPr lang="en-US" sz="1200" i="1" kern="1200" dirty="0" err="1">
                <a:solidFill>
                  <a:schemeClr val="tx1"/>
                </a:solidFill>
                <a:latin typeface="+mn-lt"/>
                <a:ea typeface="+mn-ea"/>
                <a:cs typeface="+mn-cs"/>
              </a:rPr>
              <a:t>GetPeriodDuration</a:t>
            </a:r>
            <a:r>
              <a:rPr lang="en-US" sz="1200" i="1" kern="1200" dirty="0">
                <a:solidFill>
                  <a:schemeClr val="tx1"/>
                </a:solidFill>
                <a:latin typeface="+mn-lt"/>
                <a:ea typeface="+mn-ea"/>
                <a:cs typeface="+mn-cs"/>
              </a:rPr>
              <a:t>()</a:t>
            </a:r>
            <a:r>
              <a:rPr lang="en-US" sz="1200" kern="1200" dirty="0">
                <a:solidFill>
                  <a:schemeClr val="tx1"/>
                </a:solidFill>
                <a:latin typeface="+mn-lt"/>
                <a:ea typeface="+mn-ea"/>
                <a:cs typeface="+mn-cs"/>
              </a:rPr>
              <a:t> will return 0xFFFFFFFF if a timeout occurs.</a:t>
            </a:r>
            <a:endParaRPr lang="fr-FR" sz="12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a timeout detection notification (optional)</a:t>
            </a:r>
            <a:r>
              <a:rPr lang="en-US" sz="1200" kern="1200" dirty="0">
                <a:solidFill>
                  <a:schemeClr val="tx1"/>
                </a:solidFill>
                <a:latin typeface="+mn-lt"/>
                <a:ea typeface="+mn-ea"/>
                <a:cs typeface="+mn-cs"/>
              </a:rPr>
              <a:t>. When a timeout occurs a specified function is called.</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A timeout will occurs when the input signal level has not changed if the configured timeout value has been elapsed since the </a:t>
            </a:r>
            <a:r>
              <a:rPr lang="en-US" sz="1200" b="1" kern="1200" dirty="0">
                <a:solidFill>
                  <a:schemeClr val="tx1"/>
                </a:solidFill>
                <a:latin typeface="+mn-lt"/>
                <a:ea typeface="+mn-ea"/>
                <a:cs typeface="+mn-cs"/>
              </a:rPr>
              <a:t>last active edge</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I</a:t>
            </a:r>
            <a:r>
              <a:rPr lang="en-US" sz="1200" kern="1200" dirty="0">
                <a:solidFill>
                  <a:schemeClr val="tx1"/>
                </a:solidFill>
                <a:latin typeface="+mn-lt"/>
                <a:ea typeface="+mn-ea"/>
                <a:cs typeface="+mn-cs"/>
              </a:rPr>
              <a:t>f the timeout without notification, the </a:t>
            </a:r>
            <a:r>
              <a:rPr lang="en-US" sz="1200" kern="1200" dirty="0" err="1">
                <a:solidFill>
                  <a:schemeClr val="tx1"/>
                </a:solidFill>
                <a:latin typeface="+mn-lt"/>
                <a:ea typeface="+mn-ea"/>
                <a:cs typeface="+mn-cs"/>
              </a:rPr>
              <a:t>timout</a:t>
            </a:r>
            <a:r>
              <a:rPr lang="en-US" sz="1200" kern="1200" dirty="0">
                <a:solidFill>
                  <a:schemeClr val="tx1"/>
                </a:solidFill>
                <a:latin typeface="+mn-lt"/>
                <a:ea typeface="+mn-ea"/>
                <a:cs typeface="+mn-cs"/>
              </a:rPr>
              <a:t> with notification or the edge detection notification is used for an ICU channel, its interrupt channel have to be enabled. After the ICU driver initialization, this interrupt must be enabled with </a:t>
            </a:r>
            <a:r>
              <a:rPr lang="en-US" sz="1200" b="1" kern="1200" dirty="0" err="1">
                <a:solidFill>
                  <a:schemeClr val="tx1"/>
                </a:solidFill>
                <a:latin typeface="+mn-lt"/>
                <a:ea typeface="+mn-ea"/>
                <a:cs typeface="+mn-cs"/>
              </a:rPr>
              <a:t>Iopt_Int_ChangeTriggerState</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 (see </a:t>
            </a:r>
            <a:r>
              <a:rPr lang="en-US" sz="1200" u="sng" kern="1200" dirty="0" err="1">
                <a:solidFill>
                  <a:schemeClr val="tx1"/>
                </a:solidFill>
                <a:latin typeface="+mn-lt"/>
                <a:ea typeface="+mn-ea"/>
                <a:cs typeface="+mn-cs"/>
                <a:hlinkClick r:id="" action="ppaction://hlinkfile"/>
              </a:rPr>
              <a:t>Init</a:t>
            </a:r>
            <a:r>
              <a:rPr lang="en-US" sz="1200" u="sng" kern="1200" dirty="0">
                <a:solidFill>
                  <a:schemeClr val="tx1"/>
                </a:solidFill>
                <a:latin typeface="+mn-lt"/>
                <a:ea typeface="+mn-ea"/>
                <a:cs typeface="+mn-cs"/>
                <a:hlinkClick r:id="" action="ppaction://hlinkfile"/>
              </a:rPr>
              <a:t> &amp; Shutdown</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When a timeout notification is configured, by default it is disabled. It has to be enabled at runtime with </a:t>
            </a:r>
            <a:r>
              <a:rPr lang="en-US" sz="1200" b="1" kern="1200" dirty="0" err="1">
                <a:solidFill>
                  <a:schemeClr val="tx1"/>
                </a:solidFill>
                <a:latin typeface="+mn-lt"/>
                <a:ea typeface="+mn-ea"/>
                <a:cs typeface="+mn-cs"/>
              </a:rPr>
              <a:t>Iopt_Icu_EnableTimeoutTrigger</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pPr lvl="0"/>
            <a:r>
              <a:rPr lang="en-US" sz="1200" u="sng" kern="1200" dirty="0">
                <a:solidFill>
                  <a:schemeClr val="tx1"/>
                </a:solidFill>
                <a:latin typeface="+mn-lt"/>
                <a:ea typeface="+mn-ea"/>
                <a:cs typeface="+mn-cs"/>
              </a:rPr>
              <a:t>TOV</a:t>
            </a:r>
            <a:r>
              <a:rPr lang="en-US" sz="1200" kern="1200" dirty="0">
                <a:solidFill>
                  <a:schemeClr val="tx1"/>
                </a:solidFill>
                <a:latin typeface="+mn-lt"/>
                <a:ea typeface="+mn-ea"/>
                <a:cs typeface="+mn-cs"/>
              </a:rPr>
              <a:t>: Timeout value in microseconds.</a:t>
            </a:r>
            <a:endParaRPr lang="fr-FR" sz="1200" kern="1200" dirty="0">
              <a:solidFill>
                <a:schemeClr val="tx1"/>
              </a:solidFill>
              <a:latin typeface="+mn-lt"/>
              <a:ea typeface="+mn-ea"/>
              <a:cs typeface="+mn-cs"/>
            </a:endParaRPr>
          </a:p>
          <a:p>
            <a:r>
              <a:rPr lang="en-US" sz="1200" u="sng" kern="1200" dirty="0" err="1">
                <a:solidFill>
                  <a:schemeClr val="tx1"/>
                </a:solidFill>
                <a:latin typeface="+mn-lt"/>
                <a:ea typeface="+mn-ea"/>
                <a:cs typeface="+mn-cs"/>
              </a:rPr>
              <a:t>ToutNotification</a:t>
            </a:r>
            <a:r>
              <a:rPr lang="en-US" sz="1200" kern="1200" dirty="0">
                <a:solidFill>
                  <a:schemeClr val="tx1"/>
                </a:solidFill>
                <a:latin typeface="+mn-lt"/>
                <a:ea typeface="+mn-ea"/>
                <a:cs typeface="+mn-cs"/>
              </a:rPr>
              <a:t>: Timeout Notification function. It is possible to define a "Notification Function" which is called when the specified "Timeout Value" is reached. It allows to trigger an action when the input signal is lost.</a:t>
            </a:r>
            <a:endParaRPr lang="fr-FR" sz="1200" kern="1200" dirty="0">
              <a:solidFill>
                <a:schemeClr val="tx1"/>
              </a:solidFill>
              <a:latin typeface="+mn-lt"/>
              <a:ea typeface="+mn-ea"/>
              <a:cs typeface="+mn-cs"/>
            </a:endParaRPr>
          </a:p>
          <a:p>
            <a:r>
              <a:rPr lang="fr-FR" sz="1200" kern="1200" dirty="0">
                <a:solidFill>
                  <a:schemeClr val="tx1"/>
                </a:solidFill>
                <a:latin typeface="+mn-lt"/>
                <a:ea typeface="+mn-ea"/>
                <a:cs typeface="+mn-cs"/>
              </a:rPr>
              <a:t> </a:t>
            </a:r>
            <a:r>
              <a:rPr lang="en-US" sz="1200" kern="1200" dirty="0">
                <a:solidFill>
                  <a:schemeClr val="tx1"/>
                </a:solidFill>
                <a:latin typeface="+mn-lt"/>
                <a:ea typeface="+mn-ea"/>
                <a:cs typeface="+mn-cs"/>
              </a:rPr>
              <a:t>This function must have the following prototype </a:t>
            </a:r>
            <a:r>
              <a:rPr lang="en-US" sz="1200" kern="1200" dirty="0" err="1">
                <a:solidFill>
                  <a:schemeClr val="tx1"/>
                </a:solidFill>
                <a:latin typeface="+mn-lt"/>
                <a:ea typeface="+mn-ea"/>
                <a:cs typeface="+mn-cs"/>
              </a:rPr>
              <a:t>patern</a:t>
            </a:r>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void &lt;function name&gt;(void)</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(For example: void </a:t>
            </a:r>
            <a:r>
              <a:rPr lang="en-US" sz="1200" kern="1200" dirty="0" err="1">
                <a:solidFill>
                  <a:schemeClr val="tx1"/>
                </a:solidFill>
                <a:latin typeface="+mn-lt"/>
                <a:ea typeface="+mn-ea"/>
                <a:cs typeface="+mn-cs"/>
              </a:rPr>
              <a:t>timeoutNotification</a:t>
            </a:r>
            <a:r>
              <a:rPr lang="en-US" sz="1200" kern="1200" dirty="0">
                <a:solidFill>
                  <a:schemeClr val="tx1"/>
                </a:solidFill>
                <a:latin typeface="+mn-lt"/>
                <a:ea typeface="+mn-ea"/>
                <a:cs typeface="+mn-cs"/>
              </a:rPr>
              <a:t>(void))</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This parameter is optional (leave it empty if not used).</a:t>
            </a:r>
            <a:endParaRPr lang="fr-FR" sz="1200" kern="1200" dirty="0">
              <a:solidFill>
                <a:schemeClr val="tx1"/>
              </a:solidFill>
              <a:latin typeface="+mn-lt"/>
              <a:ea typeface="+mn-ea"/>
              <a:cs typeface="+mn-cs"/>
            </a:endParaRPr>
          </a:p>
          <a:p>
            <a:pPr lvl="0"/>
            <a:r>
              <a:rPr lang="en-US" sz="1200" u="sng" kern="1200" dirty="0" err="1">
                <a:solidFill>
                  <a:schemeClr val="tx1"/>
                </a:solidFill>
                <a:latin typeface="+mn-lt"/>
                <a:ea typeface="+mn-ea"/>
                <a:cs typeface="+mn-cs"/>
              </a:rPr>
              <a:t>TDUClock</a:t>
            </a:r>
            <a:r>
              <a:rPr lang="en-US" sz="1200" kern="1200" dirty="0">
                <a:solidFill>
                  <a:schemeClr val="tx1"/>
                </a:solidFill>
                <a:latin typeface="+mn-lt"/>
                <a:ea typeface="+mn-ea"/>
                <a:cs typeface="+mn-cs"/>
              </a:rPr>
              <a:t>: Time base for the timeout.</a:t>
            </a:r>
            <a:endParaRPr lang="fr-FR"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32</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a:solidFill>
                  <a:schemeClr val="tx1"/>
                </a:solidFill>
                <a:latin typeface="+mn-lt"/>
                <a:ea typeface="+mn-ea"/>
                <a:cs typeface="+mn-cs"/>
              </a:rPr>
              <a:t>The Filter container contains the configuration (parameters) for digital filtering.</a:t>
            </a:r>
          </a:p>
          <a:p>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 </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FltType</a:t>
            </a:r>
            <a:r>
              <a:rPr lang="en-US" sz="1200" kern="1200">
                <a:solidFill>
                  <a:schemeClr val="tx1"/>
                </a:solidFill>
                <a:latin typeface="+mn-lt"/>
                <a:ea typeface="+mn-ea"/>
                <a:cs typeface="+mn-cs"/>
              </a:rPr>
              <a:t>: Select the filter type</a:t>
            </a:r>
            <a:endParaRPr lang="fr-FR" sz="1200" kern="1200">
              <a:solidFill>
                <a:schemeClr val="tx1"/>
              </a:solidFill>
              <a:latin typeface="+mn-lt"/>
              <a:ea typeface="+mn-ea"/>
              <a:cs typeface="+mn-cs"/>
            </a:endParaRPr>
          </a:p>
          <a:p>
            <a:pPr lvl="1"/>
            <a:r>
              <a:rPr lang="en-US" sz="1200" kern="1200">
                <a:solidFill>
                  <a:schemeClr val="tx1"/>
                </a:solidFill>
                <a:latin typeface="+mn-lt"/>
                <a:ea typeface="+mn-ea"/>
                <a:cs typeface="+mn-cs"/>
              </a:rPr>
              <a:t>STANDARD: this filter mode is </a:t>
            </a:r>
            <a:r>
              <a:rPr lang="en-US" sz="1200" u="sng" kern="1200">
                <a:solidFill>
                  <a:schemeClr val="tx1"/>
                </a:solidFill>
                <a:latin typeface="+mn-lt"/>
                <a:ea typeface="+mn-ea"/>
                <a:cs typeface="+mn-cs"/>
                <a:hlinkClick r:id="" action="ppaction://hlinkfile"/>
              </a:rPr>
              <a:t>Individual De-Glitch Time Mode (up/down counter)</a:t>
            </a:r>
            <a:r>
              <a:rPr lang="en-US" sz="1200" kern="1200">
                <a:solidFill>
                  <a:schemeClr val="tx1"/>
                </a:solidFill>
                <a:latin typeface="+mn-lt"/>
                <a:ea typeface="+mn-ea"/>
                <a:cs typeface="+mn-cs"/>
              </a:rPr>
              <a:t> on both edges. Fill only the StdFltTime parameter (standard filter time).</a:t>
            </a:r>
            <a:endParaRPr lang="fr-FR" sz="1200" kern="1200">
              <a:solidFill>
                <a:schemeClr val="tx1"/>
              </a:solidFill>
              <a:latin typeface="+mn-lt"/>
              <a:ea typeface="+mn-ea"/>
              <a:cs typeface="+mn-cs"/>
            </a:endParaRPr>
          </a:p>
          <a:p>
            <a:pPr lvl="1"/>
            <a:r>
              <a:rPr lang="en-US" sz="1200" kern="1200">
                <a:solidFill>
                  <a:schemeClr val="tx1"/>
                </a:solidFill>
                <a:latin typeface="+mn-lt"/>
                <a:ea typeface="+mn-ea"/>
                <a:cs typeface="+mn-cs"/>
              </a:rPr>
              <a:t>ADVANCED: filter is fully configurable. Fill all the parameters except StdFltTime parameter.</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StdFltTime</a:t>
            </a:r>
            <a:r>
              <a:rPr lang="en-US" sz="1200" kern="1200">
                <a:solidFill>
                  <a:schemeClr val="tx1"/>
                </a:solidFill>
                <a:latin typeface="+mn-lt"/>
                <a:ea typeface="+mn-ea"/>
                <a:cs typeface="+mn-cs"/>
              </a:rPr>
              <a:t>: deglitch time for both edges in nanoseconds.</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FltModeRsgE / FltModeFlgE</a:t>
            </a:r>
            <a:r>
              <a:rPr lang="en-US" sz="1200" kern="1200">
                <a:solidFill>
                  <a:schemeClr val="tx1"/>
                </a:solidFill>
                <a:latin typeface="+mn-lt"/>
                <a:ea typeface="+mn-ea"/>
                <a:cs typeface="+mn-cs"/>
              </a:rPr>
              <a:t>: see </a:t>
            </a:r>
            <a:r>
              <a:rPr lang="en-US" sz="1200" u="sng" kern="1200">
                <a:solidFill>
                  <a:schemeClr val="tx1"/>
                </a:solidFill>
                <a:latin typeface="+mn-lt"/>
                <a:ea typeface="+mn-ea"/>
                <a:cs typeface="+mn-cs"/>
                <a:hlinkClick r:id="" action="ppaction://hlinkfile"/>
              </a:rPr>
              <a:t>Immediate edge propagation</a:t>
            </a:r>
            <a:r>
              <a:rPr lang="en-US" sz="1200" kern="1200">
                <a:solidFill>
                  <a:schemeClr val="tx1"/>
                </a:solidFill>
                <a:latin typeface="+mn-lt"/>
                <a:ea typeface="+mn-ea"/>
                <a:cs typeface="+mn-cs"/>
              </a:rPr>
              <a:t>, </a:t>
            </a:r>
            <a:r>
              <a:rPr lang="en-US" sz="1200" u="sng" kern="1200">
                <a:solidFill>
                  <a:schemeClr val="tx1"/>
                </a:solidFill>
                <a:latin typeface="+mn-lt"/>
                <a:ea typeface="+mn-ea"/>
                <a:cs typeface="+mn-cs"/>
                <a:hlinkClick r:id="" action="ppaction://hlinkfile"/>
              </a:rPr>
              <a:t>Individual De-Glitch Time Mode (up/down counter)</a:t>
            </a:r>
            <a:r>
              <a:rPr lang="en-US" sz="1200" kern="1200">
                <a:solidFill>
                  <a:schemeClr val="tx1"/>
                </a:solidFill>
                <a:latin typeface="+mn-lt"/>
                <a:ea typeface="+mn-ea"/>
                <a:cs typeface="+mn-cs"/>
              </a:rPr>
              <a:t> and </a:t>
            </a:r>
            <a:r>
              <a:rPr lang="en-US" sz="1200" u="sng" kern="1200">
                <a:solidFill>
                  <a:schemeClr val="tx1"/>
                </a:solidFill>
                <a:latin typeface="+mn-lt"/>
                <a:ea typeface="+mn-ea"/>
                <a:cs typeface="+mn-cs"/>
                <a:hlinkClick r:id="" action="ppaction://hlinkfile"/>
              </a:rPr>
              <a:t>Individual de-glitch time (hold counter)</a:t>
            </a:r>
            <a:r>
              <a:rPr lang="en-US" sz="1200" kern="1200">
                <a:solidFill>
                  <a:schemeClr val="tx1"/>
                </a:solidFill>
                <a:latin typeface="+mn-lt"/>
                <a:ea typeface="+mn-ea"/>
                <a:cs typeface="+mn-cs"/>
              </a:rPr>
              <a:t> for more details.</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FltCtrRsgE / FltCtrFlgE</a:t>
            </a:r>
            <a:r>
              <a:rPr lang="en-US" sz="1200" kern="1200">
                <a:solidFill>
                  <a:schemeClr val="tx1"/>
                </a:solidFill>
                <a:latin typeface="+mn-lt"/>
                <a:ea typeface="+mn-ea"/>
                <a:cs typeface="+mn-cs"/>
              </a:rPr>
              <a:t>: only applicable for </a:t>
            </a:r>
            <a:r>
              <a:rPr lang="en-US" sz="1200" b="1" kern="1200">
                <a:solidFill>
                  <a:schemeClr val="tx1"/>
                </a:solidFill>
                <a:latin typeface="+mn-lt"/>
                <a:ea typeface="+mn-ea"/>
                <a:cs typeface="+mn-cs"/>
              </a:rPr>
              <a:t>Individual de-glitch time</a:t>
            </a:r>
            <a:r>
              <a:rPr lang="en-US" sz="1200" kern="1200">
                <a:solidFill>
                  <a:schemeClr val="tx1"/>
                </a:solidFill>
                <a:latin typeface="+mn-lt"/>
                <a:ea typeface="+mn-ea"/>
                <a:cs typeface="+mn-cs"/>
              </a:rPr>
              <a:t> filter mode.</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FltTimeRsgE / FltTimeFlgE</a:t>
            </a:r>
            <a:r>
              <a:rPr lang="en-US" sz="1200" kern="1200">
                <a:solidFill>
                  <a:schemeClr val="tx1"/>
                </a:solidFill>
                <a:latin typeface="+mn-lt"/>
                <a:ea typeface="+mn-ea"/>
                <a:cs typeface="+mn-cs"/>
              </a:rPr>
              <a:t>: time in nanoseconds. It has different meanings regarding the filter mode </a:t>
            </a:r>
            <a:endParaRPr lang="fr-FR" sz="1200" kern="1200">
              <a:solidFill>
                <a:schemeClr val="tx1"/>
              </a:solidFill>
              <a:latin typeface="+mn-lt"/>
              <a:ea typeface="+mn-ea"/>
              <a:cs typeface="+mn-cs"/>
            </a:endParaRPr>
          </a:p>
          <a:p>
            <a:pPr lvl="0"/>
            <a:r>
              <a:rPr lang="en-US" sz="1200" u="sng" kern="1200">
                <a:solidFill>
                  <a:schemeClr val="tx1"/>
                </a:solidFill>
                <a:latin typeface="+mn-lt"/>
                <a:ea typeface="+mn-ea"/>
                <a:cs typeface="+mn-cs"/>
              </a:rPr>
              <a:t>FltClock</a:t>
            </a:r>
            <a:r>
              <a:rPr lang="en-US" sz="1200" kern="1200">
                <a:solidFill>
                  <a:schemeClr val="tx1"/>
                </a:solidFill>
                <a:latin typeface="+mn-lt"/>
                <a:ea typeface="+mn-ea"/>
                <a:cs typeface="+mn-cs"/>
              </a:rPr>
              <a:t>: Filter clock base.</a:t>
            </a:r>
            <a:endParaRPr lang="fr-FR" sz="1200" kern="1200">
              <a:solidFill>
                <a:schemeClr val="tx1"/>
              </a:solidFill>
              <a:latin typeface="+mn-lt"/>
              <a:ea typeface="+mn-ea"/>
              <a:cs typeface="+mn-cs"/>
            </a:endParaRPr>
          </a:p>
          <a:p>
            <a:r>
              <a:rPr lang="en-US" sz="1200" kern="1200">
                <a:solidFill>
                  <a:schemeClr val="tx1"/>
                </a:solidFill>
                <a:latin typeface="+mn-lt"/>
                <a:ea typeface="+mn-ea"/>
                <a:cs typeface="+mn-cs"/>
              </a:rPr>
              <a:t> Only CMU_CLK0, CMU_CLK1, CMU_CLK6 or CMU_CLK7 can be selected.</a:t>
            </a:r>
            <a:endParaRPr lang="fr-FR" sz="1200" kern="1200">
              <a:solidFill>
                <a:schemeClr val="tx1"/>
              </a:solidFill>
              <a:latin typeface="+mn-lt"/>
              <a:ea typeface="+mn-ea"/>
              <a:cs typeface="+mn-cs"/>
            </a:endParaRPr>
          </a:p>
          <a:p>
            <a:endParaRPr lang="fr-FR" sz="1200" kern="120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For more details regarding filter parameters, see the GTM reference manual.</a:t>
            </a:r>
            <a:endParaRPr lang="fr-FR" sz="1200" kern="1200">
              <a:solidFill>
                <a:schemeClr val="tx1"/>
              </a:solidFill>
              <a:latin typeface="+mn-lt"/>
              <a:ea typeface="+mn-ea"/>
              <a:cs typeface="+mn-cs"/>
            </a:endParaRPr>
          </a:p>
          <a:p>
            <a:endParaRPr lang="fr-FR" sz="1200" kern="120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B10A3D1-D988-445D-9576-5E712FC7B33B}" type="slidenum">
              <a:rPr lang="en-GB" smtClean="0"/>
              <a:pPr/>
              <a:t>33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spTree>
      <p:nvGrpSpPr>
        <p:cNvPr id="1" name=""/>
        <p:cNvGrpSpPr/>
        <p:nvPr/>
      </p:nvGrpSpPr>
      <p:grpSpPr>
        <a:xfrm>
          <a:off x="0" y="0"/>
          <a:ext cx="0" cy="0"/>
          <a:chOff x="0" y="0"/>
          <a:chExt cx="0" cy="0"/>
        </a:xfrm>
      </p:grpSpPr>
      <p:sp>
        <p:nvSpPr>
          <p:cNvPr id="9" name="Rechteck 8"/>
          <p:cNvSpPr/>
          <p:nvPr userDrawn="1"/>
        </p:nvSpPr>
        <p:spPr>
          <a:xfrm>
            <a:off x="179388" y="188913"/>
            <a:ext cx="8785225" cy="3960812"/>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a:solidFill>
                  <a:schemeClr val="bg1"/>
                </a:solidFill>
              </a:rPr>
              <a:t>Bitte</a:t>
            </a:r>
            <a:r>
              <a:rPr lang="en-US" sz="1600" baseline="0" noProof="0" dirty="0">
                <a:solidFill>
                  <a:schemeClr val="bg1"/>
                </a:solidFill>
              </a:rPr>
              <a:t> </a:t>
            </a:r>
            <a:r>
              <a:rPr lang="en-US" sz="1600" baseline="0" noProof="0" dirty="0" err="1">
                <a:solidFill>
                  <a:schemeClr val="bg1"/>
                </a:solidFill>
              </a:rPr>
              <a:t>decken</a:t>
            </a:r>
            <a:r>
              <a:rPr lang="en-US" sz="1600" baseline="0" noProof="0" dirty="0">
                <a:solidFill>
                  <a:schemeClr val="bg1"/>
                </a:solidFill>
              </a:rPr>
              <a:t> </a:t>
            </a:r>
            <a:r>
              <a:rPr lang="en-US" sz="1600" baseline="0" noProof="0" dirty="0" err="1">
                <a:solidFill>
                  <a:schemeClr val="bg1"/>
                </a:solidFill>
              </a:rPr>
              <a:t>Sie</a:t>
            </a:r>
            <a:r>
              <a:rPr lang="en-US" sz="1600" baseline="0" noProof="0" dirty="0">
                <a:solidFill>
                  <a:schemeClr val="bg1"/>
                </a:solidFill>
              </a:rPr>
              <a:t> die </a:t>
            </a:r>
            <a:r>
              <a:rPr lang="en-US" sz="1600" baseline="0" noProof="0" dirty="0" err="1">
                <a:solidFill>
                  <a:schemeClr val="bg1"/>
                </a:solidFill>
              </a:rPr>
              <a:t>schraffierte</a:t>
            </a:r>
            <a:r>
              <a:rPr lang="en-US" sz="1600" baseline="0" noProof="0" dirty="0">
                <a:solidFill>
                  <a:schemeClr val="bg1"/>
                </a:solidFill>
              </a:rPr>
              <a:t> </a:t>
            </a:r>
            <a:r>
              <a:rPr lang="en-US" sz="1600" baseline="0" noProof="0" dirty="0" err="1">
                <a:solidFill>
                  <a:schemeClr val="bg1"/>
                </a:solidFill>
              </a:rPr>
              <a:t>Fläche</a:t>
            </a:r>
            <a:r>
              <a:rPr lang="en-US" sz="1600" baseline="0" noProof="0" dirty="0">
                <a:solidFill>
                  <a:schemeClr val="bg1"/>
                </a:solidFill>
              </a:rPr>
              <a:t> </a:t>
            </a:r>
            <a:r>
              <a:rPr lang="en-US" sz="1600" baseline="0" noProof="0" dirty="0" err="1">
                <a:solidFill>
                  <a:schemeClr val="bg1"/>
                </a:solidFill>
              </a:rPr>
              <a:t>mit</a:t>
            </a:r>
            <a:r>
              <a:rPr lang="en-US" sz="1600" baseline="0" noProof="0" dirty="0">
                <a:solidFill>
                  <a:schemeClr val="bg1"/>
                </a:solidFill>
              </a:rPr>
              <a:t> </a:t>
            </a:r>
            <a:r>
              <a:rPr lang="en-US" sz="1600" baseline="0" noProof="0" dirty="0" err="1">
                <a:solidFill>
                  <a:schemeClr val="bg1"/>
                </a:solidFill>
              </a:rPr>
              <a:t>einem</a:t>
            </a:r>
            <a:r>
              <a:rPr lang="en-US" sz="1600" baseline="0" noProof="0" dirty="0">
                <a:solidFill>
                  <a:schemeClr val="bg1"/>
                </a:solidFill>
              </a:rPr>
              <a:t> </a:t>
            </a:r>
            <a:r>
              <a:rPr lang="en-US" sz="1600" baseline="0" noProof="0" dirty="0" err="1">
                <a:solidFill>
                  <a:schemeClr val="bg1"/>
                </a:solidFill>
              </a:rPr>
              <a:t>Bild</a:t>
            </a:r>
            <a:r>
              <a:rPr lang="en-US" sz="1600" baseline="0" noProof="0" dirty="0">
                <a:solidFill>
                  <a:schemeClr val="bg1"/>
                </a:solidFill>
              </a:rPr>
              <a:t> ab</a:t>
            </a:r>
            <a:r>
              <a:rPr lang="en-US" sz="1600" noProof="0" dirty="0">
                <a:solidFill>
                  <a:schemeClr val="bg1"/>
                </a:solidFill>
              </a:rPr>
              <a:t>.</a:t>
            </a:r>
          </a:p>
          <a:p>
            <a:pPr algn="ctr"/>
            <a:r>
              <a:rPr lang="en-US" sz="1600" noProof="0" dirty="0">
                <a:solidFill>
                  <a:schemeClr val="bg1"/>
                </a:solidFill>
              </a:rPr>
              <a:t>Please cover</a:t>
            </a:r>
            <a:r>
              <a:rPr lang="en-US" sz="1600" baseline="0" noProof="0" dirty="0">
                <a:solidFill>
                  <a:schemeClr val="bg1"/>
                </a:solidFill>
              </a:rPr>
              <a:t> the shaded area with a picture</a:t>
            </a:r>
            <a:r>
              <a:rPr lang="en-US" sz="1600" noProof="0" dirty="0">
                <a:solidFill>
                  <a:schemeClr val="bg1"/>
                </a:solidFill>
              </a:rPr>
              <a:t>.</a:t>
            </a:r>
          </a:p>
          <a:p>
            <a:pPr algn="ctr"/>
            <a:r>
              <a:rPr lang="en-US" sz="1600" noProof="0" dirty="0">
                <a:solidFill>
                  <a:schemeClr val="bg1"/>
                </a:solidFill>
              </a:rPr>
              <a:t>(24,4 x 11,0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dpi="0" rotWithShape="1">
            <a:blip r:embed="rId2"/>
            <a:srcRect/>
            <a:stretch>
              <a:fillRect/>
            </a:stretch>
          </a:blipFill>
        </p:spPr>
        <p:txBody>
          <a:bodyPr>
            <a:noAutofit/>
          </a:bodyPr>
          <a:lstStyle>
            <a:lvl1pPr marL="0" indent="0" algn="ctr">
              <a:spcAft>
                <a:spcPts val="0"/>
              </a:spcAft>
              <a:buNone/>
              <a:defRPr sz="800"/>
            </a:lvl1pPr>
          </a:lstStyle>
          <a:p>
            <a:pPr lvl="0"/>
            <a:r>
              <a:rPr lang="en-US" noProof="0" dirty="0"/>
              <a:t>Das Quality Seal hat </a:t>
            </a:r>
            <a:r>
              <a:rPr lang="en-US" noProof="0" dirty="0" err="1"/>
              <a:t>im</a:t>
            </a:r>
            <a:r>
              <a:rPr lang="en-US" noProof="0" dirty="0"/>
              <a:t> </a:t>
            </a:r>
            <a:r>
              <a:rPr lang="en-US" noProof="0" dirty="0" err="1"/>
              <a:t>Vordergrund</a:t>
            </a:r>
            <a:r>
              <a:rPr lang="en-US" noProof="0" dirty="0"/>
              <a:t> </a:t>
            </a:r>
            <a:r>
              <a:rPr lang="en-US" noProof="0" dirty="0" err="1"/>
              <a:t>zu</a:t>
            </a:r>
            <a:r>
              <a:rPr lang="en-US" noProof="0" dirty="0"/>
              <a:t> </a:t>
            </a:r>
            <a:r>
              <a:rPr lang="en-US" noProof="0" dirty="0" err="1"/>
              <a:t>stehen</a:t>
            </a:r>
            <a:r>
              <a:rPr lang="en-US" noProof="0" dirty="0"/>
              <a:t>.</a:t>
            </a:r>
            <a:br>
              <a:rPr lang="en-US" noProof="0" dirty="0"/>
            </a:br>
            <a:r>
              <a:rPr lang="en-US" noProof="0" dirty="0" err="1"/>
              <a:t>Bitte</a:t>
            </a:r>
            <a:r>
              <a:rPr lang="en-US" noProof="0" dirty="0"/>
              <a:t> </a:t>
            </a:r>
            <a:r>
              <a:rPr lang="en-US" noProof="0" dirty="0" err="1"/>
              <a:t>ändern</a:t>
            </a:r>
            <a:r>
              <a:rPr lang="en-US" noProof="0" dirty="0"/>
              <a:t> </a:t>
            </a:r>
            <a:r>
              <a:rPr lang="en-US" noProof="0" dirty="0" err="1"/>
              <a:t>Sie</a:t>
            </a:r>
            <a:r>
              <a:rPr lang="en-US" noProof="0" dirty="0"/>
              <a:t> </a:t>
            </a:r>
            <a:r>
              <a:rPr lang="en-US" noProof="0" dirty="0" err="1"/>
              <a:t>nicht</a:t>
            </a:r>
            <a:r>
              <a:rPr lang="en-US" noProof="0" dirty="0"/>
              <a:t> die </a:t>
            </a:r>
            <a:r>
              <a:rPr lang="en-US" noProof="0" dirty="0" err="1"/>
              <a:t>Größe</a:t>
            </a:r>
            <a:r>
              <a:rPr lang="en-US" noProof="0" dirty="0"/>
              <a:t> </a:t>
            </a:r>
            <a:r>
              <a:rPr lang="en-US" noProof="0" dirty="0" err="1"/>
              <a:t>oder</a:t>
            </a:r>
            <a:r>
              <a:rPr lang="en-US" noProof="0" dirty="0"/>
              <a:t> Position.</a:t>
            </a:r>
            <a:br>
              <a:rPr lang="en-US" noProof="0" dirty="0"/>
            </a:br>
            <a:r>
              <a:rPr lang="en-US" noProof="0" dirty="0"/>
              <a:t>The Quality Seal has to stay on top.</a:t>
            </a:r>
            <a:br>
              <a:rPr lang="en-US" noProof="0" dirty="0"/>
            </a:br>
            <a:r>
              <a:rPr lang="en-US" noProof="0" dirty="0"/>
              <a:t>Please do not change size or position.</a:t>
            </a:r>
          </a:p>
          <a:p>
            <a:pPr lvl="0"/>
            <a:endParaRPr lang="en-US" noProof="0" dirty="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06926" y="1341437"/>
            <a:ext cx="4141788"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a:xfrm>
            <a:off x="395289" y="296862"/>
            <a:ext cx="8353424" cy="719137"/>
          </a:xfrm>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18031980-3EB9-4269-ADD1-C9D712BC3FBD}" type="datetime3">
              <a:rPr lang="en-US" noProof="0" smtClean="0"/>
              <a:t>18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PradeepKumar V, © Continental AG</a:t>
            </a:r>
          </a:p>
        </p:txBody>
      </p:sp>
    </p:spTree>
    <p:extLst>
      <p:ext uri="{BB962C8B-B14F-4D97-AF65-F5344CB8AC3E}">
        <p14:creationId xmlns:p14="http://schemas.microsoft.com/office/powerpoint/2010/main" val="6179362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4FAED83B-F920-4668-9BE8-E92CE9BBE5E4}" type="datetime3">
              <a:rPr lang="en-US" noProof="0" smtClean="0"/>
              <a:t>18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PradeepKumar V, © Continental AG</a:t>
            </a:r>
          </a:p>
        </p:txBody>
      </p:sp>
    </p:spTree>
    <p:extLst>
      <p:ext uri="{BB962C8B-B14F-4D97-AF65-F5344CB8AC3E}">
        <p14:creationId xmlns:p14="http://schemas.microsoft.com/office/powerpoint/2010/main" val="38335598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1437"/>
            <a:ext cx="273685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3203575"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8" name="Inhaltsplatzhalter 3"/>
          <p:cNvSpPr>
            <a:spLocks noGrp="1"/>
          </p:cNvSpPr>
          <p:nvPr>
            <p:ph sz="half" idx="13"/>
          </p:nvPr>
        </p:nvSpPr>
        <p:spPr>
          <a:xfrm>
            <a:off x="6011863"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9" name="Titel 8"/>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fld id="{0440F0F5-3B13-479C-A795-82D7D5131DC5}" type="datetime3">
              <a:rPr lang="en-US" noProof="0" smtClean="0"/>
              <a:t>18 September 2019</a:t>
            </a:fld>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a:t>PradeepKumar V, © Continental AG</a:t>
            </a:r>
          </a:p>
        </p:txBody>
      </p:sp>
    </p:spTree>
    <p:extLst>
      <p:ext uri="{BB962C8B-B14F-4D97-AF65-F5344CB8AC3E}">
        <p14:creationId xmlns:p14="http://schemas.microsoft.com/office/powerpoint/2010/main" val="27914532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06926" y="1341437"/>
            <a:ext cx="4141787"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BE26D1B8-DD7F-45C5-BCB6-31699A04DA6D}" type="datetime3">
              <a:rPr lang="en-US" noProof="0" smtClean="0"/>
              <a:t>18 September 2019</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PradeepKumar V, © Continental AG</a:t>
            </a:r>
          </a:p>
        </p:txBody>
      </p:sp>
      <p:sp>
        <p:nvSpPr>
          <p:cNvPr id="18" name="Inhaltsplatzhalter 2"/>
          <p:cNvSpPr>
            <a:spLocks noGrp="1"/>
          </p:cNvSpPr>
          <p:nvPr>
            <p:ph sz="half" idx="13"/>
          </p:nvPr>
        </p:nvSpPr>
        <p:spPr>
          <a:xfrm>
            <a:off x="395289" y="3644900"/>
            <a:ext cx="4140199"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19" name="Inhaltsplatzhalter 3"/>
          <p:cNvSpPr>
            <a:spLocks noGrp="1"/>
          </p:cNvSpPr>
          <p:nvPr>
            <p:ph sz="half" idx="14"/>
          </p:nvPr>
        </p:nvSpPr>
        <p:spPr>
          <a:xfrm>
            <a:off x="4606926" y="3644900"/>
            <a:ext cx="4141788"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dirty="0" err="1"/>
              <a:t>Textmasterformate</a:t>
            </a:r>
            <a:r>
              <a:rPr lang="en-US" noProof="0" dirty="0"/>
              <a:t>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6327969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lvl1pPr>
              <a:defRPr>
                <a:solidFill>
                  <a:schemeClr val="accent1"/>
                </a:solidFill>
                <a:latin typeface="+mj-lt"/>
              </a:defRPr>
            </a:lvl1pPr>
          </a:lstStyle>
          <a:p>
            <a:r>
              <a:rPr lang="en-US" noProof="0"/>
              <a:t>Titelmasterformat durch Klicken bearbeiten</a:t>
            </a:r>
          </a:p>
        </p:txBody>
      </p:sp>
      <p:sp>
        <p:nvSpPr>
          <p:cNvPr id="7" name="Datumsplatzhalter 6"/>
          <p:cNvSpPr>
            <a:spLocks noGrp="1"/>
          </p:cNvSpPr>
          <p:nvPr>
            <p:ph type="dt" sz="half" idx="10"/>
          </p:nvPr>
        </p:nvSpPr>
        <p:spPr/>
        <p:txBody>
          <a:bodyPr/>
          <a:lstStyle>
            <a:lvl1pPr>
              <a:defRPr>
                <a:solidFill>
                  <a:schemeClr val="tx1"/>
                </a:solidFill>
              </a:defRPr>
            </a:lvl1pPr>
          </a:lstStyle>
          <a:p>
            <a:fld id="{1C08C3BB-C187-41BC-89A7-B789D5494F7E}" type="datetime3">
              <a:rPr lang="en-US" noProof="0" smtClean="0"/>
              <a:t>18 September 2019</a:t>
            </a:fld>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a:t>PradeepKumar V, © Continental AG</a:t>
            </a:r>
          </a:p>
        </p:txBody>
      </p:sp>
    </p:spTree>
    <p:extLst>
      <p:ext uri="{BB962C8B-B14F-4D97-AF65-F5344CB8AC3E}">
        <p14:creationId xmlns:p14="http://schemas.microsoft.com/office/powerpoint/2010/main" val="36482012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fld id="{B6C974B6-5E88-493A-87C8-8EC99ACEF693}" type="datetime3">
              <a:rPr lang="en-US" noProof="0" smtClean="0"/>
              <a:t>18 September 2019</a:t>
            </a:fld>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a:t>PradeepKumar V, © Continental AG</a:t>
            </a:r>
            <a:endParaRPr lang="en-US" noProof="0" dirty="0"/>
          </a:p>
        </p:txBody>
      </p:sp>
    </p:spTree>
    <p:extLst>
      <p:ext uri="{BB962C8B-B14F-4D97-AF65-F5344CB8AC3E}">
        <p14:creationId xmlns:p14="http://schemas.microsoft.com/office/powerpoint/2010/main" val="8913077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d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bg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tx1"/>
                </a:solidFill>
              </a:defRPr>
            </a:lvl1pPr>
          </a:lstStyle>
          <a:p>
            <a:fld id="{D4A73BE8-F442-41D1-9CFC-F82437501AE3}"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PradeepKumar V, © Continental AG</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6"/>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22298444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tx1"/>
                </a:solidFill>
              </a:defRPr>
            </a:lvl1pPr>
          </a:lstStyle>
          <a:p>
            <a:fld id="{A604C88C-689D-4D6B-BE57-03B2AB89D619}"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PradeepKumar V, © Continental AG</a:t>
            </a:r>
          </a:p>
        </p:txBody>
      </p: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6" name="Rechteck 15"/>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14169119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dirty="0"/>
          </a:p>
        </p:txBody>
      </p:sp>
      <p:sp>
        <p:nvSpPr>
          <p:cNvPr id="8" name="Titel 7"/>
          <p:cNvSpPr>
            <a:spLocks noGrp="1"/>
          </p:cNvSpPr>
          <p:nvPr>
            <p:ph type="title"/>
          </p:nvPr>
        </p:nvSpPr>
        <p:spPr>
          <a:xfrm>
            <a:off x="395288" y="2456892"/>
            <a:ext cx="8353425" cy="719137"/>
          </a:xfrm>
        </p:spPr>
        <p:txBody>
          <a:bodyPr anchor="b" anchorCtr="0"/>
          <a:lstStyle>
            <a:lvl1pPr>
              <a:defRPr>
                <a:solidFill>
                  <a:schemeClr val="accent1"/>
                </a:solidFill>
              </a:defRPr>
            </a:lvl1pPr>
          </a:lstStyle>
          <a:p>
            <a:endParaRPr lang="en-US" noProof="0" dirty="0"/>
          </a:p>
        </p:txBody>
      </p:sp>
      <p:sp>
        <p:nvSpPr>
          <p:cNvPr id="9" name="Datumsplatzhalter 8"/>
          <p:cNvSpPr>
            <a:spLocks noGrp="1"/>
          </p:cNvSpPr>
          <p:nvPr>
            <p:ph type="dt" sz="half" idx="10"/>
          </p:nvPr>
        </p:nvSpPr>
        <p:spPr/>
        <p:txBody>
          <a:bodyPr/>
          <a:lstStyle>
            <a:lvl1pPr>
              <a:defRPr>
                <a:solidFill>
                  <a:schemeClr val="bg1"/>
                </a:solidFill>
              </a:defRPr>
            </a:lvl1pPr>
          </a:lstStyle>
          <a:p>
            <a:fld id="{053E861E-A866-4889-8188-88FEA30BAB47}"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PradeepKumar V, © Continental AG</a:t>
            </a:r>
          </a:p>
        </p:txBody>
      </p:sp>
      <p:cxnSp>
        <p:nvCxnSpPr>
          <p:cNvPr id="13" name="Gerade Verbindung 12"/>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4"/>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9749887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E3F4F081-6655-4D8C-BC80-3027A164ED5E}"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PradeepKumar V, © Continental AG</a:t>
            </a:r>
            <a:endParaRPr lang="en-US" noProof="0" dirty="0"/>
          </a:p>
        </p:txBody>
      </p:sp>
    </p:spTree>
    <p:extLst>
      <p:ext uri="{BB962C8B-B14F-4D97-AF65-F5344CB8AC3E}">
        <p14:creationId xmlns:p14="http://schemas.microsoft.com/office/powerpoint/2010/main" val="23515672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185084"/>
            <a:ext cx="8172140" cy="1138230"/>
          </a:xfrm>
        </p:spPr>
        <p:txBody>
          <a:bodyPr tIns="0" rIns="0" bIns="0" anchor="t" anchorCtr="0">
            <a:noAutofit/>
          </a:bodyPr>
          <a:lstStyle>
            <a:lvl1pPr marL="0" indent="0" algn="l">
              <a:spcAft>
                <a:spcPts val="0"/>
              </a:spcAft>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304925"/>
          </a:xfrm>
          <a:prstGeom prst="rect">
            <a:avLst/>
          </a:prstGeom>
        </p:spPr>
      </p:pic>
    </p:spTree>
    <p:extLst>
      <p:ext uri="{BB962C8B-B14F-4D97-AF65-F5344CB8AC3E}">
        <p14:creationId xmlns:p14="http://schemas.microsoft.com/office/powerpoint/2010/main" val="22996260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spTree>
      <p:nvGrpSpPr>
        <p:cNvPr id="1" name=""/>
        <p:cNvGrpSpPr/>
        <p:nvPr/>
      </p:nvGrpSpPr>
      <p:grpSpPr>
        <a:xfrm>
          <a:off x="0" y="0"/>
          <a:ext cx="0" cy="0"/>
          <a:chOff x="0" y="0"/>
          <a:chExt cx="0" cy="0"/>
        </a:xfrm>
      </p:grpSpPr>
      <p:sp>
        <p:nvSpPr>
          <p:cNvPr id="9" name="Rechteck 8"/>
          <p:cNvSpPr/>
          <p:nvPr userDrawn="1"/>
        </p:nvSpPr>
        <p:spPr>
          <a:xfrm>
            <a:off x="179388" y="188912"/>
            <a:ext cx="8785225" cy="64801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a:solidFill>
                  <a:schemeClr val="bg1"/>
                </a:solidFill>
              </a:rPr>
              <a:t>Bitte</a:t>
            </a:r>
            <a:r>
              <a:rPr lang="en-US" sz="1600" baseline="0" noProof="0" dirty="0">
                <a:solidFill>
                  <a:schemeClr val="bg1"/>
                </a:solidFill>
              </a:rPr>
              <a:t> </a:t>
            </a:r>
            <a:r>
              <a:rPr lang="en-US" sz="1600" baseline="0" noProof="0" dirty="0" err="1">
                <a:solidFill>
                  <a:schemeClr val="bg1"/>
                </a:solidFill>
              </a:rPr>
              <a:t>decken</a:t>
            </a:r>
            <a:r>
              <a:rPr lang="en-US" sz="1600" baseline="0" noProof="0" dirty="0">
                <a:solidFill>
                  <a:schemeClr val="bg1"/>
                </a:solidFill>
              </a:rPr>
              <a:t> </a:t>
            </a:r>
            <a:r>
              <a:rPr lang="en-US" sz="1600" baseline="0" noProof="0" dirty="0" err="1">
                <a:solidFill>
                  <a:schemeClr val="bg1"/>
                </a:solidFill>
              </a:rPr>
              <a:t>Sie</a:t>
            </a:r>
            <a:r>
              <a:rPr lang="en-US" sz="1600" baseline="0" noProof="0" dirty="0">
                <a:solidFill>
                  <a:schemeClr val="bg1"/>
                </a:solidFill>
              </a:rPr>
              <a:t> die </a:t>
            </a:r>
            <a:r>
              <a:rPr lang="en-US" sz="1600" baseline="0" noProof="0" dirty="0" err="1">
                <a:solidFill>
                  <a:schemeClr val="bg1"/>
                </a:solidFill>
              </a:rPr>
              <a:t>schraffierte</a:t>
            </a:r>
            <a:r>
              <a:rPr lang="en-US" sz="1600" baseline="0" noProof="0" dirty="0">
                <a:solidFill>
                  <a:schemeClr val="bg1"/>
                </a:solidFill>
              </a:rPr>
              <a:t> </a:t>
            </a:r>
            <a:r>
              <a:rPr lang="en-US" sz="1600" baseline="0" noProof="0" dirty="0" err="1">
                <a:solidFill>
                  <a:schemeClr val="bg1"/>
                </a:solidFill>
              </a:rPr>
              <a:t>Fläche</a:t>
            </a:r>
            <a:r>
              <a:rPr lang="en-US" sz="1600" baseline="0" noProof="0" dirty="0">
                <a:solidFill>
                  <a:schemeClr val="bg1"/>
                </a:solidFill>
              </a:rPr>
              <a:t> </a:t>
            </a:r>
            <a:r>
              <a:rPr lang="en-US" sz="1600" baseline="0" noProof="0" dirty="0" err="1">
                <a:solidFill>
                  <a:schemeClr val="bg1"/>
                </a:solidFill>
              </a:rPr>
              <a:t>mit</a:t>
            </a:r>
            <a:r>
              <a:rPr lang="en-US" sz="1600" baseline="0" noProof="0" dirty="0">
                <a:solidFill>
                  <a:schemeClr val="bg1"/>
                </a:solidFill>
              </a:rPr>
              <a:t> </a:t>
            </a:r>
            <a:r>
              <a:rPr lang="en-US" sz="1600" baseline="0" noProof="0" dirty="0" err="1">
                <a:solidFill>
                  <a:schemeClr val="bg1"/>
                </a:solidFill>
              </a:rPr>
              <a:t>einem</a:t>
            </a:r>
            <a:r>
              <a:rPr lang="en-US" sz="1600" baseline="0" noProof="0" dirty="0">
                <a:solidFill>
                  <a:schemeClr val="bg1"/>
                </a:solidFill>
              </a:rPr>
              <a:t> </a:t>
            </a:r>
            <a:r>
              <a:rPr lang="en-US" sz="1600" baseline="0" noProof="0" dirty="0" err="1">
                <a:solidFill>
                  <a:schemeClr val="bg1"/>
                </a:solidFill>
              </a:rPr>
              <a:t>Bild</a:t>
            </a:r>
            <a:r>
              <a:rPr lang="en-US" sz="1600" baseline="0" noProof="0" dirty="0">
                <a:solidFill>
                  <a:schemeClr val="bg1"/>
                </a:solidFill>
              </a:rPr>
              <a:t> ab</a:t>
            </a:r>
            <a:r>
              <a:rPr lang="en-US" sz="1600" noProof="0" dirty="0">
                <a:solidFill>
                  <a:schemeClr val="bg1"/>
                </a:solidFill>
              </a:rPr>
              <a:t>.</a:t>
            </a:r>
          </a:p>
          <a:p>
            <a:pPr algn="ctr"/>
            <a:r>
              <a:rPr lang="en-US" sz="1600" noProof="0" dirty="0">
                <a:solidFill>
                  <a:schemeClr val="bg1"/>
                </a:solidFill>
              </a:rPr>
              <a:t>Please cover</a:t>
            </a:r>
            <a:r>
              <a:rPr lang="en-US" sz="1600" baseline="0" noProof="0" dirty="0">
                <a:solidFill>
                  <a:schemeClr val="bg1"/>
                </a:solidFill>
              </a:rPr>
              <a:t> the shaded area with a picture</a:t>
            </a:r>
            <a:r>
              <a:rPr lang="en-US" sz="1600" noProof="0" dirty="0">
                <a:solidFill>
                  <a:schemeClr val="bg1"/>
                </a:solidFill>
              </a:rPr>
              <a:t>.</a:t>
            </a:r>
          </a:p>
          <a:p>
            <a:pPr algn="ctr"/>
            <a:r>
              <a:rPr lang="en-US" sz="1600" noProof="0" dirty="0">
                <a:solidFill>
                  <a:schemeClr val="bg1"/>
                </a:solidFill>
              </a:rPr>
              <a:t>(24,4 x 18,0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Autofit/>
          </a:bodyPr>
          <a:lstStyle>
            <a:lvl1pPr algn="l">
              <a:defRPr sz="2400">
                <a:solidFill>
                  <a:schemeClr val="accent1"/>
                </a:solidFill>
              </a:defRPr>
            </a:lvl1pPr>
          </a:lstStyle>
          <a:p>
            <a:r>
              <a:rPr lang="en-US" noProof="0"/>
              <a:t>Titelmasterformat durch Klicken bearbeiten</a:t>
            </a:r>
          </a:p>
        </p:txBody>
      </p:sp>
      <p:sp>
        <p:nvSpPr>
          <p:cNvPr id="3" name="Untertitel 2"/>
          <p:cNvSpPr>
            <a:spLocks noGrp="1"/>
          </p:cNvSpPr>
          <p:nvPr>
            <p:ph type="subTitle" idx="1"/>
          </p:nvPr>
        </p:nvSpPr>
        <p:spPr>
          <a:xfrm>
            <a:off x="503548" y="4746878"/>
            <a:ext cx="8172140" cy="1138230"/>
          </a:xfrm>
        </p:spPr>
        <p:txBody>
          <a:bodyPr tIns="0" rIns="0" bIns="0" anchor="t" anchorCtr="0">
            <a:noAutofit/>
          </a:bodyPr>
          <a:lstStyle>
            <a:lvl1pPr marL="0" indent="0" algn="l">
              <a:spcAft>
                <a:spcPts val="0"/>
              </a:spcAft>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Formatvorlage des Untertitelmasters durch Klicken bearbeiten</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a:blip r:embed="rId2"/>
            <a:stretch>
              <a:fillRect/>
            </a:stretch>
          </a:blipFill>
        </p:spPr>
        <p:txBody>
          <a:bodyPr>
            <a:no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Clr>
                <a:schemeClr val="bg1"/>
              </a:buClr>
              <a:buSzPct val="125000"/>
              <a:buFont typeface="Arial" pitchFamily="34" charset="0"/>
              <a:buChar char="›"/>
              <a:defRPr>
                <a:solidFill>
                  <a:schemeClr val="bg1"/>
                </a:solidFill>
              </a:defRPr>
            </a:lvl2pPr>
            <a:lvl3pPr marL="539750" indent="-177800">
              <a:lnSpc>
                <a:spcPct val="113000"/>
              </a:lnSpc>
              <a:buClr>
                <a:schemeClr val="bg1"/>
              </a:buClr>
              <a:buSzPct val="125000"/>
              <a:buFont typeface="Arial" pitchFamily="34" charset="0"/>
              <a:buChar char="›"/>
              <a:defRPr>
                <a:solidFill>
                  <a:schemeClr val="bg1"/>
                </a:solidFill>
              </a:defRPr>
            </a:lvl3pPr>
            <a:lvl4pPr marL="895350" indent="-179388">
              <a:lnSpc>
                <a:spcPct val="113000"/>
              </a:lnSpc>
              <a:buClr>
                <a:schemeClr val="bg1"/>
              </a:buClr>
              <a:buSzPct val="125000"/>
              <a:buFont typeface="Arial" pitchFamily="34" charset="0"/>
              <a:buChar char="›"/>
              <a:defRPr>
                <a:solidFill>
                  <a:schemeClr val="bg1"/>
                </a:solidFill>
              </a:defRPr>
            </a:lvl4pPr>
            <a:lvl5pPr marL="1257300" indent="-177800">
              <a:lnSpc>
                <a:spcPct val="113000"/>
              </a:lnSpc>
              <a:buClr>
                <a:schemeClr val="bg1"/>
              </a:buClr>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bg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AA36F32D-2DF4-4E65-B323-ACD7B3C7C5A3}"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PradeepKumar V, © Continental AG</a:t>
            </a:r>
          </a:p>
        </p:txBody>
      </p:sp>
      <p:pic>
        <p:nvPicPr>
          <p:cNvPr id="15" name="Bild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6" name="Gerade Verbindung 15"/>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883389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SzPct val="125000"/>
              <a:buFont typeface="Arial" pitchFamily="34" charset="0"/>
              <a:buChar char="›"/>
              <a:defRPr>
                <a:solidFill>
                  <a:schemeClr val="tx1"/>
                </a:solidFill>
              </a:defRPr>
            </a:lvl2pPr>
            <a:lvl3pPr marL="539750" indent="-177800">
              <a:lnSpc>
                <a:spcPct val="113000"/>
              </a:lnSpc>
              <a:buSzPct val="125000"/>
              <a:buFont typeface="Arial" pitchFamily="34" charset="0"/>
              <a:buChar char="›"/>
              <a:defRPr>
                <a:solidFill>
                  <a:schemeClr val="tx1"/>
                </a:solidFill>
              </a:defRPr>
            </a:lvl3pPr>
            <a:lvl4pPr marL="895350" indent="-179388">
              <a:lnSpc>
                <a:spcPct val="113000"/>
              </a:lnSpc>
              <a:buSzPct val="125000"/>
              <a:buFont typeface="Arial" pitchFamily="34" charset="0"/>
              <a:buChar char="›"/>
              <a:defRPr>
                <a:solidFill>
                  <a:schemeClr val="tx1"/>
                </a:solidFill>
              </a:defRPr>
            </a:lvl4pPr>
            <a:lvl5pPr marL="1257300" indent="-177800">
              <a:lnSpc>
                <a:spcPct val="113000"/>
              </a:lnSpc>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64717EB8-B0A3-495B-853A-65A0B6DADA2D}"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PradeepKumar V, © Continental AG</a:t>
            </a:r>
            <a:endParaRPr lang="en-US" noProof="0" dirty="0"/>
          </a:p>
        </p:txBody>
      </p:sp>
    </p:spTree>
    <p:extLst>
      <p:ext uri="{BB962C8B-B14F-4D97-AF65-F5344CB8AC3E}">
        <p14:creationId xmlns:p14="http://schemas.microsoft.com/office/powerpoint/2010/main" val="18108249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SzPct val="125000"/>
              <a:buFont typeface="Arial" pitchFamily="34" charset="0"/>
              <a:buChar char="›"/>
              <a:defRPr>
                <a:solidFill>
                  <a:schemeClr val="bg1"/>
                </a:solidFill>
              </a:defRPr>
            </a:lvl2pPr>
            <a:lvl3pPr marL="539750" indent="-177800">
              <a:lnSpc>
                <a:spcPct val="113000"/>
              </a:lnSpc>
              <a:buSzPct val="125000"/>
              <a:buFont typeface="Arial" pitchFamily="34" charset="0"/>
              <a:buChar char="›"/>
              <a:defRPr>
                <a:solidFill>
                  <a:schemeClr val="bg1"/>
                </a:solidFill>
              </a:defRPr>
            </a:lvl3pPr>
            <a:lvl4pPr marL="895350" indent="-179388">
              <a:lnSpc>
                <a:spcPct val="113000"/>
              </a:lnSpc>
              <a:buSzPct val="125000"/>
              <a:buFont typeface="Arial" pitchFamily="34" charset="0"/>
              <a:buChar char="›"/>
              <a:defRPr>
                <a:solidFill>
                  <a:schemeClr val="bg1"/>
                </a:solidFill>
              </a:defRPr>
            </a:lvl4pPr>
            <a:lvl5pPr marL="1257300" indent="-177800">
              <a:lnSpc>
                <a:spcPct val="113000"/>
              </a:lnSpc>
              <a:buSzPct val="125000"/>
              <a:buFont typeface="Arial" pitchFamily="34" charset="0"/>
              <a:buChar char="›"/>
              <a:defRPr>
                <a:solidFill>
                  <a:schemeClr val="bg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bg1"/>
                </a:solidFill>
              </a:defRPr>
            </a:lvl1pPr>
          </a:lstStyle>
          <a:p>
            <a:fld id="{1E64EDA3-CFCE-48EA-87F2-FB4F15FCD009}"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PradeepKumar V, © Continental AG</a:t>
            </a:r>
          </a:p>
        </p:txBody>
      </p:sp>
      <p:cxnSp>
        <p:nvCxnSpPr>
          <p:cNvPr id="7" name="Gerade Verbindung 6"/>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uppieren 15"/>
          <p:cNvGrpSpPr/>
          <p:nvPr userDrawn="1"/>
        </p:nvGrpSpPr>
        <p:grpSpPr>
          <a:xfrm>
            <a:off x="0" y="0"/>
            <a:ext cx="9144000" cy="6858000"/>
            <a:chOff x="0" y="0"/>
            <a:chExt cx="9144000" cy="6858000"/>
          </a:xfrm>
          <a:solidFill>
            <a:schemeClr val="bg1"/>
          </a:solidFill>
        </p:grpSpPr>
        <p:sp>
          <p:nvSpPr>
            <p:cNvPr id="17" name="Rechteck 16"/>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195947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2232025"/>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CD8AF03D-BF49-43C0-B70A-0B104FB0669A}"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PradeepKumar V, © Continental AG</a:t>
            </a:r>
          </a:p>
        </p:txBody>
      </p:sp>
    </p:spTree>
    <p:extLst>
      <p:ext uri="{BB962C8B-B14F-4D97-AF65-F5344CB8AC3E}">
        <p14:creationId xmlns:p14="http://schemas.microsoft.com/office/powerpoint/2010/main" val="35461246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644900"/>
            <a:ext cx="8353425" cy="2232024"/>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8" name="Titel 7"/>
          <p:cNvSpPr>
            <a:spLocks noGrp="1"/>
          </p:cNvSpPr>
          <p:nvPr>
            <p:ph type="title"/>
          </p:nvPr>
        </p:nvSpPr>
        <p:spPr/>
        <p:txBody>
          <a:bodyPr/>
          <a:lstStyle>
            <a:lvl1pPr>
              <a:defRPr>
                <a:solidFill>
                  <a:schemeClr val="accent1"/>
                </a:solidFill>
              </a:defRPr>
            </a:lvl1pPr>
          </a:lstStyle>
          <a:p>
            <a:r>
              <a:rPr lang="en-US" noProof="0"/>
              <a:t>Titelmasterformat durch Klicken bearbeiten</a:t>
            </a:r>
          </a:p>
        </p:txBody>
      </p:sp>
      <p:sp>
        <p:nvSpPr>
          <p:cNvPr id="9" name="Datumsplatzhalter 8"/>
          <p:cNvSpPr>
            <a:spLocks noGrp="1"/>
          </p:cNvSpPr>
          <p:nvPr>
            <p:ph type="dt" sz="half" idx="10"/>
          </p:nvPr>
        </p:nvSpPr>
        <p:spPr/>
        <p:txBody>
          <a:bodyPr/>
          <a:lstStyle>
            <a:lvl1pPr>
              <a:defRPr>
                <a:solidFill>
                  <a:schemeClr val="tx1"/>
                </a:solidFill>
              </a:defRPr>
            </a:lvl1pPr>
          </a:lstStyle>
          <a:p>
            <a:fld id="{7A2C69BF-BD39-4099-9B2B-8345647A7395}" type="datetime3">
              <a:rPr lang="en-US" noProof="0" smtClean="0"/>
              <a:t>18 September 2019</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PradeepKumar V, © Continental AG</a:t>
            </a:r>
          </a:p>
        </p:txBody>
      </p:sp>
    </p:spTree>
    <p:extLst>
      <p:ext uri="{BB962C8B-B14F-4D97-AF65-F5344CB8AC3E}">
        <p14:creationId xmlns:p14="http://schemas.microsoft.com/office/powerpoint/2010/main" val="40698627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7021;MIO_UPDATE=True;MIO_VERSION=31.01.2014 11:36:49;MIO_DBID=ED9FF2F2-6643-46BA-B685-7D49126FFAFF">
    <p:bg>
      <p:bgRef idx="1001">
        <a:schemeClr val="bg1"/>
      </p:bgRef>
    </p:bg>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4902" name="think-cell Folie" r:id="rId25" imgW="270" imgH="270" progId="">
                  <p:embed/>
                </p:oleObj>
              </mc:Choice>
              <mc:Fallback>
                <p:oleObj name="think-cell Folie" r:id="rId25" imgW="270" imgH="270" progId="">
                  <p:embed/>
                  <p:pic>
                    <p:nvPicPr>
                      <p:cNvPr id="0" name="Picture 1"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bwMode="black">
          <a:xfrm>
            <a:off x="252637" y="6095032"/>
            <a:ext cx="1857375" cy="570087"/>
          </a:xfrm>
          <a:prstGeom prst="rect">
            <a:avLst/>
          </a:prstGeom>
          <a:noFill/>
          <a:ln>
            <a:noFill/>
          </a:ln>
        </p:spPr>
      </p:pic>
      <p:sp>
        <p:nvSpPr>
          <p:cNvPr id="2" name="Titelplatzhalter 1"/>
          <p:cNvSpPr>
            <a:spLocks noGrp="1"/>
          </p:cNvSpPr>
          <p:nvPr>
            <p:ph type="title"/>
          </p:nvPr>
        </p:nvSpPr>
        <p:spPr>
          <a:xfrm>
            <a:off x="395288" y="296862"/>
            <a:ext cx="8353425" cy="719137"/>
          </a:xfrm>
          <a:prstGeom prst="rect">
            <a:avLst/>
          </a:prstGeom>
        </p:spPr>
        <p:txBody>
          <a:bodyPr vert="horz" lIns="0" tIns="25200" rIns="91440" bIns="0" rtlCol="0" anchor="t" anchorCtr="0">
            <a:noAutofit/>
          </a:bodyPr>
          <a:lstStyle/>
          <a:p>
            <a:r>
              <a:rPr lang="en-US" noProof="0"/>
              <a:t>Titelmasterformat durch Klicken bearbeiten</a:t>
            </a:r>
          </a:p>
        </p:txBody>
      </p:sp>
      <p:sp>
        <p:nvSpPr>
          <p:cNvPr id="3" name="Textplatzhalter 2"/>
          <p:cNvSpPr>
            <a:spLocks noGrp="1"/>
          </p:cNvSpPr>
          <p:nvPr>
            <p:ph type="body" idx="1"/>
          </p:nvPr>
        </p:nvSpPr>
        <p:spPr>
          <a:xfrm>
            <a:off x="395288" y="1341438"/>
            <a:ext cx="8353425" cy="4535487"/>
          </a:xfrm>
          <a:prstGeom prst="rect">
            <a:avLst/>
          </a:prstGeom>
        </p:spPr>
        <p:txBody>
          <a:bodyPr vert="horz" lIns="0" tIns="18000" rIns="0" bIns="18000" rtlCol="0">
            <a:normAutofit/>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4" name="Datumsplatzhalter 23"/>
          <p:cNvSpPr>
            <a:spLocks noGrp="1"/>
          </p:cNvSpPr>
          <p:nvPr>
            <p:ph type="dt" sz="half" idx="2"/>
          </p:nvPr>
        </p:nvSpPr>
        <p:spPr>
          <a:xfrm>
            <a:off x="6350484" y="6224489"/>
            <a:ext cx="2001935" cy="150440"/>
          </a:xfrm>
          <a:prstGeom prst="rect">
            <a:avLst/>
          </a:prstGeom>
        </p:spPr>
        <p:txBody>
          <a:bodyPr vert="horz" wrap="none" lIns="0" tIns="0" rIns="0" bIns="0" rtlCol="0" anchor="b" anchorCtr="0"/>
          <a:lstStyle>
            <a:lvl1pPr algn="l">
              <a:defRPr sz="700">
                <a:solidFill>
                  <a:schemeClr val="tx1"/>
                </a:solidFill>
                <a:latin typeface="+mn-lt"/>
              </a:defRPr>
            </a:lvl1pPr>
          </a:lstStyle>
          <a:p>
            <a:fld id="{C35A2B6D-1369-40A7-84BD-96804F89D384}" type="datetime3">
              <a:rPr lang="en-US" noProof="0" smtClean="0"/>
              <a:t>18 September 2019</a:t>
            </a:fld>
            <a:endParaRPr lang="en-US" noProof="0"/>
          </a:p>
        </p:txBody>
      </p:sp>
      <p:sp>
        <p:nvSpPr>
          <p:cNvPr id="25" name="Fußzeilenplatzhalter 24"/>
          <p:cNvSpPr>
            <a:spLocks noGrp="1"/>
          </p:cNvSpPr>
          <p:nvPr>
            <p:ph type="ftr" sz="quarter" idx="3"/>
          </p:nvPr>
        </p:nvSpPr>
        <p:spPr>
          <a:xfrm>
            <a:off x="6350485" y="6375515"/>
            <a:ext cx="2001935" cy="150440"/>
          </a:xfrm>
          <a:prstGeom prst="rect">
            <a:avLst/>
          </a:prstGeom>
        </p:spPr>
        <p:txBody>
          <a:bodyPr vert="horz" wrap="none" lIns="0" tIns="0" rIns="0" bIns="0" rtlCol="0" anchor="t" anchorCtr="0"/>
          <a:lstStyle>
            <a:lvl1pPr algn="l">
              <a:defRPr sz="700">
                <a:solidFill>
                  <a:schemeClr val="tx1"/>
                </a:solidFill>
                <a:latin typeface="+mn-lt"/>
              </a:defRPr>
            </a:lvl1pPr>
          </a:lstStyle>
          <a:p>
            <a:r>
              <a:rPr lang="en-US" noProof="0"/>
              <a:t>PradeepKumar V, © Continental AG</a:t>
            </a:r>
            <a:endParaRPr lang="en-US" noProof="0" dirty="0"/>
          </a:p>
        </p:txBody>
      </p:sp>
      <p:sp>
        <p:nvSpPr>
          <p:cNvPr id="26" name="Foliennummernplatzhalter 25"/>
          <p:cNvSpPr>
            <a:spLocks noGrp="1"/>
          </p:cNvSpPr>
          <p:nvPr>
            <p:ph type="sldNum" sz="quarter" idx="4"/>
          </p:nvPr>
        </p:nvSpPr>
        <p:spPr>
          <a:xfrm>
            <a:off x="8388424" y="6375515"/>
            <a:ext cx="360289" cy="150440"/>
          </a:xfrm>
          <a:prstGeom prst="rect">
            <a:avLst/>
          </a:prstGeom>
        </p:spPr>
        <p:txBody>
          <a:bodyPr vert="horz" wrap="none" lIns="0" tIns="0" rIns="0" bIns="0" rtlCol="0" anchor="t" anchorCtr="0"/>
          <a:lstStyle>
            <a:lvl1pPr algn="r">
              <a:defRPr sz="700" b="1">
                <a:solidFill>
                  <a:schemeClr val="tx1"/>
                </a:solidFill>
                <a:latin typeface="+mn-lt"/>
              </a:defRPr>
            </a:lvl1pPr>
          </a:lstStyle>
          <a:p>
            <a:fld id="{ADA48181-2C78-49CB-8C52-912A07842C2E}" type="slidenum">
              <a:rPr lang="en-US" noProof="0" smtClean="0"/>
              <a:pPr/>
              <a:t>‹#›</a:t>
            </a:fld>
            <a:endParaRPr lang="en-US" noProof="0"/>
          </a:p>
        </p:txBody>
      </p:sp>
      <p:sp>
        <p:nvSpPr>
          <p:cNvPr id="11" name="Text Box 23"/>
          <p:cNvSpPr txBox="1">
            <a:spLocks noChangeArrowheads="1"/>
          </p:cNvSpPr>
          <p:nvPr userDrawn="1">
            <p:custDataLst>
              <p:tags r:id="rId22"/>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Internal</a:t>
            </a:r>
          </a:p>
        </p:txBody>
      </p:sp>
      <p:sp>
        <p:nvSpPr>
          <p:cNvPr id="12" name="Text Box 23"/>
          <p:cNvSpPr txBox="1">
            <a:spLocks noChangeArrowheads="1"/>
          </p:cNvSpPr>
          <p:nvPr userDrawn="1">
            <p:custDataLst>
              <p:tags r:id="rId23"/>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endParaRPr lang="en-US" sz="700" b="1" noProof="0">
              <a:solidFill>
                <a:schemeClr val="tx1"/>
              </a:solidFill>
              <a:latin typeface="+mn-lt"/>
            </a:endParaRPr>
          </a:p>
        </p:txBody>
      </p:sp>
      <p:sp>
        <p:nvSpPr>
          <p:cNvPr id="4" name="empower - DO NOT DELETE!!!" hidden="1"/>
          <p:cNvSpPr/>
          <p:nvPr userDrawn="1">
            <p:custDataLst>
              <p:tags r:id="rId24"/>
            </p:custDataLst>
          </p:nvPr>
        </p:nvSpPr>
        <p:spPr>
          <a:xfrm>
            <a:off x="-1270000" y="-127000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spTree>
    <p:extLst>
      <p:ext uri="{BB962C8B-B14F-4D97-AF65-F5344CB8AC3E}">
        <p14:creationId xmlns:p14="http://schemas.microsoft.com/office/powerpoint/2010/main" val="83910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fade/>
  </p:transition>
  <p:hf hdr="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jpeg"/><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2.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4.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6.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7.xml"/></Relationships>
</file>

<file path=ppt/slides/_rels/slide17.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 Type="http://schemas.openxmlformats.org/officeDocument/2006/relationships/tags" Target="../tags/tag50.xml"/><Relationship Id="rId21" Type="http://schemas.openxmlformats.org/officeDocument/2006/relationships/tags" Target="../tags/tag68.xml"/><Relationship Id="rId34" Type="http://schemas.openxmlformats.org/officeDocument/2006/relationships/slide" Target="slide4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slide" Target="slide46.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29" Type="http://schemas.openxmlformats.org/officeDocument/2006/relationships/slide" Target="slide2.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slide" Target="slide44.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slideLayout" Target="../slideLayouts/slideLayout15.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slide" Target="slide2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slide" Target="slide2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tags" Target="../tags/tag32.xml"/><Relationship Id="rId3" Type="http://schemas.openxmlformats.org/officeDocument/2006/relationships/tags" Target="../tags/tag9.xml"/><Relationship Id="rId21" Type="http://schemas.openxmlformats.org/officeDocument/2006/relationships/tags" Target="../tags/tag27.xml"/><Relationship Id="rId34" Type="http://schemas.openxmlformats.org/officeDocument/2006/relationships/slide" Target="slide48.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33" Type="http://schemas.openxmlformats.org/officeDocument/2006/relationships/slide" Target="slide46.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29" Type="http://schemas.openxmlformats.org/officeDocument/2006/relationships/slide" Target="slide17.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32" Type="http://schemas.openxmlformats.org/officeDocument/2006/relationships/slide" Target="slide44.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slideLayout" Target="../slideLayouts/slideLayout15.xml"/><Relationship Id="rId10" Type="http://schemas.openxmlformats.org/officeDocument/2006/relationships/tags" Target="../tags/tag16.xml"/><Relationship Id="rId19" Type="http://schemas.openxmlformats.org/officeDocument/2006/relationships/tags" Target="../tags/tag25.xml"/><Relationship Id="rId31" Type="http://schemas.openxmlformats.org/officeDocument/2006/relationships/slide" Target="slide2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 Id="rId30" Type="http://schemas.openxmlformats.org/officeDocument/2006/relationships/slide" Target="slide2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1.xml"/></Relationships>
</file>

<file path=ppt/slides/_rels/slide25.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 Type="http://schemas.openxmlformats.org/officeDocument/2006/relationships/tags" Target="../tags/tag84.xml"/><Relationship Id="rId21" Type="http://schemas.openxmlformats.org/officeDocument/2006/relationships/tags" Target="../tags/tag102.xml"/><Relationship Id="rId34" Type="http://schemas.openxmlformats.org/officeDocument/2006/relationships/slide" Target="slide48.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slide" Target="slide46.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slide" Target="slide2.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slide" Target="slide44.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slideLayout" Target="../slideLayouts/slideLayout15.xml"/><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slide" Target="slide26.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slide" Target="slide17.xml"/></Relationships>
</file>

<file path=ppt/slides/_rels/slide26.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26" Type="http://schemas.openxmlformats.org/officeDocument/2006/relationships/tags" Target="../tags/tag134.xml"/><Relationship Id="rId3" Type="http://schemas.openxmlformats.org/officeDocument/2006/relationships/tags" Target="../tags/tag111.xml"/><Relationship Id="rId21" Type="http://schemas.openxmlformats.org/officeDocument/2006/relationships/tags" Target="../tags/tag129.xml"/><Relationship Id="rId34" Type="http://schemas.openxmlformats.org/officeDocument/2006/relationships/slide" Target="slide48.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5" Type="http://schemas.openxmlformats.org/officeDocument/2006/relationships/tags" Target="../tags/tag133.xml"/><Relationship Id="rId33" Type="http://schemas.openxmlformats.org/officeDocument/2006/relationships/slide" Target="slide46.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29" Type="http://schemas.openxmlformats.org/officeDocument/2006/relationships/slide" Target="slide2.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tags" Target="../tags/tag132.xml"/><Relationship Id="rId32" Type="http://schemas.openxmlformats.org/officeDocument/2006/relationships/slide" Target="slide44.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tags" Target="../tags/tag131.xml"/><Relationship Id="rId28" Type="http://schemas.openxmlformats.org/officeDocument/2006/relationships/slideLayout" Target="../slideLayouts/slideLayout15.xml"/><Relationship Id="rId10" Type="http://schemas.openxmlformats.org/officeDocument/2006/relationships/tags" Target="../tags/tag118.xml"/><Relationship Id="rId19" Type="http://schemas.openxmlformats.org/officeDocument/2006/relationships/tags" Target="../tags/tag127.xml"/><Relationship Id="rId31" Type="http://schemas.openxmlformats.org/officeDocument/2006/relationships/slide" Target="slide25.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tags" Target="../tags/tag130.xml"/><Relationship Id="rId27" Type="http://schemas.openxmlformats.org/officeDocument/2006/relationships/tags" Target="../tags/tag135.xml"/><Relationship Id="rId30" Type="http://schemas.openxmlformats.org/officeDocument/2006/relationships/slide" Target="slide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tags" Target="../tags/tag136.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13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13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139.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140.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141.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14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tags" Target="../tags/tag143.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144.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45.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146.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tags" Target="../tags/tag147.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tags" Target="../tags/tag148.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35.xml"/><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149.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tags" Target="../tags/tag150.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151.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tags" Target="../tags/tag15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tags" Target="../tags/tag170.xml"/><Relationship Id="rId26" Type="http://schemas.openxmlformats.org/officeDocument/2006/relationships/tags" Target="../tags/tag178.xml"/><Relationship Id="rId3" Type="http://schemas.openxmlformats.org/officeDocument/2006/relationships/tags" Target="../tags/tag155.xml"/><Relationship Id="rId21" Type="http://schemas.openxmlformats.org/officeDocument/2006/relationships/tags" Target="../tags/tag173.xml"/><Relationship Id="rId34" Type="http://schemas.openxmlformats.org/officeDocument/2006/relationships/slide" Target="slide48.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tags" Target="../tags/tag169.xml"/><Relationship Id="rId25" Type="http://schemas.openxmlformats.org/officeDocument/2006/relationships/tags" Target="../tags/tag177.xml"/><Relationship Id="rId33" Type="http://schemas.openxmlformats.org/officeDocument/2006/relationships/slide" Target="slide46.xml"/><Relationship Id="rId2" Type="http://schemas.openxmlformats.org/officeDocument/2006/relationships/tags" Target="../tags/tag154.xml"/><Relationship Id="rId16" Type="http://schemas.openxmlformats.org/officeDocument/2006/relationships/tags" Target="../tags/tag168.xml"/><Relationship Id="rId20" Type="http://schemas.openxmlformats.org/officeDocument/2006/relationships/tags" Target="../tags/tag172.xml"/><Relationship Id="rId29" Type="http://schemas.openxmlformats.org/officeDocument/2006/relationships/slide" Target="slide2.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24" Type="http://schemas.openxmlformats.org/officeDocument/2006/relationships/tags" Target="../tags/tag176.xml"/><Relationship Id="rId32" Type="http://schemas.openxmlformats.org/officeDocument/2006/relationships/slide" Target="slide26.xml"/><Relationship Id="rId5" Type="http://schemas.openxmlformats.org/officeDocument/2006/relationships/tags" Target="../tags/tag157.xml"/><Relationship Id="rId15" Type="http://schemas.openxmlformats.org/officeDocument/2006/relationships/tags" Target="../tags/tag167.xml"/><Relationship Id="rId23" Type="http://schemas.openxmlformats.org/officeDocument/2006/relationships/tags" Target="../tags/tag175.xml"/><Relationship Id="rId28" Type="http://schemas.openxmlformats.org/officeDocument/2006/relationships/slideLayout" Target="../slideLayouts/slideLayout15.xml"/><Relationship Id="rId10" Type="http://schemas.openxmlformats.org/officeDocument/2006/relationships/tags" Target="../tags/tag162.xml"/><Relationship Id="rId19" Type="http://schemas.openxmlformats.org/officeDocument/2006/relationships/tags" Target="../tags/tag171.xml"/><Relationship Id="rId31" Type="http://schemas.openxmlformats.org/officeDocument/2006/relationships/slide" Target="slide25.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 Id="rId22" Type="http://schemas.openxmlformats.org/officeDocument/2006/relationships/tags" Target="../tags/tag174.xml"/><Relationship Id="rId27" Type="http://schemas.openxmlformats.org/officeDocument/2006/relationships/tags" Target="../tags/tag179.xml"/><Relationship Id="rId30" Type="http://schemas.openxmlformats.org/officeDocument/2006/relationships/slide" Target="slide1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80.xml"/><Relationship Id="rId1" Type="http://schemas.openxmlformats.org/officeDocument/2006/relationships/vmlDrawing" Target="../drawings/vmlDrawing9.vml"/><Relationship Id="rId6" Type="http://schemas.openxmlformats.org/officeDocument/2006/relationships/image" Target="../media/image33.emf"/><Relationship Id="rId5" Type="http://schemas.openxmlformats.org/officeDocument/2006/relationships/oleObject" Target="../embeddings/oleObject8.bin"/><Relationship Id="rId4" Type="http://schemas.openxmlformats.org/officeDocument/2006/relationships/notesSlide" Target="../notesSlides/notesSlide20.xml"/></Relationships>
</file>

<file path=ppt/slides/_rels/slide46.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tags" Target="../tags/tag198.xml"/><Relationship Id="rId26" Type="http://schemas.openxmlformats.org/officeDocument/2006/relationships/tags" Target="../tags/tag206.xml"/><Relationship Id="rId3" Type="http://schemas.openxmlformats.org/officeDocument/2006/relationships/tags" Target="../tags/tag183.xml"/><Relationship Id="rId21" Type="http://schemas.openxmlformats.org/officeDocument/2006/relationships/tags" Target="../tags/tag201.xml"/><Relationship Id="rId34" Type="http://schemas.openxmlformats.org/officeDocument/2006/relationships/slide" Target="slide48.xml"/><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tags" Target="../tags/tag197.xml"/><Relationship Id="rId25" Type="http://schemas.openxmlformats.org/officeDocument/2006/relationships/tags" Target="../tags/tag205.xml"/><Relationship Id="rId33" Type="http://schemas.openxmlformats.org/officeDocument/2006/relationships/slide" Target="slide44.xml"/><Relationship Id="rId2" Type="http://schemas.openxmlformats.org/officeDocument/2006/relationships/tags" Target="../tags/tag182.xml"/><Relationship Id="rId16" Type="http://schemas.openxmlformats.org/officeDocument/2006/relationships/tags" Target="../tags/tag196.xml"/><Relationship Id="rId20" Type="http://schemas.openxmlformats.org/officeDocument/2006/relationships/tags" Target="../tags/tag200.xml"/><Relationship Id="rId29" Type="http://schemas.openxmlformats.org/officeDocument/2006/relationships/slide" Target="slide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24" Type="http://schemas.openxmlformats.org/officeDocument/2006/relationships/tags" Target="../tags/tag204.xml"/><Relationship Id="rId32" Type="http://schemas.openxmlformats.org/officeDocument/2006/relationships/slide" Target="slide26.xml"/><Relationship Id="rId5" Type="http://schemas.openxmlformats.org/officeDocument/2006/relationships/tags" Target="../tags/tag185.xml"/><Relationship Id="rId15" Type="http://schemas.openxmlformats.org/officeDocument/2006/relationships/tags" Target="../tags/tag195.xml"/><Relationship Id="rId23" Type="http://schemas.openxmlformats.org/officeDocument/2006/relationships/tags" Target="../tags/tag203.xml"/><Relationship Id="rId28" Type="http://schemas.openxmlformats.org/officeDocument/2006/relationships/slideLayout" Target="../slideLayouts/slideLayout15.xml"/><Relationship Id="rId10" Type="http://schemas.openxmlformats.org/officeDocument/2006/relationships/tags" Target="../tags/tag190.xml"/><Relationship Id="rId19" Type="http://schemas.openxmlformats.org/officeDocument/2006/relationships/tags" Target="../tags/tag199.xml"/><Relationship Id="rId31" Type="http://schemas.openxmlformats.org/officeDocument/2006/relationships/slide" Target="slide25.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 Id="rId22" Type="http://schemas.openxmlformats.org/officeDocument/2006/relationships/tags" Target="../tags/tag202.xml"/><Relationship Id="rId27" Type="http://schemas.openxmlformats.org/officeDocument/2006/relationships/tags" Target="../tags/tag207.xml"/><Relationship Id="rId30" Type="http://schemas.openxmlformats.org/officeDocument/2006/relationships/slide" Target="slide1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tags" Target="../tags/tag208.xml"/></Relationships>
</file>

<file path=ppt/slides/_rels/slide48.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tags" Target="../tags/tag221.xml"/><Relationship Id="rId18" Type="http://schemas.openxmlformats.org/officeDocument/2006/relationships/tags" Target="../tags/tag226.xml"/><Relationship Id="rId26" Type="http://schemas.openxmlformats.org/officeDocument/2006/relationships/tags" Target="../tags/tag234.xml"/><Relationship Id="rId3" Type="http://schemas.openxmlformats.org/officeDocument/2006/relationships/tags" Target="../tags/tag211.xml"/><Relationship Id="rId21" Type="http://schemas.openxmlformats.org/officeDocument/2006/relationships/tags" Target="../tags/tag229.xml"/><Relationship Id="rId34" Type="http://schemas.openxmlformats.org/officeDocument/2006/relationships/slide" Target="slide46.xml"/><Relationship Id="rId7" Type="http://schemas.openxmlformats.org/officeDocument/2006/relationships/tags" Target="../tags/tag215.xml"/><Relationship Id="rId12" Type="http://schemas.openxmlformats.org/officeDocument/2006/relationships/tags" Target="../tags/tag220.xml"/><Relationship Id="rId17" Type="http://schemas.openxmlformats.org/officeDocument/2006/relationships/tags" Target="../tags/tag225.xml"/><Relationship Id="rId25" Type="http://schemas.openxmlformats.org/officeDocument/2006/relationships/tags" Target="../tags/tag233.xml"/><Relationship Id="rId33" Type="http://schemas.openxmlformats.org/officeDocument/2006/relationships/slide" Target="slide44.xml"/><Relationship Id="rId2" Type="http://schemas.openxmlformats.org/officeDocument/2006/relationships/tags" Target="../tags/tag210.xml"/><Relationship Id="rId16" Type="http://schemas.openxmlformats.org/officeDocument/2006/relationships/tags" Target="../tags/tag224.xml"/><Relationship Id="rId20" Type="http://schemas.openxmlformats.org/officeDocument/2006/relationships/tags" Target="../tags/tag228.xml"/><Relationship Id="rId29" Type="http://schemas.openxmlformats.org/officeDocument/2006/relationships/slide" Target="slide2.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tags" Target="../tags/tag219.xml"/><Relationship Id="rId24" Type="http://schemas.openxmlformats.org/officeDocument/2006/relationships/tags" Target="../tags/tag232.xml"/><Relationship Id="rId32" Type="http://schemas.openxmlformats.org/officeDocument/2006/relationships/slide" Target="slide26.xml"/><Relationship Id="rId5" Type="http://schemas.openxmlformats.org/officeDocument/2006/relationships/tags" Target="../tags/tag213.xml"/><Relationship Id="rId15" Type="http://schemas.openxmlformats.org/officeDocument/2006/relationships/tags" Target="../tags/tag223.xml"/><Relationship Id="rId23" Type="http://schemas.openxmlformats.org/officeDocument/2006/relationships/tags" Target="../tags/tag231.xml"/><Relationship Id="rId28" Type="http://schemas.openxmlformats.org/officeDocument/2006/relationships/slideLayout" Target="../slideLayouts/slideLayout15.xml"/><Relationship Id="rId10" Type="http://schemas.openxmlformats.org/officeDocument/2006/relationships/tags" Target="../tags/tag218.xml"/><Relationship Id="rId19" Type="http://schemas.openxmlformats.org/officeDocument/2006/relationships/tags" Target="../tags/tag227.xml"/><Relationship Id="rId31" Type="http://schemas.openxmlformats.org/officeDocument/2006/relationships/slide" Target="slide25.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tags" Target="../tags/tag222.xml"/><Relationship Id="rId22" Type="http://schemas.openxmlformats.org/officeDocument/2006/relationships/tags" Target="../tags/tag230.xml"/><Relationship Id="rId27" Type="http://schemas.openxmlformats.org/officeDocument/2006/relationships/tags" Target="../tags/tag235.xml"/><Relationship Id="rId30" Type="http://schemas.openxmlformats.org/officeDocument/2006/relationships/slide" Target="slide1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3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tags" Target="../tags/tag36.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package" Target="../embeddings/Microsoft_Excel_Worksheet.xlsx"/><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8.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0.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422" name="think-cell Folie" r:id="rId5" imgW="270" imgH="270" progId="">
                  <p:embed/>
                </p:oleObj>
              </mc:Choice>
              <mc:Fallback>
                <p:oleObj name="think-cell Folie" r:id="rId5" imgW="270" imgH="27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2" descr="KEYVISUAL_ES_PPT_NEU2"/>
          <p:cNvPicPr>
            <a:picLocks noChangeAspect="1" noChangeArrowheads="1"/>
          </p:cNvPicPr>
          <p:nvPr/>
        </p:nvPicPr>
        <p:blipFill>
          <a:blip r:embed="rId7"/>
          <a:srcRect/>
          <a:stretch>
            <a:fillRect/>
          </a:stretch>
        </p:blipFill>
        <p:spPr bwMode="auto">
          <a:xfrm>
            <a:off x="180975" y="188640"/>
            <a:ext cx="8783638" cy="3965575"/>
          </a:xfrm>
          <a:prstGeom prst="rect">
            <a:avLst/>
          </a:prstGeom>
          <a:noFill/>
        </p:spPr>
      </p:pic>
      <p:sp>
        <p:nvSpPr>
          <p:cNvPr id="2" name="Titel 1"/>
          <p:cNvSpPr>
            <a:spLocks noGrp="1"/>
          </p:cNvSpPr>
          <p:nvPr>
            <p:ph type="ctrTitle"/>
          </p:nvPr>
        </p:nvSpPr>
        <p:spPr/>
        <p:txBody>
          <a:bodyPr/>
          <a:lstStyle/>
          <a:p>
            <a:r>
              <a:rPr lang="en-US" dirty="0"/>
              <a:t>ICU Driver Training Slides</a:t>
            </a:r>
          </a:p>
        </p:txBody>
      </p:sp>
      <p:sp>
        <p:nvSpPr>
          <p:cNvPr id="3" name="Untertitel 2"/>
          <p:cNvSpPr>
            <a:spLocks noGrp="1"/>
          </p:cNvSpPr>
          <p:nvPr>
            <p:ph type="subTitle" idx="1"/>
          </p:nvPr>
        </p:nvSpPr>
        <p:spPr/>
        <p:txBody>
          <a:bodyPr/>
          <a:lstStyle/>
          <a:p>
            <a:r>
              <a:rPr lang="en-US" dirty="0"/>
              <a:t>ECU17</a:t>
            </a:r>
          </a:p>
        </p:txBody>
      </p:sp>
      <p:sp>
        <p:nvSpPr>
          <p:cNvPr id="4" name="Textplatzhalter 3"/>
          <p:cNvSpPr>
            <a:spLocks noGrp="1"/>
          </p:cNvSpPr>
          <p:nvPr>
            <p:ph type="body" sz="quarter" idx="10"/>
          </p:nvPr>
        </p:nvSpPr>
        <p:spPr/>
        <p:txBody>
          <a:bodyPr/>
          <a:lstStyle/>
          <a:p>
            <a:r>
              <a:rPr lang="de-DE" dirty="0"/>
              <a:t>www.continental-corporation.com</a:t>
            </a:r>
            <a:endParaRPr lang="en-US" dirty="0"/>
          </a:p>
          <a:p>
            <a:endParaRPr lang="en-US" dirty="0"/>
          </a:p>
        </p:txBody>
      </p:sp>
      <p:sp>
        <p:nvSpPr>
          <p:cNvPr id="5" name="Textplatzhalter 4"/>
          <p:cNvSpPr>
            <a:spLocks noGrp="1"/>
          </p:cNvSpPr>
          <p:nvPr>
            <p:ph type="body" sz="quarter" idx="11"/>
          </p:nvPr>
        </p:nvSpPr>
        <p:spPr/>
        <p:txBody>
          <a:bodyPr/>
          <a:lstStyle/>
          <a:p>
            <a:r>
              <a:rPr lang="en-US" dirty="0"/>
              <a:t>14-Mar-2019 / </a:t>
            </a:r>
            <a:r>
              <a:rPr lang="es-ES" dirty="0"/>
              <a:t>P E&amp;DS SE EEA BSW </a:t>
            </a:r>
            <a:endParaRPr lang="en-US" dirty="0"/>
          </a:p>
        </p:txBody>
      </p:sp>
      <p:sp>
        <p:nvSpPr>
          <p:cNvPr id="6" name="Textplatzhalter 5"/>
          <p:cNvSpPr>
            <a:spLocks noGrp="1"/>
          </p:cNvSpPr>
          <p:nvPr>
            <p:ph type="body" sz="quarter" idx="12"/>
          </p:nvPr>
        </p:nvSpPr>
        <p:spPr/>
        <p:txBody>
          <a:bodyPr/>
          <a:lstStyle/>
          <a:p>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B65C190-6289-4306-9B5D-849C48CFD4CE}"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10</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“Active time” measurement</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4671342"/>
          </a:xfrm>
          <a:prstGeom prst="rect">
            <a:avLst/>
          </a:prstGeom>
        </p:spPr>
        <p:txBody>
          <a:bodyPr/>
          <a:lstStyle/>
          <a:p>
            <a:pPr marL="84138" indent="-184150">
              <a:spcAft>
                <a:spcPts val="1200"/>
              </a:spcAft>
              <a:buClr>
                <a:schemeClr val="accent1"/>
              </a:buClr>
              <a:buSzPct val="125000"/>
              <a:buFont typeface="Arial" pitchFamily="34" charset="0"/>
              <a:buChar char="›"/>
            </a:pPr>
            <a:r>
              <a:rPr lang="en-US">
                <a:cs typeface="Arial" pitchFamily="34" charset="0"/>
              </a:rPr>
              <a:t>The GTM was not designed to support this feature. Therefore this feature is provided with some limitations: each time the result interface is called, the measurement is not set to 0 as long as a new measurement is done.</a:t>
            </a:r>
          </a:p>
          <a:p>
            <a:pPr marL="84138" indent="-184150">
              <a:spcAft>
                <a:spcPts val="1200"/>
              </a:spcAft>
              <a:buClr>
                <a:schemeClr val="accent1"/>
              </a:buClr>
              <a:buSzPct val="125000"/>
              <a:buFont typeface="Arial" pitchFamily="34" charset="0"/>
              <a:buChar char="›"/>
            </a:pPr>
            <a:r>
              <a:rPr lang="en-US">
                <a:cs typeface="Arial" pitchFamily="34" charset="0"/>
              </a:rPr>
              <a:t>This feature is performed without interrupt. Therefore the CPU load increase produced by this ICU channel does not dependent on the input signal’s frequency but it only depends on the call frequency of its API by its users.</a:t>
            </a:r>
          </a:p>
          <a:p>
            <a:pPr marL="84138" indent="-184150">
              <a:spcAft>
                <a:spcPts val="1200"/>
              </a:spcAft>
              <a:buClr>
                <a:schemeClr val="accent1"/>
              </a:buClr>
              <a:buSzPct val="125000"/>
              <a:buFont typeface="Arial" pitchFamily="34" charset="0"/>
              <a:buChar char="›"/>
            </a:pPr>
            <a:r>
              <a:rPr lang="en-US">
                <a:cs typeface="Arial" pitchFamily="34" charset="0"/>
              </a:rPr>
              <a:t>No counter overflow management is done. Therefore the returned values are limited to the 24-bit range of this counter.</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C99B6C2-D246-4E1E-B21A-5ABB511B74CC}"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11</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“Active time” measurement</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044840"/>
            <a:ext cx="8782050" cy="1232032"/>
          </a:xfrm>
          <a:prstGeom prst="rect">
            <a:avLst/>
          </a:prstGeom>
        </p:spPr>
        <p:txBody>
          <a:bodyPr/>
          <a:lstStyle/>
          <a:p>
            <a:r>
              <a:rPr lang="en-US"/>
              <a:t>How does it work? A reset counter is used to measure the number of clock ticks elapsed in-between active and inactive edges.</a:t>
            </a:r>
            <a:endParaRPr lang="fr-FR" dirty="0"/>
          </a:p>
        </p:txBody>
      </p:sp>
      <p:graphicFrame>
        <p:nvGraphicFramePr>
          <p:cNvPr id="73731" name="Object 3"/>
          <p:cNvGraphicFramePr>
            <a:graphicFrameLocks noChangeAspect="1"/>
          </p:cNvGraphicFramePr>
          <p:nvPr/>
        </p:nvGraphicFramePr>
        <p:xfrm>
          <a:off x="914400" y="1952624"/>
          <a:ext cx="6350680" cy="3780631"/>
        </p:xfrm>
        <a:graphic>
          <a:graphicData uri="http://schemas.openxmlformats.org/presentationml/2006/ole">
            <mc:AlternateContent xmlns:mc="http://schemas.openxmlformats.org/markup-compatibility/2006">
              <mc:Choice xmlns:v="urn:schemas-microsoft-com:vml" Requires="v">
                <p:oleObj spid="_x0000_s73816" name="Visio" r:id="rId4" imgW="3671316" imgH="2185797" progId="Visio.Drawing.11">
                  <p:embed/>
                </p:oleObj>
              </mc:Choice>
              <mc:Fallback>
                <p:oleObj name="Visio" r:id="rId4" imgW="3671316" imgH="2185797" progId="Visio.Drawing.11">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52624"/>
                        <a:ext cx="6350680" cy="3780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04BF1C6-CFF1-493F-A2A2-9BE188072B27}"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12</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Edge count with timestamp coherent</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4671342"/>
          </a:xfrm>
          <a:prstGeom prst="rect">
            <a:avLst/>
          </a:prstGeom>
        </p:spPr>
        <p:txBody>
          <a:bodyPr/>
          <a:lstStyle/>
          <a:p>
            <a:pPr marL="84138" indent="-184150">
              <a:spcAft>
                <a:spcPts val="1200"/>
              </a:spcAft>
              <a:buClr>
                <a:schemeClr val="accent1"/>
              </a:buClr>
              <a:buSzPct val="125000"/>
              <a:buFont typeface="Arial" pitchFamily="34" charset="0"/>
              <a:buChar char="›"/>
            </a:pPr>
            <a:r>
              <a:rPr lang="en-US">
                <a:cs typeface="Arial" pitchFamily="34" charset="0"/>
              </a:rPr>
              <a:t>Similarly this feature is performed without interrupt. Therefore the CPU load increase produced by this ICU channel does not dependent on the input signal’s frequency but it only depends on the call frequency of its API by its users.</a:t>
            </a:r>
          </a:p>
          <a:p>
            <a:pPr marL="84138" indent="-184150">
              <a:spcAft>
                <a:spcPts val="1200"/>
              </a:spcAft>
              <a:buClr>
                <a:schemeClr val="accent1"/>
              </a:buClr>
              <a:buSzPct val="125000"/>
              <a:buFont typeface="Arial" pitchFamily="34" charset="0"/>
              <a:buChar char="›"/>
            </a:pPr>
            <a:r>
              <a:rPr lang="en-US">
                <a:cs typeface="Arial" pitchFamily="34" charset="0"/>
              </a:rPr>
              <a:t>No counter overflow management is done neither for the edge counter nor the timestamp counter. Therefore the returned values are limited to the 24-bit range of this counter.</a:t>
            </a:r>
          </a:p>
          <a:p>
            <a:pPr marL="84138" indent="-184150">
              <a:spcAft>
                <a:spcPts val="1200"/>
              </a:spcAft>
              <a:buClr>
                <a:schemeClr val="accent1"/>
              </a:buClr>
              <a:buSzPct val="125000"/>
              <a:buFont typeface="Arial" pitchFamily="34" charset="0"/>
              <a:buChar char="›"/>
            </a:pPr>
            <a:r>
              <a:rPr lang="en-US">
                <a:cs typeface="Arial" pitchFamily="34" charset="0"/>
              </a:rPr>
              <a:t>Optional trigger can be raised for active edge detection and timeout.</a:t>
            </a:r>
          </a:p>
          <a:p>
            <a:pPr marL="84138" indent="-184150">
              <a:spcAft>
                <a:spcPts val="1200"/>
              </a:spcAft>
              <a:buClr>
                <a:schemeClr val="accent1"/>
              </a:buClr>
              <a:buSzPct val="125000"/>
              <a:buFont typeface="Arial" pitchFamily="34" charset="0"/>
              <a:buChar char="›"/>
            </a:pPr>
            <a:r>
              <a:rPr lang="en-US">
                <a:cs typeface="Arial" pitchFamily="34" charset="0"/>
              </a:rPr>
              <a:t>Timeout management: timeout runs from the last IcuDefaultStartEdge.</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C46BEF4-72D3-4F0E-83EB-5DC75081081D}"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13</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Edge count with timestamp coherent</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044840"/>
            <a:ext cx="8782050" cy="727976"/>
          </a:xfrm>
          <a:prstGeom prst="rect">
            <a:avLst/>
          </a:prstGeom>
        </p:spPr>
        <p:txBody>
          <a:bodyPr/>
          <a:lstStyle/>
          <a:p>
            <a:r>
              <a:rPr lang="en-US"/>
              <a:t>How does it work? An active edge captures a free running timer and increments an edge counter.</a:t>
            </a:r>
          </a:p>
        </p:txBody>
      </p:sp>
      <p:graphicFrame>
        <p:nvGraphicFramePr>
          <p:cNvPr id="74755" name="Object 3"/>
          <p:cNvGraphicFramePr>
            <a:graphicFrameLocks noChangeAspect="1"/>
          </p:cNvGraphicFramePr>
          <p:nvPr/>
        </p:nvGraphicFramePr>
        <p:xfrm>
          <a:off x="233237" y="1839546"/>
          <a:ext cx="8587235" cy="4037726"/>
        </p:xfrm>
        <a:graphic>
          <a:graphicData uri="http://schemas.openxmlformats.org/presentationml/2006/ole">
            <mc:AlternateContent xmlns:mc="http://schemas.openxmlformats.org/markup-compatibility/2006">
              <mc:Choice xmlns:v="urn:schemas-microsoft-com:vml" Requires="v">
                <p:oleObj spid="_x0000_s74840" name="Visio" r:id="rId4" imgW="6046470" imgH="2842641" progId="Visio.Drawing.11">
                  <p:embed/>
                </p:oleObj>
              </mc:Choice>
              <mc:Fallback>
                <p:oleObj name="Visio" r:id="rId4" imgW="6046470" imgH="2842641" progId="Visio.Drawing.11">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37" y="1839546"/>
                        <a:ext cx="8587235" cy="403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AFF5877-2FD3-4E7D-9092-7039160F0174}"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14</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Buffered edge count with timestamp coherent</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4671342"/>
          </a:xfrm>
          <a:prstGeom prst="rect">
            <a:avLst/>
          </a:prstGeom>
        </p:spPr>
        <p:txBody>
          <a:bodyPr/>
          <a:lstStyle/>
          <a:p>
            <a:pPr marL="84138" indent="-184150">
              <a:spcAft>
                <a:spcPts val="1200"/>
              </a:spcAft>
              <a:buClr>
                <a:schemeClr val="accent1"/>
              </a:buClr>
              <a:buSzPct val="125000"/>
              <a:buFont typeface="Arial" pitchFamily="34" charset="0"/>
              <a:buChar char="›"/>
            </a:pPr>
            <a:r>
              <a:rPr lang="en-US">
                <a:cs typeface="Arial" pitchFamily="34" charset="0"/>
              </a:rPr>
              <a:t>This feature allows capturing a timestamp and increment a counter into a buffer when the configured default start edge (active edge) is detected on the input signal.</a:t>
            </a:r>
          </a:p>
          <a:p>
            <a:pPr marL="84138" indent="-184150">
              <a:spcAft>
                <a:spcPts val="1200"/>
              </a:spcAft>
              <a:buClr>
                <a:schemeClr val="accent1"/>
              </a:buClr>
              <a:buSzPct val="125000"/>
              <a:buFont typeface="Arial" pitchFamily="34" charset="0"/>
              <a:buChar char="›"/>
            </a:pPr>
            <a:r>
              <a:rPr lang="en-US">
                <a:cs typeface="Arial" pitchFamily="34" charset="0"/>
              </a:rPr>
              <a:t>The buffer can be linear or circular.</a:t>
            </a:r>
          </a:p>
          <a:p>
            <a:pPr marL="84138" indent="-184150">
              <a:spcAft>
                <a:spcPts val="1200"/>
              </a:spcAft>
              <a:buClr>
                <a:schemeClr val="accent1"/>
              </a:buClr>
              <a:buSzPct val="125000"/>
              <a:buFont typeface="Arial" pitchFamily="34" charset="0"/>
              <a:buChar char="›"/>
            </a:pPr>
            <a:r>
              <a:rPr lang="en-US">
                <a:cs typeface="Arial" pitchFamily="34" charset="0"/>
              </a:rPr>
              <a:t>This feature is performed with DMA. Therefore the CPU load increase produced by this ICU channel does not dependent on the input signal’s frequency but it only depends on the call frequency of its API by its users.</a:t>
            </a:r>
          </a:p>
          <a:p>
            <a:pPr marL="84138" indent="-184150">
              <a:spcAft>
                <a:spcPts val="1200"/>
              </a:spcAft>
              <a:buClr>
                <a:schemeClr val="accent1"/>
              </a:buClr>
              <a:buSzPct val="125000"/>
              <a:buFont typeface="Arial" pitchFamily="34" charset="0"/>
              <a:buChar char="›"/>
            </a:pPr>
            <a:r>
              <a:rPr lang="en-US">
                <a:cs typeface="Arial" pitchFamily="34" charset="0"/>
              </a:rPr>
              <a:t>No counter overflow management is done neither for the edge counter nor the timestamp counter. Therefore the returned values are limited to the 24-bit range of the timestamp counter.</a:t>
            </a:r>
          </a:p>
          <a:p>
            <a:pPr marL="84138" indent="-184150">
              <a:spcAft>
                <a:spcPts val="1200"/>
              </a:spcAft>
              <a:buClr>
                <a:schemeClr val="accent1"/>
              </a:buClr>
              <a:buSzPct val="125000"/>
              <a:buFont typeface="Arial" pitchFamily="34" charset="0"/>
              <a:buChar char="›"/>
            </a:pPr>
            <a:r>
              <a:rPr lang="en-US">
                <a:cs typeface="Arial" pitchFamily="34" charset="0"/>
              </a:rPr>
              <a:t>Optional trigger can be raised after a number of active edge detected.</a:t>
            </a:r>
          </a:p>
          <a:p>
            <a:pPr marL="84138" indent="-184150">
              <a:spcAft>
                <a:spcPts val="1200"/>
              </a:spcAft>
              <a:buClr>
                <a:schemeClr val="accent1"/>
              </a:buClr>
              <a:buSzPct val="125000"/>
              <a:buFont typeface="Arial" pitchFamily="34" charset="0"/>
              <a:buChar char="›"/>
            </a:pPr>
            <a:r>
              <a:rPr lang="en-US">
                <a:cs typeface="Arial" pitchFamily="34" charset="0"/>
              </a:rPr>
              <a:t>Similary as before, an active edge captures a free running timer and increments an edge counter then the data is transferred into the buffer.</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0618FE0-1218-453E-94C1-15DC8025A4AB}"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15</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Edge detection notification</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4671342"/>
          </a:xfrm>
          <a:prstGeom prst="rect">
            <a:avLst/>
          </a:prstGeom>
        </p:spPr>
        <p:txBody>
          <a:bodyPr/>
          <a:lstStyle/>
          <a:p>
            <a:pPr marL="84138" indent="-184150">
              <a:spcAft>
                <a:spcPts val="1200"/>
              </a:spcAft>
              <a:buClr>
                <a:schemeClr val="accent1"/>
              </a:buClr>
              <a:buSzPct val="125000"/>
              <a:buFont typeface="Arial" pitchFamily="34" charset="0"/>
              <a:buChar char="›"/>
            </a:pPr>
            <a:r>
              <a:rPr lang="en-US">
                <a:cs typeface="Arial" pitchFamily="34" charset="0"/>
              </a:rPr>
              <a:t>This feature allows to call a callback function when an active edge is detected on the input signal.</a:t>
            </a:r>
          </a:p>
          <a:p>
            <a:pPr marL="84138" indent="-184150">
              <a:spcAft>
                <a:spcPts val="1200"/>
              </a:spcAft>
              <a:buClr>
                <a:schemeClr val="accent1"/>
              </a:buClr>
              <a:buSzPct val="125000"/>
              <a:buFont typeface="Arial" pitchFamily="34" charset="0"/>
              <a:buChar char="›"/>
            </a:pPr>
            <a:endParaRPr lang="en-US">
              <a:cs typeface="Arial" pitchFamily="34" charset="0"/>
            </a:endParaRP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79873" name="Object 1"/>
          <p:cNvGraphicFramePr>
            <a:graphicFrameLocks noChangeAspect="1"/>
          </p:cNvGraphicFramePr>
          <p:nvPr/>
        </p:nvGraphicFramePr>
        <p:xfrm>
          <a:off x="1115616" y="3212976"/>
          <a:ext cx="6739949" cy="1728192"/>
        </p:xfrm>
        <a:graphic>
          <a:graphicData uri="http://schemas.openxmlformats.org/presentationml/2006/ole">
            <mc:AlternateContent xmlns:mc="http://schemas.openxmlformats.org/markup-compatibility/2006">
              <mc:Choice xmlns:v="urn:schemas-microsoft-com:vml" Requires="v">
                <p:oleObj spid="_x0000_s79958" name="Visio" r:id="rId4" imgW="3710006" imgH="948987" progId="Visio.Drawing.11">
                  <p:embed/>
                </p:oleObj>
              </mc:Choice>
              <mc:Fallback>
                <p:oleObj name="Visio" r:id="rId4" imgW="3710006" imgH="948987" progId="Visio.Drawing.11">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212976"/>
                        <a:ext cx="6739949" cy="1728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198B96-F60C-40F4-AF82-430EFD24F8CF}"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16</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Read input state</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4671342"/>
          </a:xfrm>
          <a:prstGeom prst="rect">
            <a:avLst/>
          </a:prstGeom>
        </p:spPr>
        <p:txBody>
          <a:bodyPr/>
          <a:lstStyle/>
          <a:p>
            <a:pPr marL="84138" indent="-184150">
              <a:spcAft>
                <a:spcPts val="1200"/>
              </a:spcAft>
              <a:buClr>
                <a:schemeClr val="accent1"/>
              </a:buClr>
              <a:buSzPct val="125000"/>
              <a:buFont typeface="Arial" pitchFamily="34" charset="0"/>
              <a:buChar char="›"/>
            </a:pPr>
            <a:r>
              <a:rPr lang="en-US">
                <a:cs typeface="Arial" pitchFamily="34" charset="0"/>
              </a:rPr>
              <a:t>This feature allows to get the input state of a given channel.</a:t>
            </a:r>
          </a:p>
          <a:p>
            <a:pPr marL="84138" indent="-184150">
              <a:spcAft>
                <a:spcPts val="1200"/>
              </a:spcAft>
              <a:buClr>
                <a:schemeClr val="accent1"/>
              </a:buClr>
              <a:buSzPct val="125000"/>
              <a:buFont typeface="Arial" pitchFamily="34" charset="0"/>
              <a:buChar char="›"/>
            </a:pPr>
            <a:r>
              <a:rPr lang="en-US">
                <a:cs typeface="Arial" pitchFamily="34" charset="0"/>
              </a:rPr>
              <a:t> When a digital filter is enabled, it is the filtered input state which is returned.</a:t>
            </a: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A4E89AE-C8EB-4B8D-B8C6-0C058A9285B9}" type="datetime3">
              <a:rPr lang="en-US" noProof="0" smtClean="0"/>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17</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p:cNvSpPr>
              <a:spLocks noChangeArrowheads="1"/>
            </p:cNvSpPr>
            <p:nvPr>
              <p:custDataLst>
                <p:tags r:id="rId6"/>
              </p:custDataLst>
            </p:nvPr>
          </p:nvSpPr>
          <p:spPr bwMode="auto">
            <a:xfrm>
              <a:off x="683568" y="16912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APIs</a:t>
              </a:r>
              <a:endParaRPr lang="de-DE" b="1" dirty="0">
                <a:solidFill>
                  <a:schemeClr val="tx2"/>
                </a:solidFill>
                <a:latin typeface="Arial"/>
              </a:endParaRPr>
            </a:p>
          </p:txBody>
        </p:sp>
        <p:sp>
          <p:nvSpPr>
            <p:cNvPr id="37" name="Rectangle 15"/>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p:cNvSpPr>
              <a:spLocks noChangeArrowheads="1"/>
            </p:cNvSpPr>
            <p:nvPr>
              <p:custDataLst>
                <p:tags r:id="rId8"/>
              </p:custDataLst>
            </p:nvPr>
          </p:nvSpPr>
          <p:spPr bwMode="auto">
            <a:xfrm>
              <a:off x="7947748"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17</a:t>
              </a:r>
            </a:p>
          </p:txBody>
        </p:sp>
        <p:sp>
          <p:nvSpPr>
            <p:cNvPr id="39" name="Rectangle 15">
              <a:hlinkClick r:id="rId30"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0"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0"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25</a:t>
              </a: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48</a:t>
              </a:r>
            </a:p>
          </p:txBody>
        </p:sp>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2ECC1D-95B5-4EB4-8DC0-7C9431CCFC18}"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18</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Init &amp; Shutdown </a:t>
            </a:r>
          </a:p>
        </p:txBody>
      </p:sp>
      <p:sp>
        <p:nvSpPr>
          <p:cNvPr id="55297" name="Rectangle 1"/>
          <p:cNvSpPr>
            <a:spLocks noChangeArrowheads="1"/>
          </p:cNvSpPr>
          <p:nvPr/>
        </p:nvSpPr>
        <p:spPr bwMode="auto">
          <a:xfrm>
            <a:off x="395536" y="1196752"/>
            <a:ext cx="8353177"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Font typeface="Arial" pitchFamily="34" charset="0"/>
              <a:buChar char="•"/>
            </a:pPr>
            <a:r>
              <a:rPr lang="en-US" sz="2000" dirty="0">
                <a:latin typeface="Arial" pitchFamily="34" charset="0"/>
                <a:ea typeface="Times New Roman" pitchFamily="18" charset="0"/>
                <a:cs typeface="Arial" pitchFamily="34" charset="0"/>
              </a:rPr>
              <a:t> </a:t>
            </a:r>
            <a:r>
              <a:rPr lang="en-US" sz="2000" dirty="0" err="1">
                <a:latin typeface="Arial" pitchFamily="34" charset="0"/>
                <a:ea typeface="Times New Roman" pitchFamily="18" charset="0"/>
                <a:cs typeface="Arial" pitchFamily="34" charset="0"/>
              </a:rPr>
              <a:t>PowerSAR</a:t>
            </a:r>
            <a:r>
              <a:rPr lang="en-US" sz="2000" dirty="0">
                <a:latin typeface="Arial" pitchFamily="34" charset="0"/>
                <a:ea typeface="Times New Roman" pitchFamily="18" charset="0"/>
                <a:cs typeface="Arial" pitchFamily="34" charset="0"/>
              </a:rPr>
              <a:t> APIs</a:t>
            </a:r>
          </a:p>
          <a:p>
            <a:pPr lvl="1" algn="just" fontAlgn="base">
              <a:spcBef>
                <a:spcPct val="0"/>
              </a:spcBef>
              <a:spcAft>
                <a:spcPct val="0"/>
              </a:spcAft>
              <a:buFont typeface="Arial" pitchFamily="34" charset="0"/>
              <a:buChar char="•"/>
            </a:pPr>
            <a:r>
              <a:rPr lang="en-US" sz="2000" dirty="0">
                <a:latin typeface="Arial" pitchFamily="34" charset="0"/>
                <a:ea typeface="Times New Roman" pitchFamily="18" charset="0"/>
                <a:cs typeface="Arial" pitchFamily="34" charset="0"/>
              </a:rPr>
              <a:t>ICU driver has to be initialized with </a:t>
            </a:r>
            <a:r>
              <a:rPr lang="en-US" sz="2000" dirty="0" err="1">
                <a:latin typeface="Courier New" pitchFamily="49" charset="0"/>
                <a:cs typeface="Courier New" pitchFamily="49" charset="0"/>
              </a:rPr>
              <a:t>Iopt_Icu_Init</a:t>
            </a:r>
            <a:r>
              <a:rPr lang="en-US" sz="2000" dirty="0">
                <a:latin typeface="Courier New" pitchFamily="49" charset="0"/>
                <a:cs typeface="Courier New" pitchFamily="49" charset="0"/>
              </a:rPr>
              <a:t>()</a:t>
            </a:r>
            <a:r>
              <a:rPr lang="en-US" sz="2000" dirty="0">
                <a:latin typeface="Arial" pitchFamily="34" charset="0"/>
                <a:ea typeface="Times New Roman" pitchFamily="18" charset="0"/>
                <a:cs typeface="Arial" pitchFamily="34" charset="0"/>
              </a:rPr>
              <a:t> and stopped with </a:t>
            </a:r>
            <a:r>
              <a:rPr lang="en-US" sz="2000" dirty="0" err="1">
                <a:latin typeface="Courier New" pitchFamily="49" charset="0"/>
                <a:cs typeface="Courier New" pitchFamily="49" charset="0"/>
              </a:rPr>
              <a:t>Iopt_Icu_Shutdown</a:t>
            </a:r>
            <a:r>
              <a:rPr lang="en-US" sz="2000" dirty="0">
                <a:latin typeface="Courier New" pitchFamily="49" charset="0"/>
                <a:cs typeface="Courier New" pitchFamily="49" charset="0"/>
              </a:rPr>
              <a:t>()</a:t>
            </a:r>
          </a:p>
          <a:p>
            <a:pPr algn="just" fontAlgn="base">
              <a:spcBef>
                <a:spcPct val="0"/>
              </a:spcBef>
              <a:spcAft>
                <a:spcPct val="0"/>
              </a:spcAft>
              <a:buFont typeface="Arial" pitchFamily="34" charset="0"/>
              <a:buChar char="•"/>
            </a:pPr>
            <a:endParaRPr lang="en-US" sz="2000" dirty="0">
              <a:latin typeface="Arial" pitchFamily="34" charset="0"/>
              <a:cs typeface="Arial" pitchFamily="34" charset="0"/>
            </a:endParaRPr>
          </a:p>
          <a:p>
            <a:pPr algn="just" fontAlgn="base">
              <a:spcBef>
                <a:spcPct val="0"/>
              </a:spcBef>
              <a:spcAft>
                <a:spcPct val="0"/>
              </a:spcAft>
              <a:buFont typeface="Arial" pitchFamily="34" charset="0"/>
              <a:buChar char="•"/>
            </a:pPr>
            <a:r>
              <a:rPr lang="en-US" sz="2000" dirty="0">
                <a:latin typeface="Arial" pitchFamily="34" charset="0"/>
                <a:cs typeface="Arial" pitchFamily="34" charset="0"/>
              </a:rPr>
              <a:t>AUTOSAR APIs</a:t>
            </a:r>
          </a:p>
          <a:p>
            <a:pPr lvl="1" algn="just" fontAlgn="base">
              <a:spcBef>
                <a:spcPct val="0"/>
              </a:spcBef>
              <a:spcAft>
                <a:spcPct val="0"/>
              </a:spcAft>
              <a:buFont typeface="Arial" pitchFamily="34" charset="0"/>
              <a:buChar char="•"/>
            </a:pPr>
            <a:r>
              <a:rPr lang="en-US" sz="2000" dirty="0">
                <a:latin typeface="Arial" pitchFamily="34" charset="0"/>
                <a:ea typeface="Times New Roman" pitchFamily="18" charset="0"/>
                <a:cs typeface="Arial" pitchFamily="34" charset="0"/>
              </a:rPr>
              <a:t>ICU driver has to be initialized with </a:t>
            </a:r>
            <a:r>
              <a:rPr lang="en-US" sz="2000" dirty="0" err="1">
                <a:latin typeface="Courier New" pitchFamily="49" charset="0"/>
                <a:cs typeface="Courier New" pitchFamily="49" charset="0"/>
              </a:rPr>
              <a:t>Icu_Init</a:t>
            </a:r>
            <a:r>
              <a:rPr lang="en-US" sz="2000" dirty="0">
                <a:latin typeface="Courier New" pitchFamily="49" charset="0"/>
                <a:cs typeface="Courier New" pitchFamily="49" charset="0"/>
              </a:rPr>
              <a:t>()</a:t>
            </a:r>
            <a:r>
              <a:rPr lang="en-US" sz="2000" dirty="0">
                <a:latin typeface="Arial" pitchFamily="34" charset="0"/>
                <a:ea typeface="Times New Roman" pitchFamily="18" charset="0"/>
                <a:cs typeface="Arial" pitchFamily="34" charset="0"/>
              </a:rPr>
              <a:t> and stopped with </a:t>
            </a:r>
            <a:r>
              <a:rPr lang="en-US" sz="2000" dirty="0" err="1">
                <a:latin typeface="Courier New" pitchFamily="49" charset="0"/>
                <a:cs typeface="Courier New" pitchFamily="49" charset="0"/>
              </a:rPr>
              <a:t>Icu_DeInit</a:t>
            </a:r>
            <a:r>
              <a:rPr lang="en-US" sz="2000" dirty="0">
                <a:latin typeface="Courier New" pitchFamily="49" charset="0"/>
                <a:cs typeface="Courier New" pitchFamily="49" charset="0"/>
              </a:rPr>
              <a:t>()</a:t>
            </a:r>
            <a:endParaRPr lang="en-US" sz="2000" dirty="0">
              <a:latin typeface="Courier New" pitchFamily="49" charset="0"/>
              <a:ea typeface="Times New Roman" pitchFamily="18" charset="0"/>
              <a:cs typeface="Courier New" pitchFamily="49" charset="0"/>
            </a:endParaRPr>
          </a:p>
          <a:p>
            <a:pPr lvl="0" algn="just" fontAlgn="base">
              <a:spcBef>
                <a:spcPct val="0"/>
              </a:spcBef>
              <a:spcAft>
                <a:spcPct val="0"/>
              </a:spcAft>
              <a:buFont typeface="Arial" pitchFamily="34" charset="0"/>
              <a:buChar char="•"/>
            </a:pPr>
            <a:endParaRPr lang="en-US" sz="2000" dirty="0">
              <a:latin typeface="Arial" pitchFamily="34" charset="0"/>
              <a:ea typeface="Times New Roman" pitchFamily="18" charset="0"/>
              <a:cs typeface="Arial" pitchFamily="34"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8A67BE1-B719-4108-B737-88160A72777C}"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19</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a:t>
            </a:r>
            <a:r>
              <a:rPr lang="en-US" sz="2400" b="1">
                <a:solidFill>
                  <a:schemeClr val="accent1"/>
                </a:solidFill>
                <a:latin typeface="+mj-lt"/>
                <a:ea typeface="+mj-ea"/>
                <a:cs typeface="Arial" pitchFamily="34" charset="0"/>
              </a:rPr>
              <a:t>“Period” and “Period with active time” measurement</a:t>
            </a:r>
            <a:endParaRPr lang="de-DE" sz="2400" b="1">
              <a:solidFill>
                <a:schemeClr val="accent1"/>
              </a:solidFill>
              <a:latin typeface="+mj-lt"/>
              <a:ea typeface="+mj-ea"/>
              <a:cs typeface="Arial" pitchFamily="34" charset="0"/>
            </a:endParaRPr>
          </a:p>
        </p:txBody>
      </p:sp>
      <p:sp>
        <p:nvSpPr>
          <p:cNvPr id="55297" name="Rectangle 1"/>
          <p:cNvSpPr>
            <a:spLocks noChangeArrowheads="1"/>
          </p:cNvSpPr>
          <p:nvPr/>
        </p:nvSpPr>
        <p:spPr bwMode="auto">
          <a:xfrm>
            <a:off x="395411" y="1166842"/>
            <a:ext cx="8353177"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Font typeface="Arial" pitchFamily="34" charset="0"/>
              <a:buChar char="•"/>
            </a:pPr>
            <a:r>
              <a:rPr lang="en-US" dirty="0" err="1">
                <a:latin typeface="Arial" pitchFamily="34" charset="0"/>
                <a:ea typeface="Times New Roman" pitchFamily="18" charset="0"/>
                <a:cs typeface="Arial" pitchFamily="34" charset="0"/>
              </a:rPr>
              <a:t>PowerSAR</a:t>
            </a:r>
            <a:r>
              <a:rPr lang="en-US" dirty="0">
                <a:latin typeface="Arial" pitchFamily="34" charset="0"/>
                <a:ea typeface="Times New Roman" pitchFamily="18" charset="0"/>
                <a:cs typeface="Arial" pitchFamily="34" charset="0"/>
              </a:rPr>
              <a:t> API</a:t>
            </a:r>
          </a:p>
          <a:p>
            <a:pPr lvl="1" algn="just" fontAlgn="base">
              <a:spcBef>
                <a:spcPct val="0"/>
              </a:spcBef>
              <a:spcAft>
                <a:spcPct val="0"/>
              </a:spcAft>
              <a:buFont typeface="Arial" pitchFamily="34" charset="0"/>
              <a:buChar char="•"/>
            </a:pPr>
            <a:r>
              <a:rPr lang="en-US" dirty="0">
                <a:latin typeface="Arial" pitchFamily="34" charset="0"/>
                <a:ea typeface="Times New Roman" pitchFamily="18" charset="0"/>
                <a:cs typeface="Arial" pitchFamily="34" charset="0"/>
              </a:rPr>
              <a:t> </a:t>
            </a:r>
            <a:r>
              <a:rPr lang="en-US" dirty="0" err="1">
                <a:latin typeface="Arial" pitchFamily="34" charset="0"/>
                <a:ea typeface="Times New Roman" pitchFamily="18" charset="0"/>
                <a:cs typeface="Arial" pitchFamily="34" charset="0"/>
              </a:rPr>
              <a:t>Iopt_Icu_GetPeriodDuration</a:t>
            </a:r>
            <a:r>
              <a:rPr lang="en-US" dirty="0">
                <a:latin typeface="Arial" pitchFamily="34" charset="0"/>
                <a:ea typeface="Times New Roman" pitchFamily="18" charset="0"/>
                <a:cs typeface="Arial" pitchFamily="34" charset="0"/>
              </a:rPr>
              <a:t>() returns the period of the input signal on 24 bits. </a:t>
            </a:r>
          </a:p>
          <a:p>
            <a:pPr lvl="1" algn="just" fontAlgn="base">
              <a:spcBef>
                <a:spcPct val="0"/>
              </a:spcBef>
              <a:spcAft>
                <a:spcPct val="0"/>
              </a:spcAft>
              <a:buFont typeface="Arial" pitchFamily="34" charset="0"/>
              <a:buChar char="•"/>
            </a:pPr>
            <a:r>
              <a:rPr lang="en-US" dirty="0">
                <a:latin typeface="Arial" pitchFamily="34" charset="0"/>
                <a:ea typeface="Times New Roman" pitchFamily="18" charset="0"/>
                <a:cs typeface="Arial" pitchFamily="34" charset="0"/>
              </a:rPr>
              <a:t> </a:t>
            </a:r>
            <a:r>
              <a:rPr lang="en-US" dirty="0" err="1">
                <a:latin typeface="Arial" pitchFamily="34" charset="0"/>
                <a:ea typeface="Times New Roman" pitchFamily="18" charset="0"/>
                <a:cs typeface="Arial" pitchFamily="34" charset="0"/>
              </a:rPr>
              <a:t>Iopt_Icu_GetDutyCycleValues</a:t>
            </a:r>
            <a:r>
              <a:rPr lang="en-US" dirty="0">
                <a:latin typeface="Arial" pitchFamily="34" charset="0"/>
                <a:ea typeface="Times New Roman" pitchFamily="18" charset="0"/>
                <a:cs typeface="Arial" pitchFamily="34" charset="0"/>
              </a:rPr>
              <a:t>() returns the period and active time of the input signal on 24 bits with the structure </a:t>
            </a:r>
            <a:r>
              <a:rPr lang="en-US" dirty="0" err="1">
                <a:latin typeface="Arial" pitchFamily="34" charset="0"/>
                <a:ea typeface="Times New Roman" pitchFamily="18" charset="0"/>
                <a:cs typeface="Arial" pitchFamily="34" charset="0"/>
              </a:rPr>
              <a:t>Iopt_Icu_DutyCycleValues</a:t>
            </a:r>
            <a:r>
              <a:rPr lang="en-US" dirty="0">
                <a:latin typeface="Arial" pitchFamily="34" charset="0"/>
                <a:ea typeface="Times New Roman" pitchFamily="18" charset="0"/>
                <a:cs typeface="Arial" pitchFamily="34" charset="0"/>
              </a:rPr>
              <a:t>.</a:t>
            </a:r>
          </a:p>
          <a:p>
            <a:pPr algn="just" fontAlgn="base">
              <a:spcBef>
                <a:spcPct val="0"/>
              </a:spcBef>
              <a:spcAft>
                <a:spcPct val="0"/>
              </a:spcAft>
              <a:buFont typeface="Arial" pitchFamily="34" charset="0"/>
              <a:buChar char="•"/>
            </a:pPr>
            <a:r>
              <a:rPr lang="en-US" dirty="0">
                <a:latin typeface="Arial" pitchFamily="34" charset="0"/>
                <a:ea typeface="Times New Roman" pitchFamily="18" charset="0"/>
                <a:cs typeface="Arial" pitchFamily="34" charset="0"/>
              </a:rPr>
              <a:t>AUTOSAR API</a:t>
            </a:r>
          </a:p>
          <a:p>
            <a:pPr lvl="1" algn="just" fontAlgn="base">
              <a:spcBef>
                <a:spcPct val="0"/>
              </a:spcBef>
              <a:spcAft>
                <a:spcPct val="0"/>
              </a:spcAft>
              <a:buFont typeface="Arial" pitchFamily="34" charset="0"/>
              <a:buChar char="•"/>
            </a:pPr>
            <a:r>
              <a:rPr lang="en-US" dirty="0" err="1">
                <a:latin typeface="Arial" pitchFamily="34" charset="0"/>
                <a:ea typeface="Times New Roman" pitchFamily="18" charset="0"/>
                <a:cs typeface="Arial" pitchFamily="34" charset="0"/>
              </a:rPr>
              <a:t>Icu_GetDutyCycleValues</a:t>
            </a:r>
            <a:r>
              <a:rPr lang="en-US" dirty="0">
                <a:latin typeface="Arial" pitchFamily="34" charset="0"/>
                <a:ea typeface="Times New Roman" pitchFamily="18" charset="0"/>
                <a:cs typeface="Arial" pitchFamily="34" charset="0"/>
              </a:rPr>
              <a:t>() returns the period and active time of the input signal on 24 bits with the structure </a:t>
            </a:r>
            <a:r>
              <a:rPr lang="en-US" dirty="0" err="1">
                <a:latin typeface="Arial" pitchFamily="34" charset="0"/>
                <a:ea typeface="Times New Roman" pitchFamily="18" charset="0"/>
                <a:cs typeface="Arial" pitchFamily="34" charset="0"/>
              </a:rPr>
              <a:t>Iopt_Icu_DutyCycleValues</a:t>
            </a:r>
            <a:r>
              <a:rPr lang="en-US" dirty="0">
                <a:latin typeface="Arial" pitchFamily="34" charset="0"/>
                <a:ea typeface="Times New Roman" pitchFamily="18" charset="0"/>
                <a:cs typeface="Arial" pitchFamily="34" charset="0"/>
              </a:rPr>
              <a:t>.</a:t>
            </a:r>
          </a:p>
          <a:p>
            <a:pPr lvl="0" algn="just" fontAlgn="base">
              <a:spcBef>
                <a:spcPct val="0"/>
              </a:spcBef>
              <a:spcAft>
                <a:spcPct val="0"/>
              </a:spcAft>
            </a:pPr>
            <a:endParaRPr lang="en-US" dirty="0">
              <a:latin typeface="Arial" pitchFamily="34" charset="0"/>
              <a:ea typeface="Times New Roman" pitchFamily="18" charset="0"/>
              <a:cs typeface="Arial" pitchFamily="34" charset="0"/>
            </a:endParaRPr>
          </a:p>
          <a:p>
            <a:r>
              <a:rPr lang="en-US" dirty="0"/>
              <a:t>Struct </a:t>
            </a:r>
            <a:r>
              <a:rPr lang="en-US" dirty="0" err="1"/>
              <a:t>Iopt_Icu_DutycycleValues_tag</a:t>
            </a:r>
            <a:endParaRPr lang="fr-FR" dirty="0"/>
          </a:p>
          <a:p>
            <a:r>
              <a:rPr lang="en-US" dirty="0"/>
              <a:t>{</a:t>
            </a:r>
            <a:endParaRPr lang="fr-FR" dirty="0"/>
          </a:p>
          <a:p>
            <a:r>
              <a:rPr lang="en-US" dirty="0"/>
              <a:t>uint32 Period;                                   /**&lt; Period duration */</a:t>
            </a:r>
            <a:endParaRPr lang="fr-FR" dirty="0"/>
          </a:p>
          <a:p>
            <a:r>
              <a:rPr lang="en-US" dirty="0"/>
              <a:t>uint32 </a:t>
            </a:r>
            <a:r>
              <a:rPr lang="en-US" dirty="0" err="1"/>
              <a:t>ActiveTime</a:t>
            </a:r>
            <a:r>
              <a:rPr lang="en-US" dirty="0"/>
              <a:t>;                            /**&lt; Active signal duration */</a:t>
            </a:r>
            <a:endParaRPr lang="fr-FR" dirty="0"/>
          </a:p>
          <a:p>
            <a:r>
              <a:rPr lang="en-US" dirty="0"/>
              <a:t>};       </a:t>
            </a:r>
            <a:endParaRPr lang="fr-FR" dirty="0"/>
          </a:p>
          <a:p>
            <a:pPr lvl="0" algn="just" fontAlgn="base">
              <a:spcBef>
                <a:spcPct val="0"/>
              </a:spcBef>
              <a:spcAft>
                <a:spcPct val="0"/>
              </a:spcAft>
              <a:buFont typeface="Arial" pitchFamily="34" charset="0"/>
              <a:buChar char="•"/>
            </a:pPr>
            <a:endParaRPr lang="en-US" dirty="0">
              <a:latin typeface="Arial" pitchFamily="34" charset="0"/>
              <a:ea typeface="Times New Roman" pitchFamily="18" charset="0"/>
              <a:cs typeface="Arial" pitchFamily="34" charset="0"/>
            </a:endParaRPr>
          </a:p>
          <a:p>
            <a:pPr lvl="0" algn="just" fontAlgn="base">
              <a:spcBef>
                <a:spcPct val="0"/>
              </a:spcBef>
              <a:spcAft>
                <a:spcPct val="0"/>
              </a:spcAft>
              <a:buFont typeface="Arial" pitchFamily="34" charset="0"/>
              <a:buChar char="•"/>
            </a:pPr>
            <a:endParaRPr lang="en-US" dirty="0">
              <a:latin typeface="Arial" pitchFamily="34" charset="0"/>
              <a:ea typeface="Times New Roman" pitchFamily="18" charset="0"/>
              <a:cs typeface="Arial" pitchFamily="3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B0402EC-5312-4E42-A92B-0DADB8D08440}"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a:t>
            </a:fld>
            <a:endParaRPr lang="en-US" noProof="0"/>
          </a:p>
        </p:txBody>
      </p:sp>
      <p:sp>
        <p:nvSpPr>
          <p:cNvPr id="4" name="Fußzeilenplatzhalter 3"/>
          <p:cNvSpPr>
            <a:spLocks noGrp="1"/>
          </p:cNvSpPr>
          <p:nvPr>
            <p:ph type="ftr" sz="quarter" idx="12"/>
          </p:nvPr>
        </p:nvSpPr>
        <p:spPr/>
        <p:txBody>
          <a:bodyPr/>
          <a:lstStyle/>
          <a:p>
            <a:r>
              <a:rPr lang="en-US" dirty="0" err="1"/>
              <a:t>PradeepKumar</a:t>
            </a:r>
            <a:r>
              <a:rPr lang="en-US" dirty="0"/>
              <a:t> V, © Continental AG</a:t>
            </a:r>
            <a:endParaRPr lang="en-US" noProof="0"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p:cNvSpPr>
              <a:spLocks noChangeArrowheads="1"/>
            </p:cNvSpPr>
            <p:nvPr>
              <p:custDataLst>
                <p:tags r:id="rId3"/>
              </p:custDataLst>
            </p:nvPr>
          </p:nvSpPr>
          <p:spPr bwMode="auto">
            <a:xfrm>
              <a:off x="683568" y="13464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Functional Description &amp; Features</a:t>
              </a:r>
              <a:endParaRPr lang="de-DE" b="1" dirty="0">
                <a:solidFill>
                  <a:schemeClr val="tx2"/>
                </a:solidFill>
                <a:latin typeface="Arial"/>
              </a:endParaRPr>
            </a:p>
          </p:txBody>
        </p:sp>
        <p:sp>
          <p:nvSpPr>
            <p:cNvPr id="34" name="Rectangle 15"/>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p:cNvSpPr>
              <a:spLocks noChangeArrowheads="1"/>
            </p:cNvSpPr>
            <p:nvPr>
              <p:custDataLst>
                <p:tags r:id="rId5"/>
              </p:custDataLst>
            </p:nvPr>
          </p:nvSpPr>
          <p:spPr bwMode="auto">
            <a:xfrm>
              <a:off x="7947748"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1"/>
                  </a:solidFill>
                </a:rPr>
                <a:t>2</a:t>
              </a:r>
              <a:endParaRPr lang="de-DE" b="1" dirty="0">
                <a:solidFill>
                  <a:schemeClr val="bg1"/>
                </a:solidFill>
              </a:endParaRPr>
            </a:p>
          </p:txBody>
        </p:sp>
        <p:sp>
          <p:nvSpPr>
            <p:cNvPr id="36" name="Rectangle 15">
              <a:hlinkClick r:id="rId29"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29"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29"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17</a:t>
              </a:r>
            </a:p>
          </p:txBody>
        </p:sp>
        <p:sp>
          <p:nvSpPr>
            <p:cNvPr id="39" name="Rectangle 15">
              <a:hlinkClick r:id="rId30"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0"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0"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25</a:t>
              </a: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48</a:t>
              </a: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6BA25C8-3187-4243-B6AA-032EEA9DCC26}"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20</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a:t>
            </a:r>
            <a:r>
              <a:rPr lang="en-US" sz="2400" b="1">
                <a:solidFill>
                  <a:schemeClr val="accent1"/>
                </a:solidFill>
                <a:latin typeface="+mj-lt"/>
                <a:ea typeface="+mj-ea"/>
                <a:cs typeface="Arial" pitchFamily="34" charset="0"/>
              </a:rPr>
              <a:t>“Active time” measurement</a:t>
            </a:r>
            <a:endParaRPr lang="de-DE" sz="2400" b="1">
              <a:solidFill>
                <a:schemeClr val="accent1"/>
              </a:solidFill>
              <a:latin typeface="+mj-lt"/>
              <a:ea typeface="+mj-ea"/>
              <a:cs typeface="Arial" pitchFamily="34" charset="0"/>
            </a:endParaRPr>
          </a:p>
        </p:txBody>
      </p:sp>
      <p:sp>
        <p:nvSpPr>
          <p:cNvPr id="55297" name="Rectangle 1"/>
          <p:cNvSpPr>
            <a:spLocks noChangeArrowheads="1"/>
          </p:cNvSpPr>
          <p:nvPr/>
        </p:nvSpPr>
        <p:spPr bwMode="auto">
          <a:xfrm>
            <a:off x="395535" y="1052736"/>
            <a:ext cx="8353177"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Font typeface="Arial" pitchFamily="34" charset="0"/>
              <a:buChar char="•"/>
            </a:pPr>
            <a:r>
              <a:rPr lang="en-US" sz="2000">
                <a:latin typeface="Arial" pitchFamily="34" charset="0"/>
                <a:ea typeface="Times New Roman" pitchFamily="18" charset="0"/>
                <a:cs typeface="Arial" pitchFamily="34" charset="0"/>
              </a:rPr>
              <a:t> Iopt_Icu_GetPulseDuration() returns the active time of the input signal on 24 bits.</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22AEE16-62DF-4E18-8F51-9B380744EFB4}"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21</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a:t>
            </a:r>
            <a:r>
              <a:rPr lang="en-US" sz="2400" b="1">
                <a:solidFill>
                  <a:schemeClr val="accent1"/>
                </a:solidFill>
                <a:latin typeface="+mj-lt"/>
                <a:ea typeface="+mj-ea"/>
                <a:cs typeface="Arial" pitchFamily="34" charset="0"/>
              </a:rPr>
              <a:t>Edge count with timestamp coherent</a:t>
            </a:r>
            <a:endParaRPr lang="de-DE" sz="2400" b="1">
              <a:solidFill>
                <a:schemeClr val="accent1"/>
              </a:solidFill>
              <a:latin typeface="+mj-lt"/>
              <a:ea typeface="+mj-ea"/>
              <a:cs typeface="Arial" pitchFamily="34" charset="0"/>
            </a:endParaRPr>
          </a:p>
        </p:txBody>
      </p:sp>
      <p:sp>
        <p:nvSpPr>
          <p:cNvPr id="55297" name="Rectangle 1"/>
          <p:cNvSpPr>
            <a:spLocks noChangeArrowheads="1"/>
          </p:cNvSpPr>
          <p:nvPr/>
        </p:nvSpPr>
        <p:spPr bwMode="auto">
          <a:xfrm>
            <a:off x="395535" y="716499"/>
            <a:ext cx="8353177"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err="1">
                <a:latin typeface="Arial" pitchFamily="34" charset="0"/>
                <a:ea typeface="Times New Roman" pitchFamily="18" charset="0"/>
                <a:cs typeface="Arial" pitchFamily="34" charset="0"/>
              </a:rPr>
              <a:t>Iopt_Icu_GetPulseStamp</a:t>
            </a:r>
            <a:r>
              <a:rPr lang="en-US" sz="2000" dirty="0">
                <a:latin typeface="Arial" pitchFamily="34" charset="0"/>
                <a:ea typeface="Times New Roman" pitchFamily="18" charset="0"/>
                <a:cs typeface="Arial" pitchFamily="34" charset="0"/>
              </a:rPr>
              <a:t>() returns the timestamp and edge count since driver initialization or since the counters overflowed in the </a:t>
            </a:r>
            <a:r>
              <a:rPr lang="en-US" sz="2000" dirty="0" err="1">
                <a:latin typeface="Arial" pitchFamily="34" charset="0"/>
                <a:ea typeface="Times New Roman" pitchFamily="18" charset="0"/>
                <a:cs typeface="Arial" pitchFamily="34" charset="0"/>
              </a:rPr>
              <a:t>Iopt_Icu_PulseStamp</a:t>
            </a:r>
            <a:r>
              <a:rPr lang="en-US" sz="2000" dirty="0">
                <a:latin typeface="Arial" pitchFamily="34" charset="0"/>
                <a:ea typeface="Times New Roman" pitchFamily="18" charset="0"/>
                <a:cs typeface="Arial" pitchFamily="34" charset="0"/>
              </a:rPr>
              <a:t> structure.</a:t>
            </a:r>
          </a:p>
          <a:p>
            <a:pPr lvl="0" algn="just" fontAlgn="base">
              <a:spcBef>
                <a:spcPct val="0"/>
              </a:spcBef>
              <a:spcAft>
                <a:spcPct val="0"/>
              </a:spcAft>
            </a:pPr>
            <a:endParaRPr lang="en-US" sz="2000" dirty="0">
              <a:latin typeface="Arial" pitchFamily="34" charset="0"/>
              <a:ea typeface="Times New Roman" pitchFamily="18" charset="0"/>
              <a:cs typeface="Arial" pitchFamily="34" charset="0"/>
            </a:endParaRPr>
          </a:p>
          <a:p>
            <a:pPr lvl="0" algn="just" fontAlgn="base">
              <a:spcBef>
                <a:spcPct val="0"/>
              </a:spcBef>
              <a:spcAft>
                <a:spcPct val="0"/>
              </a:spcAft>
            </a:pPr>
            <a:r>
              <a:rPr lang="en-US" sz="2000" dirty="0">
                <a:latin typeface="Arial" pitchFamily="34" charset="0"/>
                <a:ea typeface="Times New Roman" pitchFamily="18" charset="0"/>
                <a:cs typeface="Arial" pitchFamily="34" charset="0"/>
              </a:rPr>
              <a:t>struct </a:t>
            </a:r>
            <a:r>
              <a:rPr lang="en-US" sz="2000" dirty="0" err="1">
                <a:latin typeface="Arial" pitchFamily="34" charset="0"/>
                <a:ea typeface="Times New Roman" pitchFamily="18" charset="0"/>
                <a:cs typeface="Arial" pitchFamily="34" charset="0"/>
              </a:rPr>
              <a:t>Iopt_Icu_PulseStamp_tag</a:t>
            </a:r>
            <a:endParaRPr lang="en-US" sz="2000" dirty="0">
              <a:latin typeface="Arial" pitchFamily="34" charset="0"/>
              <a:ea typeface="Times New Roman" pitchFamily="18" charset="0"/>
              <a:cs typeface="Arial" pitchFamily="34" charset="0"/>
            </a:endParaRPr>
          </a:p>
          <a:p>
            <a:pPr lvl="0" algn="just" fontAlgn="base">
              <a:spcBef>
                <a:spcPct val="0"/>
              </a:spcBef>
              <a:spcAft>
                <a:spcPct val="0"/>
              </a:spcAft>
            </a:pPr>
            <a:r>
              <a:rPr lang="en-US" sz="2000" dirty="0">
                <a:latin typeface="Arial" pitchFamily="34" charset="0"/>
                <a:ea typeface="Times New Roman" pitchFamily="18" charset="0"/>
                <a:cs typeface="Arial" pitchFamily="34" charset="0"/>
              </a:rPr>
              <a:t>{</a:t>
            </a:r>
          </a:p>
          <a:p>
            <a:pPr lvl="0" algn="just" fontAlgn="base">
              <a:spcBef>
                <a:spcPct val="0"/>
              </a:spcBef>
              <a:spcAft>
                <a:spcPct val="0"/>
              </a:spcAft>
            </a:pPr>
            <a:r>
              <a:rPr lang="en-US" sz="2000" dirty="0">
                <a:latin typeface="Arial" pitchFamily="34" charset="0"/>
                <a:ea typeface="Times New Roman" pitchFamily="18" charset="0"/>
                <a:cs typeface="Arial" pitchFamily="34" charset="0"/>
              </a:rPr>
              <a:t>  uint32 </a:t>
            </a:r>
            <a:r>
              <a:rPr lang="en-US" sz="2000" dirty="0" err="1">
                <a:latin typeface="Arial" pitchFamily="34" charset="0"/>
                <a:ea typeface="Times New Roman" pitchFamily="18" charset="0"/>
                <a:cs typeface="Arial" pitchFamily="34" charset="0"/>
              </a:rPr>
              <a:t>EdgeCount</a:t>
            </a:r>
            <a:r>
              <a:rPr lang="en-US" sz="2000" dirty="0">
                <a:latin typeface="Arial" pitchFamily="34" charset="0"/>
                <a:ea typeface="Times New Roman" pitchFamily="18" charset="0"/>
                <a:cs typeface="Arial" pitchFamily="34" charset="0"/>
              </a:rPr>
              <a:t>;  /**&lt; Number of active edges counted since the reset of this counter. */</a:t>
            </a:r>
          </a:p>
          <a:p>
            <a:pPr lvl="0" algn="just" fontAlgn="base">
              <a:spcBef>
                <a:spcPct val="0"/>
              </a:spcBef>
              <a:spcAft>
                <a:spcPct val="0"/>
              </a:spcAft>
            </a:pPr>
            <a:r>
              <a:rPr lang="en-US" sz="2000" dirty="0">
                <a:latin typeface="Arial" pitchFamily="34" charset="0"/>
                <a:ea typeface="Times New Roman" pitchFamily="18" charset="0"/>
                <a:cs typeface="Arial" pitchFamily="34" charset="0"/>
              </a:rPr>
              <a:t>  uint32 </a:t>
            </a:r>
            <a:r>
              <a:rPr lang="en-US" sz="2000" dirty="0" err="1">
                <a:latin typeface="Arial" pitchFamily="34" charset="0"/>
                <a:ea typeface="Times New Roman" pitchFamily="18" charset="0"/>
                <a:cs typeface="Arial" pitchFamily="34" charset="0"/>
              </a:rPr>
              <a:t>EdgeTime</a:t>
            </a:r>
            <a:r>
              <a:rPr lang="en-US" sz="2000" dirty="0">
                <a:latin typeface="Arial" pitchFamily="34" charset="0"/>
                <a:ea typeface="Times New Roman" pitchFamily="18" charset="0"/>
                <a:cs typeface="Arial" pitchFamily="34" charset="0"/>
              </a:rPr>
              <a:t>;   /**&lt; Time stamp of the last active edge */</a:t>
            </a:r>
          </a:p>
          <a:p>
            <a:pPr lvl="0" algn="just" fontAlgn="base">
              <a:spcBef>
                <a:spcPct val="0"/>
              </a:spcBef>
              <a:spcAft>
                <a:spcPct val="0"/>
              </a:spcAft>
            </a:pPr>
            <a:r>
              <a:rPr lang="en-US" sz="2000" dirty="0">
                <a:latin typeface="Arial" pitchFamily="34" charset="0"/>
                <a:ea typeface="Times New Roman" pitchFamily="18" charset="0"/>
                <a:cs typeface="Arial" pitchFamily="34" charset="0"/>
              </a:rPr>
              <a:t>};    </a:t>
            </a:r>
          </a:p>
          <a:p>
            <a:pPr lvl="0" algn="just" fontAlgn="base">
              <a:spcBef>
                <a:spcPct val="0"/>
              </a:spcBef>
              <a:spcAft>
                <a:spcPct val="0"/>
              </a:spcAft>
            </a:pPr>
            <a:endParaRPr lang="en-US" sz="2000" dirty="0">
              <a:latin typeface="Arial" pitchFamily="34" charset="0"/>
              <a:ea typeface="Times New Roman" pitchFamily="18" charset="0"/>
              <a:cs typeface="Arial" pitchFamily="34" charset="0"/>
            </a:endParaRPr>
          </a:p>
          <a:p>
            <a:pPr lvl="0" algn="just" fontAlgn="base">
              <a:spcBef>
                <a:spcPct val="0"/>
              </a:spcBef>
              <a:spcAft>
                <a:spcPct val="0"/>
              </a:spcAft>
            </a:pPr>
            <a:endParaRPr lang="en-US" sz="2000" dirty="0">
              <a:latin typeface="Arial" pitchFamily="34" charset="0"/>
              <a:ea typeface="Times New Roman" pitchFamily="18" charset="0"/>
              <a:cs typeface="Arial" pitchFamily="34" charset="0"/>
            </a:endParaRPr>
          </a:p>
          <a:p>
            <a:pPr lvl="0" algn="just" fontAlgn="base">
              <a:spcBef>
                <a:spcPct val="0"/>
              </a:spcBef>
              <a:spcAft>
                <a:spcPct val="0"/>
              </a:spcAft>
            </a:pPr>
            <a:r>
              <a:rPr lang="en-US" sz="2000" dirty="0" err="1">
                <a:latin typeface="Arial" pitchFamily="34" charset="0"/>
                <a:ea typeface="Times New Roman" pitchFamily="18" charset="0"/>
                <a:cs typeface="Arial" pitchFamily="34" charset="0"/>
              </a:rPr>
              <a:t>Iopt_Icu_GetTimestampTimer</a:t>
            </a:r>
            <a:r>
              <a:rPr lang="en-US" sz="2000" dirty="0">
                <a:latin typeface="Arial" pitchFamily="34" charset="0"/>
                <a:ea typeface="Times New Roman" pitchFamily="18" charset="0"/>
                <a:cs typeface="Arial" pitchFamily="34" charset="0"/>
              </a:rPr>
              <a:t>() returns the current value of the free running time counter used to create the 24-bit timestamps.</a:t>
            </a:r>
          </a:p>
          <a:p>
            <a:pPr lvl="0" algn="just" fontAlgn="base">
              <a:spcBef>
                <a:spcPct val="0"/>
              </a:spcBef>
              <a:spcAft>
                <a:spcPct val="0"/>
              </a:spcAft>
            </a:pPr>
            <a:endParaRPr lang="en-US" sz="2000" dirty="0">
              <a:latin typeface="Arial" pitchFamily="34" charset="0"/>
              <a:ea typeface="Times New Roman" pitchFamily="18" charset="0"/>
              <a:cs typeface="Arial" pitchFamily="34" charset="0"/>
            </a:endParaRPr>
          </a:p>
          <a:p>
            <a:pPr lvl="0" algn="just" fontAlgn="base">
              <a:spcBef>
                <a:spcPct val="0"/>
              </a:spcBef>
              <a:spcAft>
                <a:spcPct val="0"/>
              </a:spcAft>
            </a:pPr>
            <a:r>
              <a:rPr lang="en-US" sz="2000" dirty="0">
                <a:latin typeface="Arial" pitchFamily="34" charset="0"/>
                <a:ea typeface="Times New Roman" pitchFamily="18" charset="0"/>
                <a:cs typeface="Arial" pitchFamily="34" charset="0"/>
              </a:rPr>
              <a:t>This mode cannot be used with the AUTOSAR APIs.</a:t>
            </a:r>
          </a:p>
          <a:p>
            <a:pPr lvl="0" algn="just" fontAlgn="base">
              <a:spcBef>
                <a:spcPct val="0"/>
              </a:spcBef>
              <a:spcAft>
                <a:spcPct val="0"/>
              </a:spcAft>
            </a:pPr>
            <a:endParaRPr lang="en-US" sz="2000" dirty="0">
              <a:latin typeface="Arial" pitchFamily="34" charset="0"/>
              <a:ea typeface="Times New Roman" pitchFamily="18" charset="0"/>
              <a:cs typeface="Arial" pitchFamily="34"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91E16E5-E089-4627-9E97-9C5517E1F101}"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22</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Buffered e</a:t>
            </a:r>
            <a:r>
              <a:rPr lang="en-US" sz="2400" b="1">
                <a:solidFill>
                  <a:schemeClr val="accent1"/>
                </a:solidFill>
                <a:latin typeface="+mj-lt"/>
                <a:ea typeface="+mj-ea"/>
                <a:cs typeface="Arial" pitchFamily="34" charset="0"/>
              </a:rPr>
              <a:t>dge count with timestamp coherent</a:t>
            </a:r>
            <a:endParaRPr lang="de-DE" sz="2400" b="1">
              <a:solidFill>
                <a:schemeClr val="accent1"/>
              </a:solidFill>
              <a:latin typeface="+mj-lt"/>
              <a:ea typeface="+mj-ea"/>
              <a:cs typeface="Arial" pitchFamily="34" charset="0"/>
            </a:endParaRPr>
          </a:p>
        </p:txBody>
      </p:sp>
      <p:sp>
        <p:nvSpPr>
          <p:cNvPr id="55297" name="Rectangle 1"/>
          <p:cNvSpPr>
            <a:spLocks noChangeArrowheads="1"/>
          </p:cNvSpPr>
          <p:nvPr/>
        </p:nvSpPr>
        <p:spPr bwMode="auto">
          <a:xfrm>
            <a:off x="395535" y="870387"/>
            <a:ext cx="8353177"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000" dirty="0" err="1">
                <a:latin typeface="Arial" pitchFamily="34" charset="0"/>
                <a:ea typeface="Times New Roman" pitchFamily="18" charset="0"/>
                <a:cs typeface="Arial" pitchFamily="34" charset="0"/>
              </a:rPr>
              <a:t>Iopt_Icu_GetEdgeCntTimestampValues</a:t>
            </a:r>
            <a:r>
              <a:rPr lang="en-US" sz="2000" dirty="0">
                <a:latin typeface="Arial" pitchFamily="34" charset="0"/>
                <a:ea typeface="Times New Roman" pitchFamily="18" charset="0"/>
                <a:cs typeface="Arial" pitchFamily="34" charset="0"/>
              </a:rPr>
              <a:t>() returns the timestamp and edge count of any element from the buffer in the </a:t>
            </a:r>
            <a:r>
              <a:rPr lang="en-US" sz="2000" dirty="0" err="1">
                <a:latin typeface="Arial" pitchFamily="34" charset="0"/>
                <a:ea typeface="Times New Roman" pitchFamily="18" charset="0"/>
                <a:cs typeface="Arial" pitchFamily="34" charset="0"/>
              </a:rPr>
              <a:t>Iopt_Icu_TimestampValuesType</a:t>
            </a:r>
            <a:r>
              <a:rPr lang="en-US" sz="2000" dirty="0">
                <a:latin typeface="Arial" pitchFamily="34" charset="0"/>
                <a:ea typeface="Times New Roman" pitchFamily="18" charset="0"/>
                <a:cs typeface="Arial" pitchFamily="34" charset="0"/>
              </a:rPr>
              <a:t> structure.</a:t>
            </a:r>
          </a:p>
          <a:p>
            <a:pPr lvl="0" fontAlgn="base">
              <a:spcBef>
                <a:spcPct val="0"/>
              </a:spcBef>
              <a:spcAft>
                <a:spcPct val="0"/>
              </a:spcAft>
            </a:pPr>
            <a:endParaRPr lang="en-US" sz="2000" dirty="0">
              <a:latin typeface="Arial" pitchFamily="34" charset="0"/>
              <a:ea typeface="Times New Roman" pitchFamily="18" charset="0"/>
              <a:cs typeface="Arial" pitchFamily="34" charset="0"/>
            </a:endParaRPr>
          </a:p>
          <a:p>
            <a:pPr lvl="0" fontAlgn="base">
              <a:spcBef>
                <a:spcPct val="0"/>
              </a:spcBef>
              <a:spcAft>
                <a:spcPct val="0"/>
              </a:spcAft>
            </a:pPr>
            <a:r>
              <a:rPr lang="en-US" sz="2000" dirty="0">
                <a:latin typeface="Arial" pitchFamily="34" charset="0"/>
                <a:ea typeface="Times New Roman" pitchFamily="18" charset="0"/>
                <a:cs typeface="Arial" pitchFamily="34" charset="0"/>
              </a:rPr>
              <a:t>struct </a:t>
            </a:r>
            <a:r>
              <a:rPr lang="en-US" sz="2000" dirty="0" err="1">
                <a:latin typeface="Arial" pitchFamily="34" charset="0"/>
                <a:ea typeface="Times New Roman" pitchFamily="18" charset="0"/>
                <a:cs typeface="Arial" pitchFamily="34" charset="0"/>
              </a:rPr>
              <a:t>Iopt_Icu_TimestampValuesType_tag</a:t>
            </a:r>
            <a:endParaRPr lang="en-US" sz="2000" dirty="0">
              <a:latin typeface="Arial" pitchFamily="34" charset="0"/>
              <a:ea typeface="Times New Roman" pitchFamily="18" charset="0"/>
              <a:cs typeface="Arial" pitchFamily="34" charset="0"/>
            </a:endParaRPr>
          </a:p>
          <a:p>
            <a:pPr lvl="0" fontAlgn="base">
              <a:spcBef>
                <a:spcPct val="0"/>
              </a:spcBef>
              <a:spcAft>
                <a:spcPct val="0"/>
              </a:spcAft>
            </a:pPr>
            <a:r>
              <a:rPr lang="en-US" sz="2000" dirty="0">
                <a:latin typeface="Arial" pitchFamily="34" charset="0"/>
                <a:ea typeface="Times New Roman" pitchFamily="18" charset="0"/>
                <a:cs typeface="Arial" pitchFamily="34" charset="0"/>
              </a:rPr>
              <a:t>{</a:t>
            </a:r>
          </a:p>
          <a:p>
            <a:pPr lvl="0" fontAlgn="base">
              <a:spcBef>
                <a:spcPct val="0"/>
              </a:spcBef>
              <a:spcAft>
                <a:spcPct val="0"/>
              </a:spcAft>
            </a:pPr>
            <a:r>
              <a:rPr lang="en-US" sz="2000" dirty="0">
                <a:latin typeface="Arial" pitchFamily="34" charset="0"/>
                <a:ea typeface="Times New Roman" pitchFamily="18" charset="0"/>
                <a:cs typeface="Arial" pitchFamily="34" charset="0"/>
              </a:rPr>
              <a:t>uint32 </a:t>
            </a:r>
            <a:r>
              <a:rPr lang="en-US" sz="2000" dirty="0" err="1">
                <a:latin typeface="Arial" pitchFamily="34" charset="0"/>
                <a:ea typeface="Times New Roman" pitchFamily="18" charset="0"/>
                <a:cs typeface="Arial" pitchFamily="34" charset="0"/>
              </a:rPr>
              <a:t>EdgeCount</a:t>
            </a:r>
            <a:r>
              <a:rPr lang="en-US" sz="2000" dirty="0">
                <a:latin typeface="Arial" pitchFamily="34" charset="0"/>
                <a:ea typeface="Times New Roman" pitchFamily="18" charset="0"/>
                <a:cs typeface="Arial" pitchFamily="34" charset="0"/>
              </a:rPr>
              <a:t>;     /** Number of active edges counted since the reset of this counter. */</a:t>
            </a:r>
          </a:p>
          <a:p>
            <a:pPr lvl="0" fontAlgn="base">
              <a:spcBef>
                <a:spcPct val="0"/>
              </a:spcBef>
              <a:spcAft>
                <a:spcPct val="0"/>
              </a:spcAft>
            </a:pPr>
            <a:r>
              <a:rPr lang="en-US" sz="2000" dirty="0">
                <a:latin typeface="Arial" pitchFamily="34" charset="0"/>
                <a:ea typeface="Times New Roman" pitchFamily="18" charset="0"/>
                <a:cs typeface="Arial" pitchFamily="34" charset="0"/>
              </a:rPr>
              <a:t>uint32 </a:t>
            </a:r>
            <a:r>
              <a:rPr lang="en-US" sz="2000" dirty="0" err="1">
                <a:latin typeface="Arial" pitchFamily="34" charset="0"/>
                <a:ea typeface="Times New Roman" pitchFamily="18" charset="0"/>
                <a:cs typeface="Arial" pitchFamily="34" charset="0"/>
              </a:rPr>
              <a:t>EdgeTime</a:t>
            </a:r>
            <a:r>
              <a:rPr lang="en-US" sz="2000" dirty="0">
                <a:latin typeface="Arial" pitchFamily="34" charset="0"/>
                <a:ea typeface="Times New Roman" pitchFamily="18" charset="0"/>
                <a:cs typeface="Arial" pitchFamily="34" charset="0"/>
              </a:rPr>
              <a:t>;      /** Time stamp of the last active edge */</a:t>
            </a:r>
          </a:p>
          <a:p>
            <a:pPr lvl="0" fontAlgn="base">
              <a:spcBef>
                <a:spcPct val="0"/>
              </a:spcBef>
              <a:spcAft>
                <a:spcPct val="0"/>
              </a:spcAft>
            </a:pPr>
            <a:r>
              <a:rPr lang="en-US" sz="2000" dirty="0">
                <a:latin typeface="Arial" pitchFamily="34" charset="0"/>
                <a:ea typeface="Times New Roman" pitchFamily="18" charset="0"/>
                <a:cs typeface="Arial" pitchFamily="34" charset="0"/>
              </a:rPr>
              <a:t>};</a:t>
            </a:r>
          </a:p>
          <a:p>
            <a:pPr lvl="0" fontAlgn="base">
              <a:spcBef>
                <a:spcPct val="0"/>
              </a:spcBef>
              <a:spcAft>
                <a:spcPct val="0"/>
              </a:spcAft>
            </a:pPr>
            <a:endParaRPr lang="en-US" sz="2000" dirty="0">
              <a:latin typeface="Arial" pitchFamily="34" charset="0"/>
              <a:ea typeface="Times New Roman" pitchFamily="18" charset="0"/>
              <a:cs typeface="Arial" pitchFamily="34" charset="0"/>
            </a:endParaRPr>
          </a:p>
          <a:p>
            <a:pPr lvl="0" fontAlgn="base">
              <a:spcBef>
                <a:spcPct val="0"/>
              </a:spcBef>
              <a:spcAft>
                <a:spcPct val="0"/>
              </a:spcAft>
            </a:pPr>
            <a:r>
              <a:rPr lang="en-US" sz="2000" dirty="0" err="1">
                <a:latin typeface="Arial" pitchFamily="34" charset="0"/>
                <a:ea typeface="Times New Roman" pitchFamily="18" charset="0"/>
                <a:cs typeface="Arial" pitchFamily="34" charset="0"/>
              </a:rPr>
              <a:t>Iopt_Icu_GetEdgeCntTimestampIndex</a:t>
            </a:r>
            <a:r>
              <a:rPr lang="en-US" sz="2000" dirty="0">
                <a:latin typeface="Arial" pitchFamily="34" charset="0"/>
                <a:ea typeface="Times New Roman" pitchFamily="18" charset="0"/>
                <a:cs typeface="Arial" pitchFamily="34" charset="0"/>
              </a:rPr>
              <a:t>() returns the current index of the next free element of the buffer.</a:t>
            </a:r>
          </a:p>
          <a:p>
            <a:pPr lvl="0" fontAlgn="base">
              <a:spcBef>
                <a:spcPct val="0"/>
              </a:spcBef>
              <a:spcAft>
                <a:spcPct val="0"/>
              </a:spcAft>
            </a:pPr>
            <a:endParaRPr lang="en-US" sz="2000" dirty="0">
              <a:latin typeface="Arial" pitchFamily="34" charset="0"/>
              <a:ea typeface="Times New Roman" pitchFamily="18" charset="0"/>
              <a:cs typeface="Arial" pitchFamily="34" charset="0"/>
            </a:endParaRPr>
          </a:p>
          <a:p>
            <a:pPr lvl="0" fontAlgn="base">
              <a:spcBef>
                <a:spcPct val="0"/>
              </a:spcBef>
              <a:spcAft>
                <a:spcPct val="0"/>
              </a:spcAft>
            </a:pPr>
            <a:r>
              <a:rPr lang="en-US" sz="2000" dirty="0">
                <a:latin typeface="Arial" pitchFamily="34" charset="0"/>
                <a:ea typeface="Times New Roman" pitchFamily="18" charset="0"/>
                <a:cs typeface="Arial" pitchFamily="34" charset="0"/>
              </a:rPr>
              <a:t>Acquisition is stopped after driver initialization. It can be started with </a:t>
            </a:r>
            <a:r>
              <a:rPr lang="en-US" sz="2000" dirty="0" err="1">
                <a:latin typeface="Arial" pitchFamily="34" charset="0"/>
                <a:ea typeface="Times New Roman" pitchFamily="18" charset="0"/>
                <a:cs typeface="Arial" pitchFamily="34" charset="0"/>
              </a:rPr>
              <a:t>Icu_StartTimestamp</a:t>
            </a:r>
            <a:r>
              <a:rPr lang="en-US" sz="2000" dirty="0">
                <a:latin typeface="Arial" pitchFamily="34" charset="0"/>
                <a:ea typeface="Times New Roman" pitchFamily="18" charset="0"/>
                <a:cs typeface="Arial" pitchFamily="34" charset="0"/>
              </a:rPr>
              <a:t>() and then stopped with </a:t>
            </a:r>
            <a:r>
              <a:rPr lang="en-US" sz="2000" dirty="0" err="1">
                <a:latin typeface="Arial" pitchFamily="34" charset="0"/>
                <a:ea typeface="Times New Roman" pitchFamily="18" charset="0"/>
                <a:cs typeface="Arial" pitchFamily="34" charset="0"/>
              </a:rPr>
              <a:t>Icu_StopTimestamp</a:t>
            </a:r>
            <a:r>
              <a:rPr lang="en-US" sz="2000" dirty="0">
                <a:latin typeface="Arial" pitchFamily="34" charset="0"/>
                <a:ea typeface="Times New Roman" pitchFamily="18" charset="0"/>
                <a:cs typeface="Arial" pitchFamily="34" charset="0"/>
              </a:rPr>
              <a:t>()</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923D37D-24D3-4A3C-9D1C-2D4787CE0383}"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23</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Edge detection notification</a:t>
            </a:r>
          </a:p>
        </p:txBody>
      </p:sp>
      <p:sp>
        <p:nvSpPr>
          <p:cNvPr id="55297" name="Rectangle 1"/>
          <p:cNvSpPr>
            <a:spLocks noChangeArrowheads="1"/>
          </p:cNvSpPr>
          <p:nvPr/>
        </p:nvSpPr>
        <p:spPr bwMode="auto">
          <a:xfrm>
            <a:off x="395535" y="976629"/>
            <a:ext cx="835317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fontAlgn="base">
              <a:spcBef>
                <a:spcPct val="0"/>
              </a:spcBef>
              <a:spcAft>
                <a:spcPct val="0"/>
              </a:spcAft>
              <a:buFont typeface="Arial" panose="020B0604020202020204" pitchFamily="34" charset="0"/>
              <a:buChar char="•"/>
            </a:pPr>
            <a:r>
              <a:rPr lang="en-US" sz="2000" dirty="0">
                <a:latin typeface="Arial" pitchFamily="34" charset="0"/>
                <a:ea typeface="Times New Roman" pitchFamily="18" charset="0"/>
                <a:cs typeface="Arial" pitchFamily="34" charset="0"/>
              </a:rPr>
              <a:t>After driver initialization notifications are disabled (See </a:t>
            </a:r>
            <a:r>
              <a:rPr lang="en-US" sz="2000" dirty="0" err="1">
                <a:latin typeface="Arial" pitchFamily="34" charset="0"/>
                <a:ea typeface="Times New Roman" pitchFamily="18" charset="0"/>
                <a:cs typeface="Arial" pitchFamily="34" charset="0"/>
              </a:rPr>
              <a:t>Init</a:t>
            </a:r>
            <a:r>
              <a:rPr lang="en-US" sz="2000" dirty="0">
                <a:latin typeface="Arial" pitchFamily="34" charset="0"/>
                <a:ea typeface="Times New Roman" pitchFamily="18" charset="0"/>
                <a:cs typeface="Arial" pitchFamily="34" charset="0"/>
              </a:rPr>
              <a:t> &amp; Shutdown). </a:t>
            </a:r>
          </a:p>
          <a:p>
            <a:pPr marL="342900" lvl="0" indent="-342900" fontAlgn="base">
              <a:spcBef>
                <a:spcPct val="0"/>
              </a:spcBef>
              <a:spcAft>
                <a:spcPct val="0"/>
              </a:spcAft>
              <a:buFont typeface="Arial" panose="020B0604020202020204" pitchFamily="34" charset="0"/>
              <a:buChar char="•"/>
            </a:pPr>
            <a:r>
              <a:rPr lang="en-US" sz="2000" dirty="0" err="1">
                <a:latin typeface="Arial" pitchFamily="34" charset="0"/>
                <a:ea typeface="Times New Roman" pitchFamily="18" charset="0"/>
                <a:cs typeface="Arial" pitchFamily="34" charset="0"/>
              </a:rPr>
              <a:t>PowerSAR</a:t>
            </a:r>
            <a:r>
              <a:rPr lang="en-US" sz="2000" dirty="0">
                <a:latin typeface="Arial" pitchFamily="34" charset="0"/>
                <a:ea typeface="Times New Roman" pitchFamily="18" charset="0"/>
                <a:cs typeface="Arial" pitchFamily="34" charset="0"/>
              </a:rPr>
              <a:t> API:</a:t>
            </a:r>
          </a:p>
          <a:p>
            <a:pPr marL="800100" lvl="1" indent="-342900" fontAlgn="base">
              <a:spcBef>
                <a:spcPct val="0"/>
              </a:spcBef>
              <a:spcAft>
                <a:spcPct val="0"/>
              </a:spcAft>
              <a:buFont typeface="Arial" panose="020B0604020202020204" pitchFamily="34" charset="0"/>
              <a:buChar char="•"/>
            </a:pPr>
            <a:r>
              <a:rPr lang="en-US" sz="2000" dirty="0">
                <a:latin typeface="Arial" pitchFamily="34" charset="0"/>
                <a:ea typeface="Times New Roman" pitchFamily="18" charset="0"/>
                <a:cs typeface="Arial" pitchFamily="34" charset="0"/>
              </a:rPr>
              <a:t>The interface </a:t>
            </a:r>
            <a:r>
              <a:rPr lang="en-US" sz="2000" dirty="0" err="1">
                <a:latin typeface="Arial" pitchFamily="34" charset="0"/>
                <a:ea typeface="Times New Roman" pitchFamily="18" charset="0"/>
                <a:cs typeface="Arial" pitchFamily="34" charset="0"/>
              </a:rPr>
              <a:t>Iopt_Icu_EnableEdgeTrigger</a:t>
            </a:r>
            <a:r>
              <a:rPr lang="en-US" sz="2000" dirty="0">
                <a:latin typeface="Arial" pitchFamily="34" charset="0"/>
                <a:ea typeface="Times New Roman" pitchFamily="18" charset="0"/>
                <a:cs typeface="Arial" pitchFamily="34" charset="0"/>
              </a:rPr>
              <a:t>() must be called in order to enable/disable the timeout notification.</a:t>
            </a:r>
          </a:p>
          <a:p>
            <a:pPr marL="342900" indent="-342900" fontAlgn="base">
              <a:spcBef>
                <a:spcPct val="0"/>
              </a:spcBef>
              <a:spcAft>
                <a:spcPct val="0"/>
              </a:spcAft>
              <a:buFont typeface="Arial" panose="020B0604020202020204" pitchFamily="34" charset="0"/>
              <a:buChar char="•"/>
            </a:pPr>
            <a:r>
              <a:rPr lang="en-US" sz="2000" dirty="0">
                <a:latin typeface="Arial" pitchFamily="34" charset="0"/>
                <a:ea typeface="Times New Roman" pitchFamily="18" charset="0"/>
                <a:cs typeface="Arial" pitchFamily="34" charset="0"/>
              </a:rPr>
              <a:t>AUTOSAR API:</a:t>
            </a:r>
          </a:p>
          <a:p>
            <a:pPr marL="800100" lvl="1" indent="-342900" fontAlgn="base">
              <a:spcBef>
                <a:spcPct val="0"/>
              </a:spcBef>
              <a:spcAft>
                <a:spcPct val="0"/>
              </a:spcAft>
              <a:buFont typeface="Arial" panose="020B0604020202020204" pitchFamily="34" charset="0"/>
              <a:buChar char="•"/>
            </a:pPr>
            <a:r>
              <a:rPr lang="en-US" sz="2000" dirty="0">
                <a:latin typeface="Arial" pitchFamily="34" charset="0"/>
                <a:ea typeface="Times New Roman" pitchFamily="18" charset="0"/>
                <a:cs typeface="Arial" pitchFamily="34" charset="0"/>
              </a:rPr>
              <a:t>The interfaces  </a:t>
            </a:r>
            <a:r>
              <a:rPr lang="en-US" sz="2000" dirty="0" err="1">
                <a:latin typeface="Arial" pitchFamily="34" charset="0"/>
                <a:ea typeface="Times New Roman" pitchFamily="18" charset="0"/>
                <a:cs typeface="Arial" pitchFamily="34" charset="0"/>
              </a:rPr>
              <a:t>Icu_EnableEdgeDetection</a:t>
            </a:r>
            <a:r>
              <a:rPr lang="en-US" sz="2000" dirty="0">
                <a:latin typeface="Arial" pitchFamily="34" charset="0"/>
                <a:ea typeface="Times New Roman" pitchFamily="18" charset="0"/>
                <a:cs typeface="Arial" pitchFamily="34" charset="0"/>
              </a:rPr>
              <a:t>() and </a:t>
            </a:r>
            <a:r>
              <a:rPr lang="en-US" sz="2000" dirty="0" err="1">
                <a:latin typeface="Arial" pitchFamily="34" charset="0"/>
                <a:ea typeface="Times New Roman" pitchFamily="18" charset="0"/>
                <a:cs typeface="Arial" pitchFamily="34" charset="0"/>
              </a:rPr>
              <a:t>Icu_EnableNotification</a:t>
            </a:r>
            <a:r>
              <a:rPr lang="en-US" sz="2000" dirty="0">
                <a:latin typeface="Arial" pitchFamily="34" charset="0"/>
                <a:ea typeface="Times New Roman" pitchFamily="18" charset="0"/>
                <a:cs typeface="Arial" pitchFamily="34" charset="0"/>
              </a:rPr>
              <a:t>() should be called to activate edge detection</a:t>
            </a:r>
          </a:p>
          <a:p>
            <a:pPr marL="800100" lvl="1" indent="-342900" fontAlgn="base">
              <a:spcBef>
                <a:spcPct val="0"/>
              </a:spcBef>
              <a:spcAft>
                <a:spcPct val="0"/>
              </a:spcAft>
              <a:buFont typeface="Arial" panose="020B0604020202020204" pitchFamily="34" charset="0"/>
              <a:buChar char="•"/>
            </a:pPr>
            <a:r>
              <a:rPr lang="en-US" sz="2000" dirty="0">
                <a:latin typeface="Arial" pitchFamily="34" charset="0"/>
                <a:ea typeface="Times New Roman" pitchFamily="18" charset="0"/>
                <a:cs typeface="Arial" pitchFamily="34" charset="0"/>
              </a:rPr>
              <a:t>The interfaces </a:t>
            </a:r>
            <a:r>
              <a:rPr lang="en-US" sz="2000" dirty="0" err="1">
                <a:latin typeface="Arial" pitchFamily="34" charset="0"/>
                <a:ea typeface="Times New Roman" pitchFamily="18" charset="0"/>
                <a:cs typeface="Arial" pitchFamily="34" charset="0"/>
              </a:rPr>
              <a:t>Icu_DisableNotification</a:t>
            </a:r>
            <a:r>
              <a:rPr lang="en-US" sz="2000" dirty="0">
                <a:latin typeface="Arial" pitchFamily="34" charset="0"/>
                <a:ea typeface="Times New Roman" pitchFamily="18" charset="0"/>
                <a:cs typeface="Arial" pitchFamily="34" charset="0"/>
              </a:rPr>
              <a:t>() and </a:t>
            </a:r>
            <a:r>
              <a:rPr lang="en-US" sz="2000" dirty="0" err="1">
                <a:latin typeface="Arial" pitchFamily="34" charset="0"/>
                <a:ea typeface="Times New Roman" pitchFamily="18" charset="0"/>
                <a:cs typeface="Arial" pitchFamily="34" charset="0"/>
              </a:rPr>
              <a:t>Icu_DisableEdgeDetection</a:t>
            </a:r>
            <a:r>
              <a:rPr lang="en-US" sz="2000" dirty="0">
                <a:latin typeface="Arial" pitchFamily="34" charset="0"/>
                <a:ea typeface="Times New Roman" pitchFamily="18" charset="0"/>
                <a:cs typeface="Arial" pitchFamily="34" charset="0"/>
              </a:rPr>
              <a:t>() should be called to deactivate edge detection </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0B9C637-410D-4F20-8111-476BFF75B71A}"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24</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APIs – Read input state</a:t>
            </a:r>
          </a:p>
        </p:txBody>
      </p:sp>
      <p:sp>
        <p:nvSpPr>
          <p:cNvPr id="55297" name="Rectangle 1"/>
          <p:cNvSpPr>
            <a:spLocks noChangeArrowheads="1"/>
          </p:cNvSpPr>
          <p:nvPr/>
        </p:nvSpPr>
        <p:spPr bwMode="auto">
          <a:xfrm>
            <a:off x="395535" y="1360512"/>
            <a:ext cx="8353177"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000">
                <a:latin typeface="Arial" pitchFamily="34" charset="0"/>
                <a:ea typeface="Times New Roman" pitchFamily="18" charset="0"/>
                <a:cs typeface="Arial" pitchFamily="34" charset="0"/>
              </a:rPr>
              <a:t>Iopt_Icu_GetInputState() returns the current signal state on 1-bit.</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358C686-F25F-4DF4-838D-83D224FD7684}" type="datetime3">
              <a:rPr lang="en-US" noProof="0" smtClean="0"/>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25</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17</a:t>
              </a:r>
            </a:p>
          </p:txBody>
        </p:sp>
        <p:sp>
          <p:nvSpPr>
            <p:cNvPr id="39" name="Rectangle 15"/>
            <p:cNvSpPr>
              <a:spLocks noChangeArrowheads="1"/>
            </p:cNvSpPr>
            <p:nvPr>
              <p:custDataLst>
                <p:tags r:id="rId9"/>
              </p:custDataLst>
            </p:nvPr>
          </p:nvSpPr>
          <p:spPr bwMode="auto">
            <a:xfrm>
              <a:off x="683568" y="2036083"/>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Integration Highlights</a:t>
              </a:r>
              <a:endParaRPr lang="de-DE" b="1" dirty="0">
                <a:solidFill>
                  <a:schemeClr val="tx2"/>
                </a:solidFill>
                <a:latin typeface="Arial"/>
              </a:endParaRPr>
            </a:p>
          </p:txBody>
        </p:sp>
        <p:sp>
          <p:nvSpPr>
            <p:cNvPr id="40" name="Rectangle 15"/>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p:cNvSpPr>
              <a:spLocks noChangeArrowheads="1"/>
            </p:cNvSpPr>
            <p:nvPr>
              <p:custDataLst>
                <p:tags r:id="rId11"/>
              </p:custDataLst>
            </p:nvPr>
          </p:nvSpPr>
          <p:spPr bwMode="auto">
            <a:xfrm>
              <a:off x="7947748"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25</a:t>
              </a:r>
            </a:p>
          </p:txBody>
        </p:sp>
        <p:sp>
          <p:nvSpPr>
            <p:cNvPr id="42" name="Rectangle 15">
              <a:hlinkClick r:id="rId31"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1"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1"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48</a:t>
              </a:r>
            </a:p>
          </p:txBody>
        </p:sp>
      </p:gr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27F8DC8-AA97-4986-A753-2714EA670DF9}" type="datetime3">
              <a:rPr lang="en-US" noProof="0" smtClean="0"/>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26</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17</a:t>
              </a: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25</a:t>
              </a:r>
            </a:p>
          </p:txBody>
        </p:sp>
        <p:sp>
          <p:nvSpPr>
            <p:cNvPr id="42" name="Rectangle 15"/>
            <p:cNvSpPr>
              <a:spLocks noChangeArrowheads="1"/>
            </p:cNvSpPr>
            <p:nvPr>
              <p:custDataLst>
                <p:tags r:id="rId12"/>
              </p:custDataLst>
            </p:nvPr>
          </p:nvSpPr>
          <p:spPr bwMode="auto">
            <a:xfrm>
              <a:off x="683568" y="2380882"/>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Configuration</a:t>
              </a:r>
              <a:endParaRPr lang="de-DE" b="1" dirty="0">
                <a:solidFill>
                  <a:schemeClr val="tx2"/>
                </a:solidFill>
                <a:latin typeface="Arial"/>
              </a:endParaRPr>
            </a:p>
          </p:txBody>
        </p:sp>
        <p:sp>
          <p:nvSpPr>
            <p:cNvPr id="43" name="Rectangle 15"/>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p:cNvSpPr>
              <a:spLocks noChangeArrowheads="1"/>
            </p:cNvSpPr>
            <p:nvPr>
              <p:custDataLst>
                <p:tags r:id="rId14"/>
              </p:custDataLst>
            </p:nvPr>
          </p:nvSpPr>
          <p:spPr bwMode="auto">
            <a:xfrm>
              <a:off x="7947748"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2"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2"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2"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48</a:t>
              </a:r>
            </a:p>
          </p:txBody>
        </p:sp>
      </p:gr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7EC4A6A-1CEF-4711-8BE9-6E90721707E6}"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27</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IcuGeneral</a:t>
            </a:r>
            <a:endParaRPr lang="de-DE" sz="2400" b="1">
              <a:solidFill>
                <a:schemeClr val="accent1"/>
              </a:solidFill>
              <a:latin typeface="+mj-lt"/>
              <a:ea typeface="+mj-ea"/>
              <a:cs typeface="Arial" pitchFamily="34" charset="0"/>
            </a:endParaRPr>
          </a:p>
        </p:txBody>
      </p:sp>
      <p:pic>
        <p:nvPicPr>
          <p:cNvPr id="5" name="Picture 4">
            <a:extLst>
              <a:ext uri="{FF2B5EF4-FFF2-40B4-BE49-F238E27FC236}">
                <a16:creationId xmlns:a16="http://schemas.microsoft.com/office/drawing/2014/main" id="{713E861C-07D6-4730-ADC3-25E38CABDCDB}"/>
              </a:ext>
            </a:extLst>
          </p:cNvPr>
          <p:cNvPicPr>
            <a:picLocks noChangeAspect="1"/>
          </p:cNvPicPr>
          <p:nvPr/>
        </p:nvPicPr>
        <p:blipFill>
          <a:blip r:embed="rId4"/>
          <a:stretch>
            <a:fillRect/>
          </a:stretch>
        </p:blipFill>
        <p:spPr>
          <a:xfrm>
            <a:off x="971600" y="980728"/>
            <a:ext cx="6614558" cy="4019897"/>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93F590-EDB8-4D88-8753-E269FF438F0A}"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28</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IcuConfigSet</a:t>
            </a:r>
            <a:endParaRPr lang="de-DE" sz="2400" b="1">
              <a:solidFill>
                <a:schemeClr val="accent1"/>
              </a:solidFill>
              <a:latin typeface="+mj-lt"/>
              <a:ea typeface="+mj-ea"/>
              <a:cs typeface="Arial" pitchFamily="34" charset="0"/>
            </a:endParaRPr>
          </a:p>
        </p:txBody>
      </p:sp>
      <p:pic>
        <p:nvPicPr>
          <p:cNvPr id="7" name="Image 6"/>
          <p:cNvPicPr/>
          <p:nvPr/>
        </p:nvPicPr>
        <p:blipFill>
          <a:blip r:embed="rId4" cstate="print"/>
          <a:srcRect/>
          <a:stretch>
            <a:fillRect/>
          </a:stretch>
        </p:blipFill>
        <p:spPr bwMode="auto">
          <a:xfrm>
            <a:off x="542656" y="1052736"/>
            <a:ext cx="8206057" cy="3661447"/>
          </a:xfrm>
          <a:prstGeom prst="rect">
            <a:avLst/>
          </a:prstGeom>
          <a:noFill/>
          <a:ln w="9525">
            <a:noFill/>
            <a:miter lim="800000"/>
            <a:headEnd/>
            <a:tailEnd/>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2AC064F-C77C-4BEB-8B8C-F8F5CFB08E04}"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29</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a:t>
            </a:r>
            <a:endParaRPr lang="de-DE" sz="2400" b="1">
              <a:solidFill>
                <a:schemeClr val="accent1"/>
              </a:solidFill>
              <a:latin typeface="+mj-lt"/>
              <a:ea typeface="+mj-ea"/>
              <a:cs typeface="Arial" pitchFamily="34" charset="0"/>
            </a:endParaRPr>
          </a:p>
        </p:txBody>
      </p:sp>
      <p:sp>
        <p:nvSpPr>
          <p:cNvPr id="8" name="Espace réservé du contenu 2"/>
          <p:cNvSpPr txBox="1">
            <a:spLocks/>
          </p:cNvSpPr>
          <p:nvPr/>
        </p:nvSpPr>
        <p:spPr>
          <a:xfrm>
            <a:off x="361950" y="1277938"/>
            <a:ext cx="8530529" cy="4671342"/>
          </a:xfrm>
          <a:prstGeom prst="rect">
            <a:avLst/>
          </a:prstGeom>
        </p:spPr>
        <p:txBody>
          <a:bodyPr/>
          <a:lstStyle/>
          <a:p>
            <a:pPr marL="84138" indent="-184150">
              <a:spcAft>
                <a:spcPts val="1200"/>
              </a:spcAft>
              <a:buClr>
                <a:schemeClr val="accent1"/>
              </a:buClr>
              <a:buSzPct val="125000"/>
            </a:pPr>
            <a:r>
              <a:rPr lang="en-US" b="1" dirty="0">
                <a:cs typeface="Arial" pitchFamily="34" charset="0"/>
              </a:rPr>
              <a:t>Measurement modes overview</a:t>
            </a:r>
          </a:p>
          <a:p>
            <a:pPr marL="84138" indent="-184150">
              <a:spcAft>
                <a:spcPts val="1200"/>
              </a:spcAft>
              <a:buClr>
                <a:schemeClr val="accent1"/>
              </a:buClr>
              <a:buSzPct val="125000"/>
            </a:pPr>
            <a:r>
              <a:rPr lang="en-US" dirty="0">
                <a:cs typeface="Arial" pitchFamily="34" charset="0"/>
              </a:rPr>
              <a:t>The measurement modes define how the input signal will be process:</a:t>
            </a:r>
          </a:p>
          <a:p>
            <a:pPr marL="84138" indent="-184150">
              <a:spcAft>
                <a:spcPts val="1200"/>
              </a:spcAft>
              <a:buClr>
                <a:schemeClr val="accent1"/>
              </a:buClr>
              <a:buSzPct val="125000"/>
              <a:buFont typeface="Arial" pitchFamily="34" charset="0"/>
              <a:buChar char="›"/>
            </a:pPr>
            <a:r>
              <a:rPr lang="en-US" dirty="0">
                <a:cs typeface="Arial" pitchFamily="34" charset="0"/>
              </a:rPr>
              <a:t>ICU_MODE_EDGE_COUNTER: Active edges are counted continuously (</a:t>
            </a:r>
            <a:r>
              <a:rPr lang="en-US" dirty="0" err="1">
                <a:cs typeface="Arial" pitchFamily="34" charset="0"/>
              </a:rPr>
              <a:t>Autosar</a:t>
            </a:r>
            <a:r>
              <a:rPr lang="en-US" dirty="0">
                <a:cs typeface="Arial" pitchFamily="34" charset="0"/>
              </a:rPr>
              <a:t> only).</a:t>
            </a:r>
          </a:p>
          <a:p>
            <a:pPr marL="84138" indent="-184150">
              <a:spcAft>
                <a:spcPts val="1200"/>
              </a:spcAft>
              <a:buClr>
                <a:schemeClr val="accent1"/>
              </a:buClr>
              <a:buSzPct val="125000"/>
              <a:buFont typeface="Arial" pitchFamily="34" charset="0"/>
              <a:buChar char="›"/>
            </a:pPr>
            <a:r>
              <a:rPr lang="en-US" dirty="0">
                <a:cs typeface="Arial" pitchFamily="34" charset="0"/>
              </a:rPr>
              <a:t>ICU_MODE_TIMESTAMP: A free running timer is captured on each active edge detected and stored into a buffer.</a:t>
            </a:r>
          </a:p>
          <a:p>
            <a:pPr marL="84138" indent="-184150">
              <a:spcAft>
                <a:spcPts val="1200"/>
              </a:spcAft>
              <a:buClr>
                <a:schemeClr val="accent1"/>
              </a:buClr>
              <a:buSzPct val="125000"/>
              <a:buFont typeface="Arial" pitchFamily="34" charset="0"/>
              <a:buChar char="›"/>
            </a:pPr>
            <a:r>
              <a:rPr lang="en-US" dirty="0">
                <a:cs typeface="Arial" pitchFamily="34" charset="0"/>
              </a:rPr>
              <a:t>ICU_MODE_TIMESTAMP_EDGE_COUNTER: A free running timer is captured on each active edge detected.</a:t>
            </a:r>
          </a:p>
          <a:p>
            <a:pPr marL="84138" indent="-184150">
              <a:spcAft>
                <a:spcPts val="1200"/>
              </a:spcAft>
              <a:buClr>
                <a:schemeClr val="accent1"/>
              </a:buClr>
              <a:buSzPct val="125000"/>
              <a:buFont typeface="Arial" pitchFamily="34" charset="0"/>
              <a:buChar char="›"/>
            </a:pPr>
            <a:r>
              <a:rPr lang="en-US" dirty="0">
                <a:cs typeface="Arial" pitchFamily="34" charset="0"/>
              </a:rPr>
              <a:t>ICU_MODE_SIGNAL_EDGE_DETECT: Call a notification function when the configured active edge is detected.</a:t>
            </a:r>
          </a:p>
          <a:p>
            <a:pPr marL="84138" indent="-184150">
              <a:spcAft>
                <a:spcPts val="1200"/>
              </a:spcAft>
              <a:buClr>
                <a:schemeClr val="accent1"/>
              </a:buClr>
              <a:buSzPct val="125000"/>
              <a:buFont typeface="Arial" pitchFamily="34" charset="0"/>
              <a:buChar char="›"/>
            </a:pPr>
            <a:r>
              <a:rPr lang="en-US" dirty="0">
                <a:cs typeface="Arial" pitchFamily="34" charset="0"/>
              </a:rPr>
              <a:t>ICU_MODE_SIGNAL_MEASUREMENT: Period and active time of the input signal is measured continuously.</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00D4248-C3D7-4C2B-8952-830F0016FA7D}"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Functional Description &amp; Features</a:t>
            </a:r>
          </a:p>
        </p:txBody>
      </p:sp>
      <p:sp>
        <p:nvSpPr>
          <p:cNvPr id="55297" name="Rectangle 1"/>
          <p:cNvSpPr>
            <a:spLocks noChangeArrowheads="1"/>
          </p:cNvSpPr>
          <p:nvPr/>
        </p:nvSpPr>
        <p:spPr bwMode="auto">
          <a:xfrm>
            <a:off x="467418" y="836712"/>
            <a:ext cx="8353177"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 The ICU driver manages digital signal inputs</a:t>
            </a:r>
            <a:endParaRPr lang="en-US" sz="1600" dirty="0">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lang="en-US" sz="1600" dirty="0">
                <a:latin typeface="Arial" pitchFamily="34" charset="0"/>
                <a:cs typeface="Arial" pitchFamily="34" charset="0"/>
              </a:rPr>
              <a:t> The ICU driver provides the following features</a:t>
            </a:r>
          </a:p>
          <a:p>
            <a:pPr lvl="1" algn="just" fontAlgn="base">
              <a:spcBef>
                <a:spcPct val="0"/>
              </a:spcBef>
              <a:spcAft>
                <a:spcPct val="0"/>
              </a:spcAft>
              <a:buFont typeface="Arial" pitchFamily="34" charset="0"/>
              <a:buChar char="•"/>
            </a:pPr>
            <a:r>
              <a:rPr lang="en-US" sz="1600" dirty="0">
                <a:latin typeface="Arial" pitchFamily="34" charset="0"/>
                <a:cs typeface="Arial" pitchFamily="34" charset="0"/>
              </a:rPr>
              <a:t>Count the number of Active Edges* on the Input pulse</a:t>
            </a:r>
          </a:p>
          <a:p>
            <a:pPr lvl="1" algn="just" fontAlgn="base">
              <a:spcBef>
                <a:spcPct val="0"/>
              </a:spcBef>
              <a:spcAft>
                <a:spcPct val="0"/>
              </a:spcAft>
              <a:buFont typeface="Arial" pitchFamily="34" charset="0"/>
              <a:buChar char="•"/>
            </a:pPr>
            <a:r>
              <a:rPr lang="en-US" sz="1600" dirty="0">
                <a:latin typeface="Arial" pitchFamily="34" charset="0"/>
                <a:cs typeface="Arial" pitchFamily="34" charset="0"/>
              </a:rPr>
              <a:t>Call an Interface when the Active Edge* is detected</a:t>
            </a:r>
          </a:p>
          <a:p>
            <a:pPr lvl="1" algn="just" fontAlgn="base">
              <a:spcBef>
                <a:spcPct val="0"/>
              </a:spcBef>
              <a:spcAft>
                <a:spcPct val="0"/>
              </a:spcAft>
              <a:buFont typeface="Arial" pitchFamily="34" charset="0"/>
              <a:buChar char="•"/>
            </a:pPr>
            <a:r>
              <a:rPr lang="en-US" sz="1600" dirty="0">
                <a:latin typeface="Arial" pitchFamily="34" charset="0"/>
                <a:cs typeface="Arial" pitchFamily="34" charset="0"/>
              </a:rPr>
              <a:t>Measure the Period and </a:t>
            </a:r>
            <a:r>
              <a:rPr lang="en-US" sz="1600" dirty="0" err="1">
                <a:latin typeface="Arial" pitchFamily="34" charset="0"/>
                <a:cs typeface="Arial" pitchFamily="34" charset="0"/>
              </a:rPr>
              <a:t>ActiveTime</a:t>
            </a:r>
            <a:r>
              <a:rPr lang="en-US" sz="1600" dirty="0">
                <a:latin typeface="Arial" pitchFamily="34" charset="0"/>
                <a:cs typeface="Arial" pitchFamily="34" charset="0"/>
              </a:rPr>
              <a:t>** of an Input PWM signal</a:t>
            </a:r>
          </a:p>
          <a:p>
            <a:pPr lvl="1" algn="just" fontAlgn="base">
              <a:spcBef>
                <a:spcPct val="0"/>
              </a:spcBef>
              <a:spcAft>
                <a:spcPct val="0"/>
              </a:spcAft>
              <a:buFont typeface="Arial" pitchFamily="34" charset="0"/>
              <a:buChar char="•"/>
            </a:pPr>
            <a:r>
              <a:rPr lang="en-US" sz="1600" dirty="0">
                <a:latin typeface="Arial" pitchFamily="34" charset="0"/>
                <a:cs typeface="Arial" pitchFamily="34" charset="0"/>
              </a:rPr>
              <a:t>Capture the Timestamps to a buffer when the </a:t>
            </a:r>
            <a:r>
              <a:rPr lang="en-US" sz="1600" dirty="0" err="1">
                <a:latin typeface="Arial" pitchFamily="34" charset="0"/>
                <a:cs typeface="Arial" pitchFamily="34" charset="0"/>
              </a:rPr>
              <a:t>ActiveEdge</a:t>
            </a:r>
            <a:r>
              <a:rPr lang="en-US" sz="1600" dirty="0">
                <a:latin typeface="Arial" pitchFamily="34" charset="0"/>
                <a:cs typeface="Arial" pitchFamily="34" charset="0"/>
              </a:rPr>
              <a:t>* is detected</a:t>
            </a:r>
          </a:p>
          <a:p>
            <a:pPr lvl="1" algn="just" fontAlgn="base">
              <a:spcBef>
                <a:spcPct val="0"/>
              </a:spcBef>
              <a:spcAft>
                <a:spcPct val="0"/>
              </a:spcAft>
              <a:buFont typeface="Arial" pitchFamily="34" charset="0"/>
              <a:buChar char="•"/>
            </a:pPr>
            <a:r>
              <a:rPr lang="en-US" sz="1600" dirty="0">
                <a:latin typeface="Arial" pitchFamily="34" charset="0"/>
                <a:cs typeface="Arial" pitchFamily="34" charset="0"/>
              </a:rPr>
              <a:t>Get the </a:t>
            </a:r>
            <a:r>
              <a:rPr lang="en-US" sz="1600" dirty="0" err="1">
                <a:latin typeface="Arial" pitchFamily="34" charset="0"/>
                <a:cs typeface="Arial" pitchFamily="34" charset="0"/>
              </a:rPr>
              <a:t>EdgeCount</a:t>
            </a:r>
            <a:r>
              <a:rPr lang="en-US" sz="1600" dirty="0">
                <a:latin typeface="Arial" pitchFamily="34" charset="0"/>
                <a:cs typeface="Arial" pitchFamily="34" charset="0"/>
              </a:rPr>
              <a:t> and </a:t>
            </a:r>
            <a:r>
              <a:rPr lang="en-US" sz="1600" dirty="0" err="1">
                <a:latin typeface="Arial" pitchFamily="34" charset="0"/>
                <a:cs typeface="Arial" pitchFamily="34" charset="0"/>
              </a:rPr>
              <a:t>EdgeTime</a:t>
            </a:r>
            <a:r>
              <a:rPr lang="en-US" sz="1600" dirty="0">
                <a:latin typeface="Arial" pitchFamily="34" charset="0"/>
                <a:cs typeface="Arial" pitchFamily="34" charset="0"/>
              </a:rPr>
              <a:t> from the latest </a:t>
            </a:r>
            <a:r>
              <a:rPr lang="en-US" sz="1600" dirty="0" err="1">
                <a:latin typeface="Arial" pitchFamily="34" charset="0"/>
                <a:cs typeface="Arial" pitchFamily="34" charset="0"/>
              </a:rPr>
              <a:t>ActiveEdge</a:t>
            </a:r>
            <a:r>
              <a:rPr lang="en-US" sz="1600" dirty="0">
                <a:latin typeface="Arial" pitchFamily="34" charset="0"/>
                <a:cs typeface="Arial" pitchFamily="34" charset="0"/>
              </a:rPr>
              <a:t> on Input pulse</a:t>
            </a:r>
          </a:p>
          <a:p>
            <a:pPr lvl="0" algn="just" fontAlgn="base">
              <a:spcBef>
                <a:spcPct val="0"/>
              </a:spcBef>
              <a:spcAft>
                <a:spcPct val="0"/>
              </a:spcAft>
              <a:buFont typeface="Arial" pitchFamily="34" charset="0"/>
              <a:buChar char="•"/>
            </a:pPr>
            <a:endParaRPr kumimoji="0" lang="en-US" sz="1600" b="0" i="0" u="none" strike="noStrike" cap="none" normalizeH="0" baseline="0" dirty="0">
              <a:ln>
                <a:noFill/>
              </a:ln>
              <a:solidFill>
                <a:schemeClr val="tx1"/>
              </a:solidFill>
              <a:effectLst/>
              <a:latin typeface="Arial" pitchFamily="34" charset="0"/>
              <a:cs typeface="Arial" pitchFamily="34" charset="0"/>
            </a:endParaRPr>
          </a:p>
          <a:p>
            <a:r>
              <a:rPr lang="en-US" sz="1600" dirty="0"/>
              <a:t>(*Active Edge can be Rising Edge or Falling Edge or Both Edges depending on user configuration)</a:t>
            </a:r>
          </a:p>
          <a:p>
            <a:r>
              <a:rPr lang="en-US" sz="1600" dirty="0"/>
              <a:t>(**Active Edge for PWM Signal measurement should be only be Rising edge or Falling edge)</a:t>
            </a:r>
          </a:p>
          <a:p>
            <a:pPr lvl="0" algn="just" fontAlgn="base">
              <a:spcBef>
                <a:spcPct val="0"/>
              </a:spcBef>
              <a:spcAft>
                <a:spcPct val="0"/>
              </a:spcAft>
              <a:buFont typeface="Arial" pitchFamily="34" charset="0"/>
              <a:buChar char="•"/>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3B8E587-E637-4FC6-B1BC-7D63353025F6}"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30</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ICU_MODE_SIGNAL_MEASUREMENT mode</a:t>
            </a:r>
            <a:endParaRPr lang="de-DE" sz="2400" b="1">
              <a:solidFill>
                <a:schemeClr val="accent1"/>
              </a:solidFill>
              <a:latin typeface="+mj-lt"/>
              <a:ea typeface="+mj-ea"/>
              <a:cs typeface="Arial" pitchFamily="34" charset="0"/>
            </a:endParaRPr>
          </a:p>
        </p:txBody>
      </p:sp>
      <p:pic>
        <p:nvPicPr>
          <p:cNvPr id="7" name="Image 6"/>
          <p:cNvPicPr/>
          <p:nvPr/>
        </p:nvPicPr>
        <p:blipFill>
          <a:blip r:embed="rId4" cstate="print"/>
          <a:srcRect/>
          <a:stretch>
            <a:fillRect/>
          </a:stretch>
        </p:blipFill>
        <p:spPr bwMode="auto">
          <a:xfrm>
            <a:off x="971559" y="1103577"/>
            <a:ext cx="7272849" cy="4845703"/>
          </a:xfrm>
          <a:prstGeom prst="rect">
            <a:avLst/>
          </a:prstGeom>
          <a:noFill/>
          <a:ln w="9525">
            <a:noFill/>
            <a:miter lim="800000"/>
            <a:headEnd/>
            <a:tailEnd/>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D595A04-E1EA-4C18-88CE-A9FB4C0D6080}"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31</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ICU_MODE_SIGNAL_MEASUREMENT mode</a:t>
            </a:r>
            <a:endParaRPr lang="de-DE" sz="2400" b="1">
              <a:solidFill>
                <a:schemeClr val="accent1"/>
              </a:solidFill>
              <a:latin typeface="+mj-lt"/>
              <a:ea typeface="+mj-ea"/>
              <a:cs typeface="Arial" pitchFamily="34" charset="0"/>
            </a:endParaRPr>
          </a:p>
        </p:txBody>
      </p:sp>
      <p:pic>
        <p:nvPicPr>
          <p:cNvPr id="8" name="Image 7"/>
          <p:cNvPicPr/>
          <p:nvPr/>
        </p:nvPicPr>
        <p:blipFill>
          <a:blip r:embed="rId4" cstate="print"/>
          <a:srcRect/>
          <a:stretch>
            <a:fillRect/>
          </a:stretch>
        </p:blipFill>
        <p:spPr bwMode="auto">
          <a:xfrm>
            <a:off x="673247" y="1196752"/>
            <a:ext cx="7859193" cy="4752527"/>
          </a:xfrm>
          <a:prstGeom prst="rect">
            <a:avLst/>
          </a:prstGeom>
          <a:noFill/>
          <a:ln w="9525">
            <a:noFill/>
            <a:miter lim="800000"/>
            <a:headEnd/>
            <a:tailEnd/>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7B75E7B-FEFD-4045-BB35-25FA4D465100}"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32</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ICU_MODE_SIGNAL_MEASUREMENT mode</a:t>
            </a:r>
            <a:endParaRPr lang="de-DE" sz="2400" b="1">
              <a:solidFill>
                <a:schemeClr val="accent1"/>
              </a:solidFill>
              <a:latin typeface="+mj-lt"/>
              <a:ea typeface="+mj-ea"/>
              <a:cs typeface="Arial" pitchFamily="34" charset="0"/>
            </a:endParaRPr>
          </a:p>
        </p:txBody>
      </p:sp>
      <p:pic>
        <p:nvPicPr>
          <p:cNvPr id="6" name="Picture 5">
            <a:extLst>
              <a:ext uri="{FF2B5EF4-FFF2-40B4-BE49-F238E27FC236}">
                <a16:creationId xmlns:a16="http://schemas.microsoft.com/office/drawing/2014/main" id="{829FAEB8-93E6-4B2F-B574-5405FA271546}"/>
              </a:ext>
            </a:extLst>
          </p:cNvPr>
          <p:cNvPicPr>
            <a:picLocks noChangeAspect="1"/>
          </p:cNvPicPr>
          <p:nvPr/>
        </p:nvPicPr>
        <p:blipFill>
          <a:blip r:embed="rId4"/>
          <a:stretch>
            <a:fillRect/>
          </a:stretch>
        </p:blipFill>
        <p:spPr>
          <a:xfrm>
            <a:off x="413792" y="1340768"/>
            <a:ext cx="8316416" cy="3561966"/>
          </a:xfrm>
          <a:prstGeom prst="rect">
            <a:avLst/>
          </a:prstGeom>
          <a:ln w="3175">
            <a:solidFill>
              <a:schemeClr val="tx1"/>
            </a:solid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1695045-5B12-4256-82FF-AC67B65ABAE2}"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33</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ICU_MODE_SIGNAL_MEASUREMENT mode</a:t>
            </a:r>
            <a:endParaRPr lang="de-DE" sz="2400" b="1">
              <a:solidFill>
                <a:schemeClr val="accent1"/>
              </a:solidFill>
              <a:latin typeface="+mj-lt"/>
              <a:ea typeface="+mj-ea"/>
              <a:cs typeface="Arial" pitchFamily="34" charset="0"/>
            </a:endParaRPr>
          </a:p>
        </p:txBody>
      </p:sp>
      <p:pic>
        <p:nvPicPr>
          <p:cNvPr id="9" name="Image 8"/>
          <p:cNvPicPr/>
          <p:nvPr/>
        </p:nvPicPr>
        <p:blipFill>
          <a:blip r:embed="rId4" cstate="print"/>
          <a:srcRect/>
          <a:stretch>
            <a:fillRect/>
          </a:stretch>
        </p:blipFill>
        <p:spPr bwMode="auto">
          <a:xfrm>
            <a:off x="1235388" y="1196752"/>
            <a:ext cx="7103756" cy="4752528"/>
          </a:xfrm>
          <a:prstGeom prst="rect">
            <a:avLst/>
          </a:prstGeom>
          <a:noFill/>
          <a:ln w="9525">
            <a:noFill/>
            <a:miter lim="800000"/>
            <a:headEnd/>
            <a:tailEnd/>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B9CCA1B-2CB2-4CD7-A32F-154082E322F7}"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34</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structure </a:t>
            </a:r>
            <a:r>
              <a:rPr lang="de-DE" sz="2400" b="1" dirty="0">
                <a:solidFill>
                  <a:schemeClr val="accent1"/>
                </a:solidFill>
                <a:latin typeface="+mj-lt"/>
                <a:ea typeface="+mj-ea"/>
                <a:cs typeface="Arial" pitchFamily="34" charset="0"/>
              </a:rPr>
              <a:t>– </a:t>
            </a:r>
            <a:r>
              <a:rPr lang="en-US" sz="2400" b="1" dirty="0" err="1">
                <a:solidFill>
                  <a:schemeClr val="accent1"/>
                </a:solidFill>
                <a:latin typeface="+mj-lt"/>
                <a:ea typeface="+mj-ea"/>
                <a:cs typeface="Arial" pitchFamily="34" charset="0"/>
              </a:rPr>
              <a:t>IcuChannel</a:t>
            </a:r>
            <a:r>
              <a:rPr lang="en-US" sz="2400" b="1" dirty="0">
                <a:solidFill>
                  <a:schemeClr val="accent1"/>
                </a:solidFill>
                <a:latin typeface="+mj-lt"/>
                <a:ea typeface="+mj-ea"/>
                <a:cs typeface="Arial" pitchFamily="34" charset="0"/>
              </a:rPr>
              <a:t> - </a:t>
            </a:r>
            <a:r>
              <a:rPr lang="fr-FR" sz="2400" b="1" dirty="0">
                <a:solidFill>
                  <a:schemeClr val="accent1"/>
                </a:solidFill>
                <a:latin typeface="+mj-lt"/>
                <a:ea typeface="+mj-ea"/>
                <a:cs typeface="Arial" pitchFamily="34" charset="0"/>
              </a:rPr>
              <a:t>ICU_MODE_SIGNAL_EDGE_DETECT</a:t>
            </a:r>
            <a:r>
              <a:rPr lang="en-US" sz="2400" b="1" dirty="0">
                <a:solidFill>
                  <a:schemeClr val="accent1"/>
                </a:solidFill>
                <a:latin typeface="+mj-lt"/>
                <a:ea typeface="+mj-ea"/>
                <a:cs typeface="Arial" pitchFamily="34" charset="0"/>
              </a:rPr>
              <a:t> mode</a:t>
            </a:r>
            <a:endParaRPr lang="de-DE" sz="2400" b="1" dirty="0">
              <a:solidFill>
                <a:schemeClr val="accent1"/>
              </a:solidFill>
              <a:latin typeface="+mj-lt"/>
              <a:ea typeface="+mj-ea"/>
              <a:cs typeface="Arial" pitchFamily="34" charset="0"/>
            </a:endParaRPr>
          </a:p>
        </p:txBody>
      </p:sp>
      <p:pic>
        <p:nvPicPr>
          <p:cNvPr id="6" name="Picture 5">
            <a:extLst>
              <a:ext uri="{FF2B5EF4-FFF2-40B4-BE49-F238E27FC236}">
                <a16:creationId xmlns:a16="http://schemas.microsoft.com/office/drawing/2014/main" id="{3C45EA0A-710D-4936-A3EF-5466044D1873}"/>
              </a:ext>
            </a:extLst>
          </p:cNvPr>
          <p:cNvPicPr>
            <a:picLocks noChangeAspect="1"/>
          </p:cNvPicPr>
          <p:nvPr/>
        </p:nvPicPr>
        <p:blipFill>
          <a:blip r:embed="rId4"/>
          <a:stretch>
            <a:fillRect/>
          </a:stretch>
        </p:blipFill>
        <p:spPr>
          <a:xfrm>
            <a:off x="2376487" y="1790700"/>
            <a:ext cx="4391025" cy="3276600"/>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EE484F1-6C6C-4FF4-923E-F5BF784B8E99}"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35</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structure </a:t>
            </a:r>
            <a:r>
              <a:rPr lang="de-DE" sz="2400" b="1" dirty="0">
                <a:solidFill>
                  <a:schemeClr val="accent1"/>
                </a:solidFill>
                <a:latin typeface="+mj-lt"/>
                <a:ea typeface="+mj-ea"/>
                <a:cs typeface="Arial" pitchFamily="34" charset="0"/>
              </a:rPr>
              <a:t>– </a:t>
            </a:r>
            <a:r>
              <a:rPr lang="en-US" sz="2400" b="1" dirty="0" err="1">
                <a:solidFill>
                  <a:schemeClr val="accent1"/>
                </a:solidFill>
                <a:latin typeface="+mj-lt"/>
                <a:ea typeface="+mj-ea"/>
                <a:cs typeface="Arial" pitchFamily="34" charset="0"/>
              </a:rPr>
              <a:t>IcuChannel</a:t>
            </a:r>
            <a:r>
              <a:rPr lang="en-US" sz="2400" b="1" dirty="0">
                <a:solidFill>
                  <a:schemeClr val="accent1"/>
                </a:solidFill>
                <a:latin typeface="+mj-lt"/>
                <a:ea typeface="+mj-ea"/>
                <a:cs typeface="Arial" pitchFamily="34" charset="0"/>
              </a:rPr>
              <a:t> - ICU_MODE_TIMESTAMP_EDGE_COUNTER  mode</a:t>
            </a:r>
            <a:endParaRPr lang="de-DE" sz="2400" b="1" dirty="0">
              <a:solidFill>
                <a:schemeClr val="accent1"/>
              </a:solidFill>
              <a:latin typeface="+mj-lt"/>
              <a:ea typeface="+mj-ea"/>
              <a:cs typeface="Arial" pitchFamily="34" charset="0"/>
            </a:endParaRPr>
          </a:p>
        </p:txBody>
      </p:sp>
      <p:pic>
        <p:nvPicPr>
          <p:cNvPr id="8" name="Image 7"/>
          <p:cNvPicPr/>
          <p:nvPr/>
        </p:nvPicPr>
        <p:blipFill>
          <a:blip r:embed="rId4" cstate="print"/>
          <a:srcRect/>
          <a:stretch>
            <a:fillRect/>
          </a:stretch>
        </p:blipFill>
        <p:spPr bwMode="auto">
          <a:xfrm>
            <a:off x="765438" y="1262791"/>
            <a:ext cx="7622986" cy="4614481"/>
          </a:xfrm>
          <a:prstGeom prst="rect">
            <a:avLst/>
          </a:prstGeom>
          <a:noFill/>
          <a:ln w="9525">
            <a:noFill/>
            <a:miter lim="800000"/>
            <a:headEnd/>
            <a:tailEnd/>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7B2067F-7C38-4D91-AC04-E6A31F58CCA9}"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36</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ICU_MODE_TIMESTAMP_EDGE_COUNTER  mode</a:t>
            </a:r>
            <a:endParaRPr lang="de-DE" sz="2400" b="1">
              <a:solidFill>
                <a:schemeClr val="accent1"/>
              </a:solidFill>
              <a:latin typeface="+mj-lt"/>
              <a:ea typeface="+mj-ea"/>
              <a:cs typeface="Arial" pitchFamily="34" charset="0"/>
            </a:endParaRPr>
          </a:p>
        </p:txBody>
      </p:sp>
      <p:pic>
        <p:nvPicPr>
          <p:cNvPr id="7" name="Image 6"/>
          <p:cNvPicPr/>
          <p:nvPr/>
        </p:nvPicPr>
        <p:blipFill>
          <a:blip r:embed="rId4" cstate="print"/>
          <a:srcRect/>
          <a:stretch>
            <a:fillRect/>
          </a:stretch>
        </p:blipFill>
        <p:spPr bwMode="auto">
          <a:xfrm>
            <a:off x="542182" y="1245800"/>
            <a:ext cx="8062266" cy="4631472"/>
          </a:xfrm>
          <a:prstGeom prst="rect">
            <a:avLst/>
          </a:prstGeom>
          <a:noFill/>
          <a:ln w="9525">
            <a:noFill/>
            <a:miter lim="800000"/>
            <a:headEnd/>
            <a:tailEnd/>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6D364DE-A39F-4687-8129-2F38B1125527}"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37</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a:t>
            </a:r>
            <a:r>
              <a:rPr lang="en-US" sz="2400" b="1">
                <a:solidFill>
                  <a:schemeClr val="accent1"/>
                </a:solidFill>
                <a:cs typeface="Arial" pitchFamily="34" charset="0"/>
              </a:rPr>
              <a:t>ICU_MODE_TIMESTAMP_EDGE_COUNTER </a:t>
            </a:r>
            <a:r>
              <a:rPr lang="en-US" sz="2400" b="1">
                <a:solidFill>
                  <a:schemeClr val="accent1"/>
                </a:solidFill>
                <a:latin typeface="+mj-lt"/>
                <a:ea typeface="+mj-ea"/>
                <a:cs typeface="Arial" pitchFamily="34" charset="0"/>
              </a:rPr>
              <a:t>mode</a:t>
            </a:r>
            <a:endParaRPr lang="de-DE" sz="2400" b="1">
              <a:solidFill>
                <a:schemeClr val="accent1"/>
              </a:solidFill>
              <a:latin typeface="+mj-lt"/>
              <a:ea typeface="+mj-ea"/>
              <a:cs typeface="Arial" pitchFamily="34" charset="0"/>
            </a:endParaRPr>
          </a:p>
        </p:txBody>
      </p:sp>
      <p:pic>
        <p:nvPicPr>
          <p:cNvPr id="6" name="Picture 5">
            <a:extLst>
              <a:ext uri="{FF2B5EF4-FFF2-40B4-BE49-F238E27FC236}">
                <a16:creationId xmlns:a16="http://schemas.microsoft.com/office/drawing/2014/main" id="{C185A742-CEC2-447F-8EAF-15DE0D00046E}"/>
              </a:ext>
            </a:extLst>
          </p:cNvPr>
          <p:cNvPicPr>
            <a:picLocks noChangeAspect="1"/>
          </p:cNvPicPr>
          <p:nvPr/>
        </p:nvPicPr>
        <p:blipFill>
          <a:blip r:embed="rId4"/>
          <a:stretch>
            <a:fillRect/>
          </a:stretch>
        </p:blipFill>
        <p:spPr>
          <a:xfrm>
            <a:off x="395536" y="1377571"/>
            <a:ext cx="8496944" cy="3812528"/>
          </a:xfrm>
          <a:prstGeom prst="rect">
            <a:avLst/>
          </a:prstGeom>
          <a:ln w="3175">
            <a:solidFill>
              <a:schemeClr val="tx1"/>
            </a:solidFill>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677615B-BF37-46F3-95E8-B2309A74C16C}"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38</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a:t>
            </a:r>
            <a:r>
              <a:rPr lang="en-US" sz="2400" b="1">
                <a:solidFill>
                  <a:schemeClr val="accent1"/>
                </a:solidFill>
                <a:cs typeface="Arial" pitchFamily="34" charset="0"/>
              </a:rPr>
              <a:t>ICU_MODE_TIMESTAMP_EDGE_COUNTER </a:t>
            </a:r>
            <a:r>
              <a:rPr lang="en-US" sz="2400" b="1">
                <a:solidFill>
                  <a:schemeClr val="accent1"/>
                </a:solidFill>
                <a:latin typeface="+mj-lt"/>
                <a:ea typeface="+mj-ea"/>
                <a:cs typeface="Arial" pitchFamily="34" charset="0"/>
              </a:rPr>
              <a:t>mode</a:t>
            </a:r>
            <a:endParaRPr lang="de-DE" sz="2400" b="1">
              <a:solidFill>
                <a:schemeClr val="accent1"/>
              </a:solidFill>
              <a:latin typeface="+mj-lt"/>
              <a:ea typeface="+mj-ea"/>
              <a:cs typeface="Arial" pitchFamily="34" charset="0"/>
            </a:endParaRPr>
          </a:p>
        </p:txBody>
      </p:sp>
      <p:pic>
        <p:nvPicPr>
          <p:cNvPr id="6" name="Picture 5">
            <a:extLst>
              <a:ext uri="{FF2B5EF4-FFF2-40B4-BE49-F238E27FC236}">
                <a16:creationId xmlns:a16="http://schemas.microsoft.com/office/drawing/2014/main" id="{90528735-66F7-422E-8AE7-F8C1566FC32A}"/>
              </a:ext>
            </a:extLst>
          </p:cNvPr>
          <p:cNvPicPr>
            <a:picLocks noChangeAspect="1"/>
          </p:cNvPicPr>
          <p:nvPr/>
        </p:nvPicPr>
        <p:blipFill>
          <a:blip r:embed="rId4"/>
          <a:stretch>
            <a:fillRect/>
          </a:stretch>
        </p:blipFill>
        <p:spPr>
          <a:xfrm>
            <a:off x="2424112" y="1304925"/>
            <a:ext cx="4295775" cy="4248150"/>
          </a:xfrm>
          <a:prstGeom prst="rect">
            <a:avLst/>
          </a:prstGeom>
          <a:ln w="3175">
            <a:solidFill>
              <a:schemeClr val="tx1"/>
            </a:solidFill>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97CD99E-CC16-479E-914C-E7412047E402}"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39</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ICU_MODE_EDGE_DETECT  mode</a:t>
            </a:r>
            <a:endParaRPr lang="de-DE" sz="2400" b="1">
              <a:solidFill>
                <a:schemeClr val="accent1"/>
              </a:solidFill>
              <a:latin typeface="+mj-lt"/>
              <a:ea typeface="+mj-ea"/>
              <a:cs typeface="Arial" pitchFamily="34" charset="0"/>
            </a:endParaRPr>
          </a:p>
        </p:txBody>
      </p:sp>
      <p:pic>
        <p:nvPicPr>
          <p:cNvPr id="8" name="Image 7"/>
          <p:cNvPicPr/>
          <p:nvPr/>
        </p:nvPicPr>
        <p:blipFill>
          <a:blip r:embed="rId4" cstate="print"/>
          <a:srcRect/>
          <a:stretch>
            <a:fillRect/>
          </a:stretch>
        </p:blipFill>
        <p:spPr bwMode="auto">
          <a:xfrm>
            <a:off x="603177" y="1340768"/>
            <a:ext cx="7929263" cy="4608512"/>
          </a:xfrm>
          <a:prstGeom prst="rect">
            <a:avLst/>
          </a:prstGeom>
          <a:noFill/>
          <a:ln w="9525">
            <a:noFill/>
            <a:miter lim="800000"/>
            <a:headEnd/>
            <a:tailEnd/>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53F5E84-FB7C-4F81-8CEE-6484145E2E6A}"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Functional Description &amp; Features</a:t>
            </a:r>
          </a:p>
        </p:txBody>
      </p:sp>
      <p:pic>
        <p:nvPicPr>
          <p:cNvPr id="7" name="Image 6"/>
          <p:cNvPicPr/>
          <p:nvPr/>
        </p:nvPicPr>
        <p:blipFill>
          <a:blip r:embed="rId4" cstate="print"/>
          <a:srcRect/>
          <a:stretch>
            <a:fillRect/>
          </a:stretch>
        </p:blipFill>
        <p:spPr bwMode="auto">
          <a:xfrm>
            <a:off x="72009" y="891532"/>
            <a:ext cx="8892479" cy="4841724"/>
          </a:xfrm>
          <a:prstGeom prst="rect">
            <a:avLst/>
          </a:prstGeom>
          <a:noFill/>
          <a:ln w="9525">
            <a:noFill/>
            <a:miter lim="800000"/>
            <a:headEnd/>
            <a:tailEnd/>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445E618-EAF2-4C64-89BA-E64826E69EA3}"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40</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Configuration  structure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IcuChannel - ICU_MODE_EDGE_DETECT  mode</a:t>
            </a:r>
            <a:endParaRPr lang="de-DE" sz="2400" b="1">
              <a:solidFill>
                <a:schemeClr val="accent1"/>
              </a:solidFill>
              <a:latin typeface="+mj-lt"/>
              <a:ea typeface="+mj-ea"/>
              <a:cs typeface="Arial" pitchFamily="34" charset="0"/>
            </a:endParaRPr>
          </a:p>
        </p:txBody>
      </p:sp>
      <p:pic>
        <p:nvPicPr>
          <p:cNvPr id="89090" name="Picture 2"/>
          <p:cNvPicPr>
            <a:picLocks noChangeAspect="1" noChangeArrowheads="1"/>
          </p:cNvPicPr>
          <p:nvPr/>
        </p:nvPicPr>
        <p:blipFill>
          <a:blip r:embed="rId4"/>
          <a:srcRect/>
          <a:stretch>
            <a:fillRect/>
          </a:stretch>
        </p:blipFill>
        <p:spPr bwMode="auto">
          <a:xfrm>
            <a:off x="533400" y="1229072"/>
            <a:ext cx="8077200" cy="4648200"/>
          </a:xfrm>
          <a:prstGeom prst="rect">
            <a:avLst/>
          </a:prstGeom>
          <a:noFill/>
          <a:ln w="9525">
            <a:noFill/>
            <a:miter lim="800000"/>
            <a:headEnd/>
            <a:tailEnd/>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6379BCF-EB67-453D-A6DD-7AAC36A11A47}"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41</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structure </a:t>
            </a:r>
            <a:r>
              <a:rPr lang="de-DE" sz="2400" b="1" dirty="0">
                <a:solidFill>
                  <a:schemeClr val="accent1"/>
                </a:solidFill>
                <a:latin typeface="+mj-lt"/>
                <a:ea typeface="+mj-ea"/>
                <a:cs typeface="Arial" pitchFamily="34" charset="0"/>
              </a:rPr>
              <a:t>– </a:t>
            </a:r>
            <a:r>
              <a:rPr lang="en-US" sz="2400" b="1" dirty="0" err="1">
                <a:solidFill>
                  <a:schemeClr val="accent1"/>
                </a:solidFill>
                <a:latin typeface="+mj-lt"/>
                <a:ea typeface="+mj-ea"/>
                <a:cs typeface="Arial" pitchFamily="34" charset="0"/>
              </a:rPr>
              <a:t>IcuChannel</a:t>
            </a:r>
            <a:r>
              <a:rPr lang="en-US" sz="2400" b="1" dirty="0">
                <a:solidFill>
                  <a:schemeClr val="accent1"/>
                </a:solidFill>
                <a:latin typeface="+mj-lt"/>
                <a:ea typeface="+mj-ea"/>
                <a:cs typeface="Arial" pitchFamily="34" charset="0"/>
              </a:rPr>
              <a:t> - </a:t>
            </a:r>
            <a:r>
              <a:rPr lang="en-US" sz="2400" b="1" dirty="0">
                <a:solidFill>
                  <a:schemeClr val="accent1"/>
                </a:solidFill>
                <a:cs typeface="Arial" pitchFamily="34" charset="0"/>
              </a:rPr>
              <a:t>ICU_MODE_EDGE_DETECT </a:t>
            </a:r>
            <a:r>
              <a:rPr lang="en-US" sz="2400" b="1" dirty="0">
                <a:solidFill>
                  <a:schemeClr val="accent1"/>
                </a:solidFill>
                <a:latin typeface="+mj-lt"/>
                <a:ea typeface="+mj-ea"/>
                <a:cs typeface="Arial" pitchFamily="34" charset="0"/>
              </a:rPr>
              <a:t>mode</a:t>
            </a:r>
            <a:endParaRPr lang="de-DE" sz="2400" b="1" dirty="0">
              <a:solidFill>
                <a:schemeClr val="accent1"/>
              </a:solidFill>
              <a:latin typeface="+mj-lt"/>
              <a:ea typeface="+mj-ea"/>
              <a:cs typeface="Arial" pitchFamily="34" charset="0"/>
            </a:endParaRPr>
          </a:p>
        </p:txBody>
      </p:sp>
      <p:pic>
        <p:nvPicPr>
          <p:cNvPr id="5" name="Picture 4">
            <a:extLst>
              <a:ext uri="{FF2B5EF4-FFF2-40B4-BE49-F238E27FC236}">
                <a16:creationId xmlns:a16="http://schemas.microsoft.com/office/drawing/2014/main" id="{8986FAD3-D420-4B76-BDB4-6B989055456B}"/>
              </a:ext>
            </a:extLst>
          </p:cNvPr>
          <p:cNvPicPr>
            <a:picLocks noChangeAspect="1"/>
          </p:cNvPicPr>
          <p:nvPr/>
        </p:nvPicPr>
        <p:blipFill>
          <a:blip r:embed="rId4"/>
          <a:stretch>
            <a:fillRect/>
          </a:stretch>
        </p:blipFill>
        <p:spPr>
          <a:xfrm>
            <a:off x="2347264" y="1115434"/>
            <a:ext cx="4002572" cy="4868225"/>
          </a:xfrm>
          <a:prstGeom prst="rect">
            <a:avLst/>
          </a:prstGeom>
          <a:ln w="3175">
            <a:solidFill>
              <a:schemeClr val="tx1"/>
            </a:solid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AEBF395-04DB-49B5-A13D-0F4A84691966}"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42</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structure </a:t>
            </a:r>
            <a:r>
              <a:rPr lang="de-DE" sz="2400" b="1" dirty="0">
                <a:solidFill>
                  <a:schemeClr val="accent1"/>
                </a:solidFill>
                <a:latin typeface="+mj-lt"/>
                <a:ea typeface="+mj-ea"/>
                <a:cs typeface="Arial" pitchFamily="34" charset="0"/>
              </a:rPr>
              <a:t>– </a:t>
            </a:r>
            <a:r>
              <a:rPr lang="en-US" sz="2400" b="1" dirty="0" err="1">
                <a:solidFill>
                  <a:schemeClr val="accent1"/>
                </a:solidFill>
                <a:latin typeface="+mj-lt"/>
                <a:ea typeface="+mj-ea"/>
                <a:cs typeface="Arial" pitchFamily="34" charset="0"/>
              </a:rPr>
              <a:t>IcuChannel</a:t>
            </a:r>
            <a:r>
              <a:rPr lang="en-US" sz="2400" b="1" dirty="0">
                <a:solidFill>
                  <a:schemeClr val="accent1"/>
                </a:solidFill>
                <a:latin typeface="+mj-lt"/>
                <a:ea typeface="+mj-ea"/>
                <a:cs typeface="Arial" pitchFamily="34" charset="0"/>
              </a:rPr>
              <a:t> - </a:t>
            </a:r>
            <a:r>
              <a:rPr lang="en-US" sz="2400" b="1" dirty="0">
                <a:solidFill>
                  <a:schemeClr val="accent1"/>
                </a:solidFill>
                <a:cs typeface="Arial" pitchFamily="34" charset="0"/>
              </a:rPr>
              <a:t>ICU_MODE_TIMESTAMP </a:t>
            </a:r>
            <a:r>
              <a:rPr lang="en-US" sz="2400" b="1" dirty="0">
                <a:solidFill>
                  <a:schemeClr val="accent1"/>
                </a:solidFill>
                <a:latin typeface="+mj-lt"/>
                <a:ea typeface="+mj-ea"/>
                <a:cs typeface="Arial" pitchFamily="34" charset="0"/>
              </a:rPr>
              <a:t>mode</a:t>
            </a:r>
            <a:endParaRPr lang="de-DE" sz="2400" b="1" dirty="0">
              <a:solidFill>
                <a:schemeClr val="accent1"/>
              </a:solidFill>
              <a:latin typeface="+mj-lt"/>
              <a:ea typeface="+mj-ea"/>
              <a:cs typeface="Arial" pitchFamily="34" charset="0"/>
            </a:endParaRPr>
          </a:p>
        </p:txBody>
      </p:sp>
      <p:pic>
        <p:nvPicPr>
          <p:cNvPr id="5" name="Picture 4">
            <a:extLst>
              <a:ext uri="{FF2B5EF4-FFF2-40B4-BE49-F238E27FC236}">
                <a16:creationId xmlns:a16="http://schemas.microsoft.com/office/drawing/2014/main" id="{3100F6A7-3545-4819-A6AA-CDD24FB94B11}"/>
              </a:ext>
            </a:extLst>
          </p:cNvPr>
          <p:cNvPicPr>
            <a:picLocks noChangeAspect="1"/>
          </p:cNvPicPr>
          <p:nvPr/>
        </p:nvPicPr>
        <p:blipFill>
          <a:blip r:embed="rId4"/>
          <a:stretch>
            <a:fillRect/>
          </a:stretch>
        </p:blipFill>
        <p:spPr>
          <a:xfrm>
            <a:off x="1133475" y="1509712"/>
            <a:ext cx="6877050" cy="3838575"/>
          </a:xfrm>
          <a:prstGeom prst="rect">
            <a:avLst/>
          </a:prstGeom>
        </p:spPr>
      </p:pic>
    </p:spTree>
    <p:extLst>
      <p:ext uri="{BB962C8B-B14F-4D97-AF65-F5344CB8AC3E}">
        <p14:creationId xmlns:p14="http://schemas.microsoft.com/office/powerpoint/2010/main" val="27374812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83369EA-01C4-4011-AC67-0E621F6DBC8C}"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43</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dirty="0">
                <a:solidFill>
                  <a:schemeClr val="accent1"/>
                </a:solidFill>
                <a:cs typeface="Arial" pitchFamily="34" charset="0"/>
              </a:rPr>
              <a:t>Configuration  structure </a:t>
            </a:r>
            <a:r>
              <a:rPr lang="de-DE" sz="2400" b="1" dirty="0">
                <a:solidFill>
                  <a:schemeClr val="accent1"/>
                </a:solidFill>
                <a:latin typeface="+mj-lt"/>
                <a:ea typeface="+mj-ea"/>
                <a:cs typeface="Arial" pitchFamily="34" charset="0"/>
              </a:rPr>
              <a:t>– </a:t>
            </a:r>
            <a:r>
              <a:rPr lang="en-US" sz="2400" b="1" dirty="0" err="1">
                <a:solidFill>
                  <a:schemeClr val="accent1"/>
                </a:solidFill>
                <a:latin typeface="+mj-lt"/>
                <a:ea typeface="+mj-ea"/>
                <a:cs typeface="Arial" pitchFamily="34" charset="0"/>
              </a:rPr>
              <a:t>IcuChannel</a:t>
            </a:r>
            <a:r>
              <a:rPr lang="en-US" sz="2400" b="1" dirty="0">
                <a:solidFill>
                  <a:schemeClr val="accent1"/>
                </a:solidFill>
                <a:latin typeface="+mj-lt"/>
                <a:ea typeface="+mj-ea"/>
                <a:cs typeface="Arial" pitchFamily="34" charset="0"/>
              </a:rPr>
              <a:t> - </a:t>
            </a:r>
            <a:r>
              <a:rPr lang="en-US" sz="2400" b="1" dirty="0">
                <a:solidFill>
                  <a:schemeClr val="accent1"/>
                </a:solidFill>
                <a:cs typeface="Arial" pitchFamily="34" charset="0"/>
              </a:rPr>
              <a:t>ICU_MODE_TIMESTAMP </a:t>
            </a:r>
            <a:r>
              <a:rPr lang="en-US" sz="2400" b="1" dirty="0">
                <a:solidFill>
                  <a:schemeClr val="accent1"/>
                </a:solidFill>
                <a:latin typeface="+mj-lt"/>
                <a:ea typeface="+mj-ea"/>
                <a:cs typeface="Arial" pitchFamily="34" charset="0"/>
              </a:rPr>
              <a:t>mode</a:t>
            </a:r>
            <a:endParaRPr lang="de-DE" sz="2400" b="1" dirty="0">
              <a:solidFill>
                <a:schemeClr val="accent1"/>
              </a:solidFill>
              <a:latin typeface="+mj-lt"/>
              <a:ea typeface="+mj-ea"/>
              <a:cs typeface="Arial" pitchFamily="34" charset="0"/>
            </a:endParaRPr>
          </a:p>
        </p:txBody>
      </p:sp>
      <p:pic>
        <p:nvPicPr>
          <p:cNvPr id="6" name="Picture 5">
            <a:extLst>
              <a:ext uri="{FF2B5EF4-FFF2-40B4-BE49-F238E27FC236}">
                <a16:creationId xmlns:a16="http://schemas.microsoft.com/office/drawing/2014/main" id="{D1824CEE-3837-45CD-B47B-923D683D3DA6}"/>
              </a:ext>
            </a:extLst>
          </p:cNvPr>
          <p:cNvPicPr>
            <a:picLocks noChangeAspect="1"/>
          </p:cNvPicPr>
          <p:nvPr/>
        </p:nvPicPr>
        <p:blipFill>
          <a:blip r:embed="rId4"/>
          <a:stretch>
            <a:fillRect/>
          </a:stretch>
        </p:blipFill>
        <p:spPr>
          <a:xfrm>
            <a:off x="395536" y="1412776"/>
            <a:ext cx="8496943" cy="3628134"/>
          </a:xfrm>
          <a:prstGeom prst="rect">
            <a:avLst/>
          </a:prstGeom>
          <a:ln w="3175">
            <a:solidFill>
              <a:schemeClr val="tx1"/>
            </a:solidFill>
          </a:ln>
        </p:spPr>
      </p:pic>
    </p:spTree>
    <p:extLst>
      <p:ext uri="{BB962C8B-B14F-4D97-AF65-F5344CB8AC3E}">
        <p14:creationId xmlns:p14="http://schemas.microsoft.com/office/powerpoint/2010/main" val="25607924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C2C5590-7F09-4DFE-916B-CD78E38211AE}" type="datetime3">
              <a:rPr lang="en-US" noProof="0" smtClean="0"/>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44</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Agenda</a:t>
              </a: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17</a:t>
              </a: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25</a:t>
              </a: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p:cNvSpPr>
              <a:spLocks noChangeArrowheads="1"/>
            </p:cNvSpPr>
            <p:nvPr>
              <p:custDataLst>
                <p:tags r:id="rId19"/>
              </p:custDataLst>
            </p:nvPr>
          </p:nvSpPr>
          <p:spPr bwMode="auto">
            <a:xfrm>
              <a:off x="683568" y="34160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Dependencies</a:t>
              </a:r>
              <a:endParaRPr lang="de-DE" b="1" dirty="0">
                <a:solidFill>
                  <a:schemeClr val="tx2"/>
                </a:solidFill>
                <a:latin typeface="Arial"/>
              </a:endParaRPr>
            </a:p>
          </p:txBody>
        </p:sp>
        <p:sp>
          <p:nvSpPr>
            <p:cNvPr id="50" name="Rectangle 15"/>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p:cNvSpPr>
              <a:spLocks noChangeArrowheads="1"/>
            </p:cNvSpPr>
            <p:nvPr>
              <p:custDataLst>
                <p:tags r:id="rId21"/>
              </p:custDataLst>
            </p:nvPr>
          </p:nvSpPr>
          <p:spPr bwMode="auto">
            <a:xfrm>
              <a:off x="7947748"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44</a:t>
              </a:r>
            </a:p>
          </p:txBody>
        </p:sp>
        <p:sp>
          <p:nvSpPr>
            <p:cNvPr id="52" name="Rectangle 15">
              <a:hlinkClick r:id="rId33"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3"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3"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48</a:t>
              </a:r>
            </a:p>
          </p:txBody>
        </p:sp>
      </p:gr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7B58B93-5145-4C01-800E-E0A0EB460E6D}"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45</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5" name="Rectangle 33">
            <a:extLst>
              <a:ext uri="{FF2B5EF4-FFF2-40B4-BE49-F238E27FC236}">
                <a16:creationId xmlns:a16="http://schemas.microsoft.com/office/drawing/2014/main" id="{D6CF5AD2-E497-4F2E-B982-A7BE2EE9A5B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E7627CD7-73DC-4FC3-BEA0-65676DC30F88}"/>
              </a:ext>
            </a:extLst>
          </p:cNvPr>
          <p:cNvGraphicFramePr>
            <a:graphicFrameLocks noChangeAspect="1"/>
          </p:cNvGraphicFramePr>
          <p:nvPr>
            <p:extLst>
              <p:ext uri="{D42A27DB-BD31-4B8C-83A1-F6EECF244321}">
                <p14:modId xmlns:p14="http://schemas.microsoft.com/office/powerpoint/2010/main" val="3961080316"/>
              </p:ext>
            </p:extLst>
          </p:nvPr>
        </p:nvGraphicFramePr>
        <p:xfrm>
          <a:off x="1763688" y="1237787"/>
          <a:ext cx="4975597" cy="4470034"/>
        </p:xfrm>
        <a:graphic>
          <a:graphicData uri="http://schemas.openxmlformats.org/presentationml/2006/ole">
            <mc:AlternateContent xmlns:mc="http://schemas.openxmlformats.org/markup-compatibility/2006">
              <mc:Choice xmlns:v="urn:schemas-microsoft-com:vml" Requires="v">
                <p:oleObj spid="_x0000_s71769" r:id="rId5" imgW="4038735" imgH="3609913" progId="Visio.Drawing.11">
                  <p:embed/>
                </p:oleObj>
              </mc:Choice>
              <mc:Fallback>
                <p:oleObj r:id="rId5" imgW="4038735" imgH="3609913" progId="Visio.Drawing.11">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1237787"/>
                        <a:ext cx="4975597" cy="4470034"/>
                      </a:xfrm>
                      <a:prstGeom prst="rect">
                        <a:avLst/>
                      </a:prstGeom>
                      <a:noFill/>
                    </p:spPr>
                  </p:pic>
                </p:oleObj>
              </mc:Fallback>
            </mc:AlternateContent>
          </a:graphicData>
        </a:graphic>
      </p:graphicFrame>
      <p:sp>
        <p:nvSpPr>
          <p:cNvPr id="12" name="Rechteck 31">
            <a:extLst>
              <a:ext uri="{FF2B5EF4-FFF2-40B4-BE49-F238E27FC236}">
                <a16:creationId xmlns:a16="http://schemas.microsoft.com/office/drawing/2014/main" id="{325F053F-AE30-46EA-8621-F629A36D7AAC}"/>
              </a:ext>
            </a:extLst>
          </p:cNvPr>
          <p:cNvSpPr/>
          <p:nvPr>
            <p:custDataLst>
              <p:tags r:id="rId2"/>
            </p:custDataLst>
          </p:nvPr>
        </p:nvSpPr>
        <p:spPr>
          <a:xfrm>
            <a:off x="755576" y="722398"/>
            <a:ext cx="813690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Dependencies</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F4F3333-74B5-4935-8344-3B3132EA9BA1}" type="datetime3">
              <a:rPr lang="en-US" noProof="0" smtClean="0"/>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46</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17</a:t>
              </a: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25</a:t>
              </a: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3"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3"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3"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44</a:t>
              </a:r>
            </a:p>
          </p:txBody>
        </p:sp>
        <p:sp>
          <p:nvSpPr>
            <p:cNvPr id="52" name="Rectangle 15"/>
            <p:cNvSpPr>
              <a:spLocks noChangeArrowheads="1"/>
            </p:cNvSpPr>
            <p:nvPr>
              <p:custDataLst>
                <p:tags r:id="rId22"/>
              </p:custDataLst>
            </p:nvPr>
          </p:nvSpPr>
          <p:spPr bwMode="auto">
            <a:xfrm>
              <a:off x="683568" y="37608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HW Resources</a:t>
              </a:r>
              <a:endParaRPr lang="de-DE" b="1" dirty="0">
                <a:solidFill>
                  <a:schemeClr val="tx2"/>
                </a:solidFill>
                <a:latin typeface="Arial"/>
              </a:endParaRPr>
            </a:p>
          </p:txBody>
        </p:sp>
        <p:sp>
          <p:nvSpPr>
            <p:cNvPr id="53" name="Rectangle 15"/>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p:cNvSpPr>
              <a:spLocks noChangeArrowheads="1"/>
            </p:cNvSpPr>
            <p:nvPr>
              <p:custDataLst>
                <p:tags r:id="rId24"/>
              </p:custDataLst>
            </p:nvPr>
          </p:nvSpPr>
          <p:spPr bwMode="auto">
            <a:xfrm>
              <a:off x="7947748"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46</a:t>
              </a:r>
            </a:p>
          </p:txBody>
        </p:sp>
        <p:sp>
          <p:nvSpPr>
            <p:cNvPr id="55" name="Rectangle 15">
              <a:hlinkClick r:id="rId34" action="ppaction://hlinksldjump"/>
            </p:cNvPr>
            <p:cNvSpPr>
              <a:spLocks noChangeArrowheads="1"/>
            </p:cNvSpPr>
            <p:nvPr>
              <p:custDataLst>
                <p:tags r:id="rId25"/>
              </p:custDataLst>
            </p:nvPr>
          </p:nvSpPr>
          <p:spPr bwMode="auto">
            <a:xfrm>
              <a:off x="683568" y="41056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Constraints &amp; Limitations</a:t>
              </a:r>
              <a:endParaRPr lang="de-DE" b="1" dirty="0">
                <a:solidFill>
                  <a:schemeClr val="bg2">
                    <a:lumMod val="10000"/>
                  </a:schemeClr>
                </a:solidFill>
                <a:latin typeface="Arial"/>
              </a:endParaRPr>
            </a:p>
          </p:txBody>
        </p:sp>
        <p:sp>
          <p:nvSpPr>
            <p:cNvPr id="56" name="Rectangle 15">
              <a:hlinkClick r:id="rId34" action="ppaction://hlinksldjump"/>
            </p:cNvPr>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a:hlinkClick r:id="rId34" action="ppaction://hlinksldjump"/>
            </p:cNvPr>
            <p:cNvSpPr>
              <a:spLocks noChangeArrowheads="1"/>
            </p:cNvSpPr>
            <p:nvPr>
              <p:custDataLst>
                <p:tags r:id="rId27"/>
              </p:custDataLst>
            </p:nvPr>
          </p:nvSpPr>
          <p:spPr bwMode="auto">
            <a:xfrm>
              <a:off x="7946852"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48</a:t>
              </a:r>
            </a:p>
          </p:txBody>
        </p:sp>
      </p:gr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187D23-1801-4976-A3C1-89F6996B0200}"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47</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HW Resources</a:t>
            </a:r>
          </a:p>
        </p:txBody>
      </p:sp>
      <p:sp>
        <p:nvSpPr>
          <p:cNvPr id="55297" name="Rectangle 1"/>
          <p:cNvSpPr>
            <a:spLocks noChangeArrowheads="1"/>
          </p:cNvSpPr>
          <p:nvPr/>
        </p:nvSpPr>
        <p:spPr bwMode="auto">
          <a:xfrm>
            <a:off x="395536" y="1137172"/>
            <a:ext cx="8353177"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dirty="0">
                <a:latin typeface="Arial" pitchFamily="34" charset="0"/>
                <a:ea typeface="Times New Roman" pitchFamily="18" charset="0"/>
                <a:cs typeface="Arial" pitchFamily="34" charset="0"/>
              </a:rPr>
              <a:t> </a:t>
            </a:r>
            <a:r>
              <a:rPr lang="en-US" sz="2000" dirty="0"/>
              <a:t>This implementation of the ICU driver uses several hardware resources of the TC3XX microcontroller via their dedicated drivers.</a:t>
            </a:r>
            <a:endParaRPr lang="fr-FR" sz="2000" dirty="0"/>
          </a:p>
          <a:p>
            <a:r>
              <a:rPr lang="en-US" sz="2000" dirty="0"/>
              <a:t> </a:t>
            </a:r>
            <a:endParaRPr lang="fr-FR" sz="2000" dirty="0"/>
          </a:p>
          <a:p>
            <a:r>
              <a:rPr lang="en-US" sz="2000" dirty="0"/>
              <a:t> </a:t>
            </a:r>
            <a:endParaRPr lang="fr-FR" sz="2000" dirty="0"/>
          </a:p>
          <a:p>
            <a:pPr lvl="0">
              <a:buFont typeface="Arial" pitchFamily="34" charset="0"/>
              <a:buChar char="•"/>
            </a:pPr>
            <a:r>
              <a:rPr lang="en-US" sz="2000" dirty="0"/>
              <a:t> The input signal is connected to a </a:t>
            </a:r>
            <a:r>
              <a:rPr lang="en-US" sz="2000" b="1" dirty="0"/>
              <a:t>GPIO port </a:t>
            </a:r>
            <a:r>
              <a:rPr lang="en-US" sz="2000" dirty="0"/>
              <a:t>of the microcontroller. </a:t>
            </a:r>
            <a:endParaRPr lang="fr-FR" sz="2000" dirty="0"/>
          </a:p>
          <a:p>
            <a:pPr lvl="0">
              <a:buFont typeface="Arial" pitchFamily="34" charset="0"/>
              <a:buChar char="•"/>
            </a:pPr>
            <a:r>
              <a:rPr lang="en-US" sz="2000" dirty="0"/>
              <a:t> Then this signal is routed to the </a:t>
            </a:r>
            <a:r>
              <a:rPr lang="en-US" sz="2000" b="1" dirty="0"/>
              <a:t>GTM</a:t>
            </a:r>
            <a:r>
              <a:rPr lang="en-US" sz="2000" dirty="0"/>
              <a:t>. The </a:t>
            </a:r>
            <a:r>
              <a:rPr lang="en-US" sz="2000" b="1" i="1" dirty="0"/>
              <a:t>Port to GTM</a:t>
            </a:r>
            <a:r>
              <a:rPr lang="en-US" sz="2000" b="1" dirty="0"/>
              <a:t> </a:t>
            </a:r>
            <a:r>
              <a:rPr lang="en-US" sz="2000" dirty="0"/>
              <a:t>submodule allows connecting the signal to several </a:t>
            </a:r>
            <a:r>
              <a:rPr lang="en-US" sz="2000" b="1" dirty="0"/>
              <a:t>TIM unit</a:t>
            </a:r>
            <a:r>
              <a:rPr lang="en-US" sz="2000" dirty="0"/>
              <a:t>. Notice the GPIO and the </a:t>
            </a:r>
            <a:r>
              <a:rPr lang="en-US" sz="2000" i="1" dirty="0"/>
              <a:t>Port to GTM</a:t>
            </a:r>
            <a:r>
              <a:rPr lang="en-US" sz="2000" dirty="0"/>
              <a:t> </a:t>
            </a:r>
            <a:r>
              <a:rPr lang="en-US" sz="2000" dirty="0" err="1"/>
              <a:t>GTM</a:t>
            </a:r>
            <a:r>
              <a:rPr lang="en-US" sz="2000" dirty="0"/>
              <a:t> submodule are handled by the </a:t>
            </a:r>
            <a:r>
              <a:rPr lang="en-US" sz="2000" dirty="0" err="1"/>
              <a:t>Iopt_Port</a:t>
            </a:r>
            <a:r>
              <a:rPr lang="en-US" sz="2000" dirty="0"/>
              <a:t> driver.</a:t>
            </a:r>
            <a:endParaRPr lang="fr-FR" sz="2000" dirty="0"/>
          </a:p>
          <a:p>
            <a:pPr lvl="0"/>
            <a:r>
              <a:rPr lang="en-US" sz="2000" dirty="0"/>
              <a:t>The signal is processed by the GTM.</a:t>
            </a:r>
            <a:endParaRPr lang="fr-FR" sz="2000" dirty="0"/>
          </a:p>
          <a:p>
            <a:pPr lvl="0">
              <a:buFont typeface="Arial" pitchFamily="34" charset="0"/>
              <a:buChar char="•"/>
            </a:pPr>
            <a:r>
              <a:rPr lang="en-US" sz="2000" dirty="0"/>
              <a:t> If there are configured notifications, the GTM generate an interrupt which is managed by the </a:t>
            </a:r>
            <a:r>
              <a:rPr lang="en-US" sz="2000" b="1" dirty="0"/>
              <a:t>IR module</a:t>
            </a:r>
            <a:r>
              <a:rPr lang="en-US" sz="2000" dirty="0"/>
              <a:t>. Then the interrupt is routed to the CPU0.</a:t>
            </a:r>
            <a:endParaRPr lang="fr-FR" sz="2000" dirty="0"/>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CEB9D93-E984-4B52-9701-3E6B76FE509F}" type="datetime3">
              <a:rPr lang="en-US" noProof="0" smtClean="0"/>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48</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dirty="0"/>
          </a:p>
        </p:txBody>
      </p:sp>
      <p:grpSp>
        <p:nvGrpSpPr>
          <p:cNvPr id="58" name="Gruppieren 57"/>
          <p:cNvGrpSpPr/>
          <p:nvPr>
            <p:custDataLst>
              <p:tags r:id="rId1"/>
            </p:custDataLst>
          </p:nvPr>
        </p:nvGrpSpPr>
        <p:grpSpPr>
          <a:xfrm>
            <a:off x="395536" y="306176"/>
            <a:ext cx="8496943" cy="4087472"/>
            <a:chOff x="395536" y="306176"/>
            <a:chExt cx="8496943" cy="4087472"/>
          </a:xfrm>
        </p:grpSpPr>
        <p:sp>
          <p:nvSpPr>
            <p:cNvPr id="32" name="Rechteck 31"/>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Agenda</a:t>
              </a:r>
              <a:endParaRPr lang="de-DE" sz="2400" b="1" dirty="0">
                <a:solidFill>
                  <a:schemeClr val="accent1"/>
                </a:solidFill>
                <a:latin typeface="+mj-lt"/>
                <a:ea typeface="+mj-ea"/>
                <a:cs typeface="Arial" pitchFamily="34" charset="0"/>
              </a:endParaRPr>
            </a:p>
          </p:txBody>
        </p:sp>
        <p:sp>
          <p:nvSpPr>
            <p:cNvPr id="33" name="Rectangle 15">
              <a:hlinkClick r:id="rId29" action="ppaction://hlinksldjump"/>
            </p:cNvPr>
            <p:cNvSpPr>
              <a:spLocks noChangeArrowheads="1"/>
            </p:cNvSpPr>
            <p:nvPr>
              <p:custDataLst>
                <p:tags r:id="rId3"/>
              </p:custDataLst>
            </p:nvPr>
          </p:nvSpPr>
          <p:spPr bwMode="auto">
            <a:xfrm>
              <a:off x="683568" y="13464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Functional Description &amp; Features</a:t>
              </a:r>
              <a:endParaRPr lang="de-DE" b="1" dirty="0">
                <a:solidFill>
                  <a:schemeClr val="bg2">
                    <a:lumMod val="10000"/>
                  </a:schemeClr>
                </a:solidFill>
                <a:latin typeface="Arial"/>
              </a:endParaRPr>
            </a:p>
          </p:txBody>
        </p:sp>
        <p:sp>
          <p:nvSpPr>
            <p:cNvPr id="34" name="Rectangle 15">
              <a:hlinkClick r:id="rId29" action="ppaction://hlinksldjump"/>
            </p:cNvPr>
            <p:cNvSpPr>
              <a:spLocks noChangeArrowheads="1"/>
            </p:cNvSpPr>
            <p:nvPr>
              <p:custDataLst>
                <p:tags r:id="rId4"/>
              </p:custDataLst>
            </p:nvPr>
          </p:nvSpPr>
          <p:spPr bwMode="auto">
            <a:xfrm>
              <a:off x="395536" y="13464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1</a:t>
              </a:r>
              <a:endParaRPr lang="de-DE" b="1" dirty="0">
                <a:solidFill>
                  <a:schemeClr val="bg1"/>
                </a:solidFill>
                <a:latin typeface="Arial"/>
              </a:endParaRPr>
            </a:p>
          </p:txBody>
        </p:sp>
        <p:sp>
          <p:nvSpPr>
            <p:cNvPr id="35" name="Rectangle 3">
              <a:hlinkClick r:id="rId29" action="ppaction://hlinksldjump"/>
            </p:cNvPr>
            <p:cNvSpPr>
              <a:spLocks noChangeArrowheads="1"/>
            </p:cNvSpPr>
            <p:nvPr>
              <p:custDataLst>
                <p:tags r:id="rId5"/>
              </p:custDataLst>
            </p:nvPr>
          </p:nvSpPr>
          <p:spPr bwMode="auto">
            <a:xfrm>
              <a:off x="7946852" y="13464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a:solidFill>
                    <a:schemeClr val="bg2">
                      <a:lumMod val="10000"/>
                    </a:schemeClr>
                  </a:solidFill>
                </a:rPr>
                <a:t>2</a:t>
              </a:r>
              <a:endParaRPr lang="de-DE" b="1" dirty="0">
                <a:solidFill>
                  <a:schemeClr val="bg2">
                    <a:lumMod val="10000"/>
                  </a:schemeClr>
                </a:solidFill>
              </a:endParaRPr>
            </a:p>
          </p:txBody>
        </p:sp>
        <p:sp>
          <p:nvSpPr>
            <p:cNvPr id="36" name="Rectangle 15">
              <a:hlinkClick r:id="rId30" action="ppaction://hlinksldjump"/>
            </p:cNvPr>
            <p:cNvSpPr>
              <a:spLocks noChangeArrowheads="1"/>
            </p:cNvSpPr>
            <p:nvPr>
              <p:custDataLst>
                <p:tags r:id="rId6"/>
              </p:custDataLst>
            </p:nvPr>
          </p:nvSpPr>
          <p:spPr bwMode="auto">
            <a:xfrm>
              <a:off x="683568" y="16912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APIs</a:t>
              </a:r>
              <a:endParaRPr lang="de-DE" b="1" dirty="0">
                <a:solidFill>
                  <a:schemeClr val="bg2">
                    <a:lumMod val="10000"/>
                  </a:schemeClr>
                </a:solidFill>
                <a:latin typeface="Arial"/>
              </a:endParaRPr>
            </a:p>
          </p:txBody>
        </p:sp>
        <p:sp>
          <p:nvSpPr>
            <p:cNvPr id="37" name="Rectangle 15">
              <a:hlinkClick r:id="rId30" action="ppaction://hlinksldjump"/>
            </p:cNvPr>
            <p:cNvSpPr>
              <a:spLocks noChangeArrowheads="1"/>
            </p:cNvSpPr>
            <p:nvPr>
              <p:custDataLst>
                <p:tags r:id="rId7"/>
              </p:custDataLst>
            </p:nvPr>
          </p:nvSpPr>
          <p:spPr bwMode="auto">
            <a:xfrm>
              <a:off x="395536" y="16912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2</a:t>
              </a:r>
              <a:endParaRPr lang="de-DE" b="1" dirty="0">
                <a:solidFill>
                  <a:schemeClr val="bg1"/>
                </a:solidFill>
                <a:latin typeface="Arial"/>
              </a:endParaRPr>
            </a:p>
          </p:txBody>
        </p:sp>
        <p:sp>
          <p:nvSpPr>
            <p:cNvPr id="38" name="Rectangle 3">
              <a:hlinkClick r:id="rId30" action="ppaction://hlinksldjump"/>
            </p:cNvPr>
            <p:cNvSpPr>
              <a:spLocks noChangeArrowheads="1"/>
            </p:cNvSpPr>
            <p:nvPr>
              <p:custDataLst>
                <p:tags r:id="rId8"/>
              </p:custDataLst>
            </p:nvPr>
          </p:nvSpPr>
          <p:spPr bwMode="auto">
            <a:xfrm>
              <a:off x="7946852" y="16912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17</a:t>
              </a:r>
            </a:p>
          </p:txBody>
        </p:sp>
        <p:sp>
          <p:nvSpPr>
            <p:cNvPr id="39" name="Rectangle 15">
              <a:hlinkClick r:id="rId31" action="ppaction://hlinksldjump"/>
            </p:cNvPr>
            <p:cNvSpPr>
              <a:spLocks noChangeArrowheads="1"/>
            </p:cNvSpPr>
            <p:nvPr>
              <p:custDataLst>
                <p:tags r:id="rId9"/>
              </p:custDataLst>
            </p:nvPr>
          </p:nvSpPr>
          <p:spPr bwMode="auto">
            <a:xfrm>
              <a:off x="683568" y="2036083"/>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Integration Highlights</a:t>
              </a:r>
              <a:endParaRPr lang="de-DE" b="1" dirty="0">
                <a:solidFill>
                  <a:schemeClr val="bg2">
                    <a:lumMod val="10000"/>
                  </a:schemeClr>
                </a:solidFill>
                <a:latin typeface="Arial"/>
              </a:endParaRPr>
            </a:p>
          </p:txBody>
        </p:sp>
        <p:sp>
          <p:nvSpPr>
            <p:cNvPr id="40" name="Rectangle 15">
              <a:hlinkClick r:id="rId31" action="ppaction://hlinksldjump"/>
            </p:cNvPr>
            <p:cNvSpPr>
              <a:spLocks noChangeArrowheads="1"/>
            </p:cNvSpPr>
            <p:nvPr>
              <p:custDataLst>
                <p:tags r:id="rId10"/>
              </p:custDataLst>
            </p:nvPr>
          </p:nvSpPr>
          <p:spPr bwMode="auto">
            <a:xfrm>
              <a:off x="395536" y="2036083"/>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3</a:t>
              </a:r>
              <a:endParaRPr lang="de-DE" b="1" dirty="0">
                <a:solidFill>
                  <a:schemeClr val="bg1"/>
                </a:solidFill>
                <a:latin typeface="Arial"/>
              </a:endParaRPr>
            </a:p>
          </p:txBody>
        </p:sp>
        <p:sp>
          <p:nvSpPr>
            <p:cNvPr id="41" name="Rectangle 3">
              <a:hlinkClick r:id="rId31" action="ppaction://hlinksldjump"/>
            </p:cNvPr>
            <p:cNvSpPr>
              <a:spLocks noChangeArrowheads="1"/>
            </p:cNvSpPr>
            <p:nvPr>
              <p:custDataLst>
                <p:tags r:id="rId11"/>
              </p:custDataLst>
            </p:nvPr>
          </p:nvSpPr>
          <p:spPr bwMode="auto">
            <a:xfrm>
              <a:off x="7946852" y="2036083"/>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25</a:t>
              </a:r>
            </a:p>
          </p:txBody>
        </p:sp>
        <p:sp>
          <p:nvSpPr>
            <p:cNvPr id="42" name="Rectangle 15">
              <a:hlinkClick r:id="rId32" action="ppaction://hlinksldjump"/>
            </p:cNvPr>
            <p:cNvSpPr>
              <a:spLocks noChangeArrowheads="1"/>
            </p:cNvSpPr>
            <p:nvPr>
              <p:custDataLst>
                <p:tags r:id="rId12"/>
              </p:custDataLst>
            </p:nvPr>
          </p:nvSpPr>
          <p:spPr bwMode="auto">
            <a:xfrm>
              <a:off x="683568" y="2380882"/>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Configuration</a:t>
              </a:r>
              <a:endParaRPr lang="de-DE" b="1" dirty="0">
                <a:solidFill>
                  <a:schemeClr val="bg2">
                    <a:lumMod val="10000"/>
                  </a:schemeClr>
                </a:solidFill>
                <a:latin typeface="Arial"/>
              </a:endParaRPr>
            </a:p>
          </p:txBody>
        </p:sp>
        <p:sp>
          <p:nvSpPr>
            <p:cNvPr id="43" name="Rectangle 15">
              <a:hlinkClick r:id="rId32" action="ppaction://hlinksldjump"/>
            </p:cNvPr>
            <p:cNvSpPr>
              <a:spLocks noChangeArrowheads="1"/>
            </p:cNvSpPr>
            <p:nvPr>
              <p:custDataLst>
                <p:tags r:id="rId13"/>
              </p:custDataLst>
            </p:nvPr>
          </p:nvSpPr>
          <p:spPr bwMode="auto">
            <a:xfrm>
              <a:off x="395536" y="2380882"/>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4</a:t>
              </a:r>
              <a:endParaRPr lang="de-DE" b="1" dirty="0">
                <a:solidFill>
                  <a:schemeClr val="bg1"/>
                </a:solidFill>
                <a:latin typeface="Arial"/>
              </a:endParaRPr>
            </a:p>
          </p:txBody>
        </p:sp>
        <p:sp>
          <p:nvSpPr>
            <p:cNvPr id="44" name="Rectangle 3">
              <a:hlinkClick r:id="rId32" action="ppaction://hlinksldjump"/>
            </p:cNvPr>
            <p:cNvSpPr>
              <a:spLocks noChangeArrowheads="1"/>
            </p:cNvSpPr>
            <p:nvPr>
              <p:custDataLst>
                <p:tags r:id="rId14"/>
              </p:custDataLst>
            </p:nvPr>
          </p:nvSpPr>
          <p:spPr bwMode="auto">
            <a:xfrm>
              <a:off x="7946852" y="2380882"/>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26</a:t>
              </a:r>
            </a:p>
          </p:txBody>
        </p:sp>
        <p:sp>
          <p:nvSpPr>
            <p:cNvPr id="45" name="Rectangle 15"/>
            <p:cNvSpPr>
              <a:spLocks noChangeArrowheads="1"/>
            </p:cNvSpPr>
            <p:nvPr>
              <p:custDataLst>
                <p:tags r:id="rId15"/>
              </p:custDataLst>
            </p:nvPr>
          </p:nvSpPr>
          <p:spPr bwMode="auto">
            <a:xfrm>
              <a:off x="1079568" y="2725682"/>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a:solidFill>
                    <a:schemeClr val="bg2">
                      <a:lumMod val="10000"/>
                    </a:schemeClr>
                  </a:solidFill>
                  <a:latin typeface="Arial"/>
                </a:rPr>
                <a:t>Configuration Structure</a:t>
              </a:r>
              <a:endParaRPr lang="de-DE" sz="1400" dirty="0">
                <a:solidFill>
                  <a:schemeClr val="bg2">
                    <a:lumMod val="10000"/>
                  </a:schemeClr>
                </a:solidFill>
                <a:latin typeface="Arial"/>
              </a:endParaRPr>
            </a:p>
          </p:txBody>
        </p:sp>
        <p:sp>
          <p:nvSpPr>
            <p:cNvPr id="46" name="Rectangle 15"/>
            <p:cNvSpPr>
              <a:spLocks noChangeArrowheads="1"/>
            </p:cNvSpPr>
            <p:nvPr>
              <p:custDataLst>
                <p:tags r:id="rId16"/>
              </p:custDataLst>
            </p:nvPr>
          </p:nvSpPr>
          <p:spPr bwMode="auto">
            <a:xfrm>
              <a:off x="683566" y="2725682"/>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4.1</a:t>
              </a:r>
              <a:endParaRPr lang="de-DE" sz="1400" b="1" dirty="0">
                <a:latin typeface="Arial"/>
              </a:endParaRPr>
            </a:p>
          </p:txBody>
        </p:sp>
        <p:sp>
          <p:nvSpPr>
            <p:cNvPr id="47" name="Rectangle 15"/>
            <p:cNvSpPr>
              <a:spLocks noChangeArrowheads="1"/>
            </p:cNvSpPr>
            <p:nvPr>
              <p:custDataLst>
                <p:tags r:id="rId17"/>
              </p:custDataLst>
            </p:nvPr>
          </p:nvSpPr>
          <p:spPr bwMode="auto">
            <a:xfrm>
              <a:off x="1079568" y="3070865"/>
              <a:ext cx="7668001" cy="288000"/>
            </a:xfrm>
            <a:prstGeom prst="rect">
              <a:avLst/>
            </a:prstGeom>
            <a:solidFill>
              <a:srgbClr val="EBEBEB"/>
            </a:solidFill>
            <a:ln w="9525" algn="ctr">
              <a:noFill/>
              <a:miter lim="800000"/>
              <a:headEnd/>
              <a:tailEnd/>
            </a:ln>
          </p:spPr>
          <p:txBody>
            <a:bodyPr wrap="none" lIns="72000" tIns="35120" rIns="70239" bIns="35120" anchor="ctr"/>
            <a:lstStyle/>
            <a:p>
              <a:pPr marL="238125" indent="-238125">
                <a:tabLst>
                  <a:tab pos="4391025" algn="l"/>
                  <a:tab pos="7715250" algn="r"/>
                </a:tabLst>
              </a:pPr>
              <a:r>
                <a:rPr lang="de-DE" sz="1400" dirty="0" err="1">
                  <a:solidFill>
                    <a:schemeClr val="bg2">
                      <a:lumMod val="10000"/>
                    </a:schemeClr>
                  </a:solidFill>
                  <a:latin typeface="Arial"/>
                </a:rPr>
                <a:t>Configuration</a:t>
              </a:r>
              <a:r>
                <a:rPr lang="de-DE" sz="1400" dirty="0">
                  <a:solidFill>
                    <a:schemeClr val="bg2">
                      <a:lumMod val="10000"/>
                    </a:schemeClr>
                  </a:solidFill>
                  <a:latin typeface="Arial"/>
                </a:rPr>
                <a:t> </a:t>
              </a:r>
              <a:r>
                <a:rPr lang="de-DE" sz="1400" dirty="0" err="1">
                  <a:solidFill>
                    <a:schemeClr val="bg2">
                      <a:lumMod val="10000"/>
                    </a:schemeClr>
                  </a:solidFill>
                  <a:latin typeface="Arial"/>
                </a:rPr>
                <a:t>Example</a:t>
              </a:r>
              <a:endParaRPr lang="de-DE" sz="1400" dirty="0">
                <a:solidFill>
                  <a:schemeClr val="bg2">
                    <a:lumMod val="10000"/>
                  </a:schemeClr>
                </a:solidFill>
                <a:latin typeface="Arial"/>
              </a:endParaRPr>
            </a:p>
          </p:txBody>
        </p:sp>
        <p:sp>
          <p:nvSpPr>
            <p:cNvPr id="48" name="Rectangle 15"/>
            <p:cNvSpPr>
              <a:spLocks noChangeArrowheads="1"/>
            </p:cNvSpPr>
            <p:nvPr>
              <p:custDataLst>
                <p:tags r:id="rId18"/>
              </p:custDataLst>
            </p:nvPr>
          </p:nvSpPr>
          <p:spPr bwMode="auto">
            <a:xfrm>
              <a:off x="683566" y="3070865"/>
              <a:ext cx="432000" cy="288000"/>
            </a:xfrm>
            <a:prstGeom prst="rect">
              <a:avLst/>
            </a:prstGeom>
            <a:solidFill>
              <a:srgbClr val="EBEBEB"/>
            </a:solidFill>
            <a:ln w="9525" algn="ctr">
              <a:noFill/>
              <a:miter lim="800000"/>
              <a:headEnd/>
              <a:tailEnd/>
            </a:ln>
          </p:spPr>
          <p:txBody>
            <a:bodyPr wrap="none" lIns="90000" tIns="35120" rIns="36000" bIns="35120" anchor="ctr"/>
            <a:lstStyle/>
            <a:p>
              <a:pPr marL="238125" indent="-238125" algn="ctr">
                <a:tabLst>
                  <a:tab pos="446088" algn="l"/>
                </a:tabLst>
              </a:pPr>
              <a:r>
                <a:rPr lang="de-DE" sz="1400" b="1">
                  <a:latin typeface="Arial"/>
                </a:rPr>
                <a:t>4.2</a:t>
              </a:r>
              <a:endParaRPr lang="de-DE" sz="1400" b="1" dirty="0">
                <a:latin typeface="Arial"/>
              </a:endParaRPr>
            </a:p>
          </p:txBody>
        </p:sp>
        <p:sp>
          <p:nvSpPr>
            <p:cNvPr id="49" name="Rectangle 15">
              <a:hlinkClick r:id="rId33" action="ppaction://hlinksldjump"/>
            </p:cNvPr>
            <p:cNvSpPr>
              <a:spLocks noChangeArrowheads="1"/>
            </p:cNvSpPr>
            <p:nvPr>
              <p:custDataLst>
                <p:tags r:id="rId19"/>
              </p:custDataLst>
            </p:nvPr>
          </p:nvSpPr>
          <p:spPr bwMode="auto">
            <a:xfrm>
              <a:off x="683568" y="34160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Dependencies</a:t>
              </a:r>
              <a:endParaRPr lang="de-DE" b="1" dirty="0">
                <a:solidFill>
                  <a:schemeClr val="bg2">
                    <a:lumMod val="10000"/>
                  </a:schemeClr>
                </a:solidFill>
                <a:latin typeface="Arial"/>
              </a:endParaRPr>
            </a:p>
          </p:txBody>
        </p:sp>
        <p:sp>
          <p:nvSpPr>
            <p:cNvPr id="50" name="Rectangle 15">
              <a:hlinkClick r:id="rId33" action="ppaction://hlinksldjump"/>
            </p:cNvPr>
            <p:cNvSpPr>
              <a:spLocks noChangeArrowheads="1"/>
            </p:cNvSpPr>
            <p:nvPr>
              <p:custDataLst>
                <p:tags r:id="rId20"/>
              </p:custDataLst>
            </p:nvPr>
          </p:nvSpPr>
          <p:spPr bwMode="auto">
            <a:xfrm>
              <a:off x="395536" y="34160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5</a:t>
              </a:r>
              <a:endParaRPr lang="de-DE" b="1" dirty="0">
                <a:solidFill>
                  <a:schemeClr val="bg1"/>
                </a:solidFill>
                <a:latin typeface="Arial"/>
              </a:endParaRPr>
            </a:p>
          </p:txBody>
        </p:sp>
        <p:sp>
          <p:nvSpPr>
            <p:cNvPr id="51" name="Rectangle 3">
              <a:hlinkClick r:id="rId33" action="ppaction://hlinksldjump"/>
            </p:cNvPr>
            <p:cNvSpPr>
              <a:spLocks noChangeArrowheads="1"/>
            </p:cNvSpPr>
            <p:nvPr>
              <p:custDataLst>
                <p:tags r:id="rId21"/>
              </p:custDataLst>
            </p:nvPr>
          </p:nvSpPr>
          <p:spPr bwMode="auto">
            <a:xfrm>
              <a:off x="7946852" y="34160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44</a:t>
              </a:r>
            </a:p>
          </p:txBody>
        </p:sp>
        <p:sp>
          <p:nvSpPr>
            <p:cNvPr id="52" name="Rectangle 15">
              <a:hlinkClick r:id="rId34" action="ppaction://hlinksldjump"/>
            </p:cNvPr>
            <p:cNvSpPr>
              <a:spLocks noChangeArrowheads="1"/>
            </p:cNvSpPr>
            <p:nvPr>
              <p:custDataLst>
                <p:tags r:id="rId22"/>
              </p:custDataLst>
            </p:nvPr>
          </p:nvSpPr>
          <p:spPr bwMode="auto">
            <a:xfrm>
              <a:off x="683568" y="3760848"/>
              <a:ext cx="8064000" cy="288000"/>
            </a:xfrm>
            <a:prstGeom prst="rect">
              <a:avLst/>
            </a:prstGeom>
            <a:solidFill>
              <a:srgbClr val="EBEBEB"/>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bg2">
                      <a:lumMod val="10000"/>
                    </a:schemeClr>
                  </a:solidFill>
                  <a:latin typeface="Arial"/>
                </a:rPr>
                <a:t>HW Resources</a:t>
              </a:r>
              <a:endParaRPr lang="de-DE" b="1" dirty="0">
                <a:solidFill>
                  <a:schemeClr val="bg2">
                    <a:lumMod val="10000"/>
                  </a:schemeClr>
                </a:solidFill>
                <a:latin typeface="Arial"/>
              </a:endParaRPr>
            </a:p>
          </p:txBody>
        </p:sp>
        <p:sp>
          <p:nvSpPr>
            <p:cNvPr id="53" name="Rectangle 15">
              <a:hlinkClick r:id="rId34" action="ppaction://hlinksldjump"/>
            </p:cNvPr>
            <p:cNvSpPr>
              <a:spLocks noChangeArrowheads="1"/>
            </p:cNvSpPr>
            <p:nvPr>
              <p:custDataLst>
                <p:tags r:id="rId23"/>
              </p:custDataLst>
            </p:nvPr>
          </p:nvSpPr>
          <p:spPr bwMode="auto">
            <a:xfrm>
              <a:off x="395536" y="37608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6</a:t>
              </a:r>
              <a:endParaRPr lang="de-DE" b="1" dirty="0">
                <a:solidFill>
                  <a:schemeClr val="bg1"/>
                </a:solidFill>
                <a:latin typeface="Arial"/>
              </a:endParaRPr>
            </a:p>
          </p:txBody>
        </p:sp>
        <p:sp>
          <p:nvSpPr>
            <p:cNvPr id="54" name="Rectangle 3">
              <a:hlinkClick r:id="rId34" action="ppaction://hlinksldjump"/>
            </p:cNvPr>
            <p:cNvSpPr>
              <a:spLocks noChangeArrowheads="1"/>
            </p:cNvSpPr>
            <p:nvPr>
              <p:custDataLst>
                <p:tags r:id="rId24"/>
              </p:custDataLst>
            </p:nvPr>
          </p:nvSpPr>
          <p:spPr bwMode="auto">
            <a:xfrm>
              <a:off x="7946852" y="37608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2">
                      <a:lumMod val="10000"/>
                    </a:schemeClr>
                  </a:solidFill>
                </a:rPr>
                <a:t>46</a:t>
              </a:r>
            </a:p>
          </p:txBody>
        </p:sp>
        <p:sp>
          <p:nvSpPr>
            <p:cNvPr id="55" name="Rectangle 15"/>
            <p:cNvSpPr>
              <a:spLocks noChangeArrowheads="1"/>
            </p:cNvSpPr>
            <p:nvPr>
              <p:custDataLst>
                <p:tags r:id="rId25"/>
              </p:custDataLst>
            </p:nvPr>
          </p:nvSpPr>
          <p:spPr bwMode="auto">
            <a:xfrm>
              <a:off x="683568" y="4105648"/>
              <a:ext cx="8064000" cy="288000"/>
            </a:xfrm>
            <a:prstGeom prst="rect">
              <a:avLst/>
            </a:prstGeom>
            <a:solidFill>
              <a:schemeClr val="accent5"/>
            </a:solidFill>
            <a:ln w="9525" algn="ctr">
              <a:noFill/>
              <a:miter lim="800000"/>
              <a:headEnd/>
              <a:tailEnd/>
            </a:ln>
          </p:spPr>
          <p:txBody>
            <a:bodyPr wrap="square" lIns="108000" tIns="35120" rIns="4212000" bIns="35120" anchor="ctr">
              <a:normAutofit fontScale="92500" lnSpcReduction="20000"/>
            </a:bodyPr>
            <a:lstStyle/>
            <a:p>
              <a:pPr>
                <a:tabLst>
                  <a:tab pos="4391025" algn="l"/>
                  <a:tab pos="7715250" algn="r"/>
                </a:tabLst>
              </a:pPr>
              <a:r>
                <a:rPr lang="de-DE" b="1">
                  <a:solidFill>
                    <a:schemeClr val="tx2"/>
                  </a:solidFill>
                  <a:latin typeface="Arial"/>
                </a:rPr>
                <a:t>Constraints &amp; Limitations</a:t>
              </a:r>
              <a:endParaRPr lang="de-DE" b="1" dirty="0">
                <a:solidFill>
                  <a:schemeClr val="tx2"/>
                </a:solidFill>
                <a:latin typeface="Arial"/>
              </a:endParaRPr>
            </a:p>
          </p:txBody>
        </p:sp>
        <p:sp>
          <p:nvSpPr>
            <p:cNvPr id="56" name="Rectangle 15"/>
            <p:cNvSpPr>
              <a:spLocks noChangeArrowheads="1"/>
            </p:cNvSpPr>
            <p:nvPr>
              <p:custDataLst>
                <p:tags r:id="rId26"/>
              </p:custDataLst>
            </p:nvPr>
          </p:nvSpPr>
          <p:spPr bwMode="auto">
            <a:xfrm>
              <a:off x="395536" y="4105648"/>
              <a:ext cx="288000" cy="288000"/>
            </a:xfrm>
            <a:prstGeom prst="rect">
              <a:avLst/>
            </a:prstGeom>
            <a:solidFill>
              <a:schemeClr val="accent1"/>
            </a:solidFill>
            <a:ln w="9525" algn="ctr">
              <a:noFill/>
              <a:miter lim="800000"/>
              <a:headEnd/>
              <a:tailEnd/>
            </a:ln>
          </p:spPr>
          <p:txBody>
            <a:bodyPr wrap="none" lIns="36000" tIns="35120" rIns="36000" bIns="35120" anchor="ctr"/>
            <a:lstStyle/>
            <a:p>
              <a:pPr marL="238125" indent="-238125" algn="ctr">
                <a:tabLst>
                  <a:tab pos="446088" algn="l"/>
                </a:tabLst>
              </a:pPr>
              <a:r>
                <a:rPr lang="de-DE" b="1">
                  <a:solidFill>
                    <a:schemeClr val="bg1"/>
                  </a:solidFill>
                  <a:latin typeface="Arial"/>
                </a:rPr>
                <a:t>7</a:t>
              </a:r>
              <a:endParaRPr lang="de-DE" b="1" dirty="0">
                <a:solidFill>
                  <a:schemeClr val="bg1"/>
                </a:solidFill>
                <a:latin typeface="Arial"/>
              </a:endParaRPr>
            </a:p>
          </p:txBody>
        </p:sp>
        <p:sp>
          <p:nvSpPr>
            <p:cNvPr id="57" name="Rectangle 3"/>
            <p:cNvSpPr>
              <a:spLocks noChangeArrowheads="1"/>
            </p:cNvSpPr>
            <p:nvPr>
              <p:custDataLst>
                <p:tags r:id="rId27"/>
              </p:custDataLst>
            </p:nvPr>
          </p:nvSpPr>
          <p:spPr bwMode="auto">
            <a:xfrm>
              <a:off x="7947748" y="4105648"/>
              <a:ext cx="647175" cy="288000"/>
            </a:xfrm>
            <a:prstGeom prst="rect">
              <a:avLst/>
            </a:prstGeom>
            <a:noFill/>
            <a:ln w="12700" algn="ctr">
              <a:noFill/>
              <a:round/>
              <a:headEnd/>
              <a:tailEnd/>
            </a:ln>
          </p:spPr>
          <p:txBody>
            <a:bodyPr anchor="ctr"/>
            <a:lstStyle/>
            <a:p>
              <a:pPr algn="r">
                <a:spcBef>
                  <a:spcPct val="50000"/>
                </a:spcBef>
                <a:buClr>
                  <a:schemeClr val="accent2"/>
                </a:buClr>
                <a:buFont typeface="Wingdings" pitchFamily="2" charset="2"/>
                <a:buNone/>
              </a:pPr>
              <a:r>
                <a:rPr lang="de-DE" b="1" dirty="0">
                  <a:solidFill>
                    <a:schemeClr val="bg1"/>
                  </a:solidFill>
                </a:rPr>
                <a:t>48</a:t>
              </a:r>
            </a:p>
          </p:txBody>
        </p:sp>
      </p:gr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B63C697-083C-4753-A827-EF29FE6ACC92}"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49</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a:solidFill>
                  <a:schemeClr val="accent1"/>
                </a:solidFill>
                <a:latin typeface="+mj-lt"/>
                <a:ea typeface="+mj-ea"/>
                <a:cs typeface="Arial" pitchFamily="34" charset="0"/>
              </a:rPr>
              <a:t>Constraints &amp; Limitations</a:t>
            </a:r>
          </a:p>
        </p:txBody>
      </p:sp>
      <p:sp>
        <p:nvSpPr>
          <p:cNvPr id="55297" name="Rectangle 1"/>
          <p:cNvSpPr>
            <a:spLocks noChangeArrowheads="1"/>
          </p:cNvSpPr>
          <p:nvPr/>
        </p:nvSpPr>
        <p:spPr bwMode="auto">
          <a:xfrm>
            <a:off x="395535" y="1562892"/>
            <a:ext cx="8353177"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Font typeface="Arial" pitchFamily="34" charset="0"/>
              <a:buChar char="•"/>
            </a:pPr>
            <a:r>
              <a:rPr lang="en-US" sz="2000">
                <a:latin typeface="Arial" pitchFamily="34" charset="0"/>
                <a:ea typeface="Times New Roman" pitchFamily="18" charset="0"/>
                <a:cs typeface="Arial" pitchFamily="34" charset="0"/>
              </a:rPr>
              <a:t> The driver cannot be initialized without any channel configured. At least one channel must be defined.</a:t>
            </a:r>
            <a:endParaRPr kumimoji="0" lang="en-US" sz="44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6AB99-BD13-4C6B-833E-0DAF834A4D73}"/>
              </a:ext>
            </a:extLst>
          </p:cNvPr>
          <p:cNvSpPr>
            <a:spLocks noGrp="1"/>
          </p:cNvSpPr>
          <p:nvPr>
            <p:ph type="dt" sz="half" idx="10"/>
          </p:nvPr>
        </p:nvSpPr>
        <p:spPr/>
        <p:txBody>
          <a:bodyPr/>
          <a:lstStyle/>
          <a:p>
            <a:fld id="{5403F3C0-E894-4C68-8360-87F880FDD7BB}" type="datetime3">
              <a:rPr lang="en-US" noProof="0" smtClean="0"/>
              <a:t>18 September 2019</a:t>
            </a:fld>
            <a:endParaRPr lang="en-US" noProof="0"/>
          </a:p>
        </p:txBody>
      </p:sp>
      <p:sp>
        <p:nvSpPr>
          <p:cNvPr id="3" name="Slide Number Placeholder 2">
            <a:extLst>
              <a:ext uri="{FF2B5EF4-FFF2-40B4-BE49-F238E27FC236}">
                <a16:creationId xmlns:a16="http://schemas.microsoft.com/office/drawing/2014/main" id="{56BA1A08-0D3C-4F3C-9ABD-0ECA24FC8842}"/>
              </a:ext>
            </a:extLst>
          </p:cNvPr>
          <p:cNvSpPr>
            <a:spLocks noGrp="1"/>
          </p:cNvSpPr>
          <p:nvPr>
            <p:ph type="sldNum" sz="quarter" idx="11"/>
          </p:nvPr>
        </p:nvSpPr>
        <p:spPr/>
        <p:txBody>
          <a:bodyPr/>
          <a:lstStyle/>
          <a:p>
            <a:fld id="{ADA48181-2C78-49CB-8C52-912A07842C2E}" type="slidenum">
              <a:rPr lang="en-US" noProof="0" smtClean="0"/>
              <a:pPr/>
              <a:t>5</a:t>
            </a:fld>
            <a:endParaRPr lang="en-US" noProof="0"/>
          </a:p>
        </p:txBody>
      </p:sp>
      <p:sp>
        <p:nvSpPr>
          <p:cNvPr id="4" name="Footer Placeholder 3">
            <a:extLst>
              <a:ext uri="{FF2B5EF4-FFF2-40B4-BE49-F238E27FC236}">
                <a16:creationId xmlns:a16="http://schemas.microsoft.com/office/drawing/2014/main" id="{D363393C-C5A3-4825-B723-2688AE5B2BDE}"/>
              </a:ext>
            </a:extLst>
          </p:cNvPr>
          <p:cNvSpPr>
            <a:spLocks noGrp="1"/>
          </p:cNvSpPr>
          <p:nvPr>
            <p:ph type="ftr" sz="quarter" idx="12"/>
          </p:nvPr>
        </p:nvSpPr>
        <p:spPr/>
        <p:txBody>
          <a:bodyPr/>
          <a:lstStyle/>
          <a:p>
            <a:r>
              <a:rPr lang="en-US" noProof="0"/>
              <a:t>PradeepKumar V, © Continental AG</a:t>
            </a:r>
            <a:endParaRPr lang="en-US" noProof="0" dirty="0"/>
          </a:p>
        </p:txBody>
      </p:sp>
      <p:sp>
        <p:nvSpPr>
          <p:cNvPr id="5" name="Rechteck 31">
            <a:extLst>
              <a:ext uri="{FF2B5EF4-FFF2-40B4-BE49-F238E27FC236}">
                <a16:creationId xmlns:a16="http://schemas.microsoft.com/office/drawing/2014/main" id="{28EF236B-7DB4-4C2C-8643-4887C32406AB}"/>
              </a:ext>
            </a:extLst>
          </p:cNvPr>
          <p:cNvSpPr/>
          <p:nvPr>
            <p:custDataLst>
              <p:tags r:id="rId1"/>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AUTOSAR and PowerSAR API‘s</a:t>
            </a:r>
          </a:p>
        </p:txBody>
      </p:sp>
      <p:sp>
        <p:nvSpPr>
          <p:cNvPr id="6" name="Rectangle 1">
            <a:extLst>
              <a:ext uri="{FF2B5EF4-FFF2-40B4-BE49-F238E27FC236}">
                <a16:creationId xmlns:a16="http://schemas.microsoft.com/office/drawing/2014/main" id="{CFBEBC81-798B-432A-ACB6-92A1362D8AA1}"/>
              </a:ext>
            </a:extLst>
          </p:cNvPr>
          <p:cNvSpPr>
            <a:spLocks noChangeArrowheads="1"/>
          </p:cNvSpPr>
          <p:nvPr/>
        </p:nvSpPr>
        <p:spPr bwMode="auto">
          <a:xfrm>
            <a:off x="247969" y="929045"/>
            <a:ext cx="8353177"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The ICU driver provides two sets of interfaces. </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lang="en-US" sz="1600" dirty="0">
                <a:latin typeface="Arial" pitchFamily="34" charset="0"/>
                <a:ea typeface="Times New Roman" pitchFamily="18" charset="0"/>
                <a:cs typeface="Arial" pitchFamily="34" charset="0"/>
              </a:rPr>
              <a:t>The </a:t>
            </a:r>
            <a:r>
              <a:rPr lang="en-US" sz="1600" dirty="0" err="1">
                <a:latin typeface="Arial" pitchFamily="34" charset="0"/>
                <a:ea typeface="Times New Roman" pitchFamily="18" charset="0"/>
                <a:cs typeface="Arial" pitchFamily="34" charset="0"/>
              </a:rPr>
              <a:t>PowerSAR</a:t>
            </a:r>
            <a:r>
              <a:rPr lang="en-US" sz="1600" dirty="0">
                <a:latin typeface="Arial" pitchFamily="34" charset="0"/>
                <a:ea typeface="Times New Roman" pitchFamily="18" charset="0"/>
                <a:cs typeface="Arial" pitchFamily="34" charset="0"/>
              </a:rPr>
              <a:t> APIs and the AUTOSAR APIs.</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lang="en-US" sz="1600" dirty="0" err="1">
                <a:latin typeface="Arial" pitchFamily="34" charset="0"/>
                <a:cs typeface="Arial" pitchFamily="34" charset="0"/>
              </a:rPr>
              <a:t>PowerSAR</a:t>
            </a:r>
            <a:r>
              <a:rPr lang="en-US" sz="1600" dirty="0">
                <a:latin typeface="Arial" pitchFamily="34" charset="0"/>
                <a:cs typeface="Arial" pitchFamily="34" charset="0"/>
              </a:rPr>
              <a:t> APIs can be selected in the container </a:t>
            </a:r>
            <a:r>
              <a:rPr lang="en-US" sz="1600" dirty="0" err="1">
                <a:latin typeface="Arial" pitchFamily="34" charset="0"/>
                <a:cs typeface="Arial" pitchFamily="34" charset="0"/>
              </a:rPr>
              <a:t>PowerSarOptionalApi</a:t>
            </a:r>
            <a:r>
              <a:rPr lang="en-US" sz="1600" dirty="0">
                <a:latin typeface="Arial" pitchFamily="34" charset="0"/>
                <a:cs typeface="Arial" pitchFamily="34" charset="0"/>
              </a:rPr>
              <a:t>.</a:t>
            </a:r>
          </a:p>
          <a:p>
            <a:pPr marL="0" marR="0" lvl="0" indent="0"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a:ln>
                  <a:noFill/>
                </a:ln>
                <a:solidFill>
                  <a:schemeClr val="tx1"/>
                </a:solidFill>
                <a:effectLst/>
                <a:latin typeface="Arial" pitchFamily="34" charset="0"/>
                <a:cs typeface="Arial" pitchFamily="34" charset="0"/>
              </a:rPr>
              <a:t>AUTOSAR APIs can be selected in the container </a:t>
            </a:r>
            <a:r>
              <a:rPr kumimoji="0" lang="en-US" sz="1600" b="0" i="0" u="none" strike="noStrike" cap="none" normalizeH="0" baseline="0" dirty="0" err="1">
                <a:ln>
                  <a:noFill/>
                </a:ln>
                <a:solidFill>
                  <a:schemeClr val="tx1"/>
                </a:solidFill>
                <a:effectLst/>
                <a:latin typeface="Arial" pitchFamily="34" charset="0"/>
                <a:cs typeface="Arial" pitchFamily="34" charset="0"/>
              </a:rPr>
              <a:t>IcuOptionalApi</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pic>
        <p:nvPicPr>
          <p:cNvPr id="7" name="Picture 6">
            <a:extLst>
              <a:ext uri="{FF2B5EF4-FFF2-40B4-BE49-F238E27FC236}">
                <a16:creationId xmlns:a16="http://schemas.microsoft.com/office/drawing/2014/main" id="{E10FD903-5B09-462D-92AE-875EE61D1DB8}"/>
              </a:ext>
            </a:extLst>
          </p:cNvPr>
          <p:cNvPicPr/>
          <p:nvPr/>
        </p:nvPicPr>
        <p:blipFill>
          <a:blip r:embed="rId3"/>
          <a:stretch>
            <a:fillRect/>
          </a:stretch>
        </p:blipFill>
        <p:spPr>
          <a:xfrm>
            <a:off x="671830" y="2259800"/>
            <a:ext cx="3900170" cy="3438525"/>
          </a:xfrm>
          <a:prstGeom prst="rect">
            <a:avLst/>
          </a:prstGeom>
          <a:ln w="3175">
            <a:solidFill>
              <a:schemeClr val="tx1"/>
            </a:solidFill>
          </a:ln>
        </p:spPr>
      </p:pic>
      <p:pic>
        <p:nvPicPr>
          <p:cNvPr id="8" name="Picture 7">
            <a:extLst>
              <a:ext uri="{FF2B5EF4-FFF2-40B4-BE49-F238E27FC236}">
                <a16:creationId xmlns:a16="http://schemas.microsoft.com/office/drawing/2014/main" id="{C3B4EBF8-93F6-468B-A6B8-C61B304E1D37}"/>
              </a:ext>
            </a:extLst>
          </p:cNvPr>
          <p:cNvPicPr/>
          <p:nvPr/>
        </p:nvPicPr>
        <p:blipFill>
          <a:blip r:embed="rId4"/>
          <a:stretch>
            <a:fillRect/>
          </a:stretch>
        </p:blipFill>
        <p:spPr>
          <a:xfrm>
            <a:off x="5085449" y="2073429"/>
            <a:ext cx="2810510" cy="3886200"/>
          </a:xfrm>
          <a:prstGeom prst="rect">
            <a:avLst/>
          </a:prstGeom>
          <a:ln w="3175">
            <a:solidFill>
              <a:schemeClr val="tx1"/>
            </a:solidFill>
          </a:ln>
        </p:spPr>
      </p:pic>
    </p:spTree>
    <p:extLst>
      <p:ext uri="{BB962C8B-B14F-4D97-AF65-F5344CB8AC3E}">
        <p14:creationId xmlns:p14="http://schemas.microsoft.com/office/powerpoint/2010/main" val="159253589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A0B5EE2-FE5C-48B0-9530-36163AB6894E}" type="datetime3">
              <a:rPr lang="en-US" noProof="0" smtClean="0"/>
              <a:t>18 September 2019</a:t>
            </a:fld>
            <a:endParaRPr lang="en-US" noProof="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50</a:t>
            </a:fld>
            <a:endParaRPr lang="en-US" noProof="0"/>
          </a:p>
        </p:txBody>
      </p:sp>
      <p:sp>
        <p:nvSpPr>
          <p:cNvPr id="4" name="Fußzeilenplatzhalter 3"/>
          <p:cNvSpPr>
            <a:spLocks noGrp="1"/>
          </p:cNvSpPr>
          <p:nvPr>
            <p:ph type="ftr" sz="quarter" idx="12"/>
          </p:nvPr>
        </p:nvSpPr>
        <p:spPr/>
        <p:txBody>
          <a:bodyPr/>
          <a:lstStyle/>
          <a:p>
            <a:r>
              <a:rPr lang="en-US" noProof="0"/>
              <a:t>PradeepKumar V, © Continental AG</a:t>
            </a:r>
            <a:endParaRPr lang="en-US" noProof="0" dirty="0"/>
          </a:p>
        </p:txBody>
      </p:sp>
      <p:sp>
        <p:nvSpPr>
          <p:cNvPr id="5" name="Titel 2"/>
          <p:cNvSpPr txBox="1">
            <a:spLocks/>
          </p:cNvSpPr>
          <p:nvPr/>
        </p:nvSpPr>
        <p:spPr>
          <a:xfrm>
            <a:off x="395288" y="296862"/>
            <a:ext cx="8353425" cy="719137"/>
          </a:xfrm>
          <a:prstGeom prst="rect">
            <a:avLst/>
          </a:prstGeom>
        </p:spPr>
        <p:txBody>
          <a:bodyPr/>
          <a:lstStyle/>
          <a:p>
            <a:pPr marL="0" marR="0" lvl="0" indent="0" algn="l" defTabSz="914400" rtl="0" eaLnBrk="1" fontAlgn="auto" latinLnBrk="0" hangingPunct="1">
              <a:lnSpc>
                <a:spcPct val="95000"/>
              </a:lnSpc>
              <a:spcBef>
                <a:spcPct val="0"/>
              </a:spcBef>
              <a:spcAft>
                <a:spcPts val="0"/>
              </a:spcAft>
              <a:buClrTx/>
              <a:buSzTx/>
              <a:buFontTx/>
              <a:buNone/>
              <a:tabLst/>
              <a:defRPr/>
            </a:pPr>
            <a:r>
              <a:rPr kumimoji="0" lang="en-GB" sz="2400" b="1" i="0" u="none" strike="noStrike" kern="1200" cap="none" spc="0" normalizeH="0" baseline="0" noProof="0" dirty="0">
                <a:ln>
                  <a:noFill/>
                </a:ln>
                <a:solidFill>
                  <a:schemeClr val="accent1"/>
                </a:solidFill>
                <a:effectLst/>
                <a:uLnTx/>
                <a:uFillTx/>
                <a:latin typeface="+mj-lt"/>
                <a:ea typeface="+mj-ea"/>
                <a:cs typeface="Arial" pitchFamily="34" charset="0"/>
              </a:rPr>
              <a:t>Document History</a:t>
            </a:r>
          </a:p>
        </p:txBody>
      </p:sp>
      <p:graphicFrame>
        <p:nvGraphicFramePr>
          <p:cNvPr id="6" name="Tabelle 5"/>
          <p:cNvGraphicFramePr>
            <a:graphicFrameLocks noGrp="1"/>
          </p:cNvGraphicFramePr>
          <p:nvPr>
            <p:extLst>
              <p:ext uri="{D42A27DB-BD31-4B8C-83A1-F6EECF244321}">
                <p14:modId xmlns:p14="http://schemas.microsoft.com/office/powerpoint/2010/main" val="2356935471"/>
              </p:ext>
            </p:extLst>
          </p:nvPr>
        </p:nvGraphicFramePr>
        <p:xfrm>
          <a:off x="395288" y="1015999"/>
          <a:ext cx="8137152" cy="2595880"/>
        </p:xfrm>
        <a:graphic>
          <a:graphicData uri="http://schemas.openxmlformats.org/drawingml/2006/table">
            <a:tbl>
              <a:tblPr firstRow="1" bandRow="1">
                <a:tableStyleId>{5C22544A-7EE6-4342-B048-85BDC9FD1C3A}</a:tableStyleId>
              </a:tblPr>
              <a:tblGrid>
                <a:gridCol w="1152376">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tblGrid>
              <a:tr h="370840">
                <a:tc>
                  <a:txBody>
                    <a:bodyPr/>
                    <a:lstStyle/>
                    <a:p>
                      <a:r>
                        <a:rPr lang="en-GB" dirty="0"/>
                        <a:t>Revision</a:t>
                      </a:r>
                    </a:p>
                  </a:txBody>
                  <a:tcPr/>
                </a:tc>
                <a:tc>
                  <a:txBody>
                    <a:bodyPr/>
                    <a:lstStyle/>
                    <a:p>
                      <a:r>
                        <a:rPr lang="en-GB" dirty="0"/>
                        <a:t>Changes</a:t>
                      </a:r>
                    </a:p>
                  </a:txBody>
                  <a:tcPr/>
                </a:tc>
                <a:tc>
                  <a:txBody>
                    <a:bodyPr/>
                    <a:lstStyle/>
                    <a:p>
                      <a:r>
                        <a:rPr lang="en-GB" dirty="0"/>
                        <a:t>Valid for</a:t>
                      </a:r>
                    </a:p>
                  </a:txBody>
                  <a:tcPr/>
                </a:tc>
                <a:extLst>
                  <a:ext uri="{0D108BD9-81ED-4DB2-BD59-A6C34878D82A}">
                    <a16:rowId xmlns:a16="http://schemas.microsoft.com/office/drawing/2014/main" val="10000"/>
                  </a:ext>
                </a:extLst>
              </a:tr>
              <a:tr h="370840">
                <a:tc>
                  <a:txBody>
                    <a:bodyPr/>
                    <a:lstStyle/>
                    <a:p>
                      <a:r>
                        <a:rPr lang="en-GB" sz="1600" dirty="0"/>
                        <a:t>1.0</a:t>
                      </a:r>
                    </a:p>
                  </a:txBody>
                  <a:tcPr/>
                </a:tc>
                <a:tc>
                  <a:txBody>
                    <a:bodyPr/>
                    <a:lstStyle/>
                    <a:p>
                      <a:r>
                        <a:rPr lang="en-GB" sz="1600" dirty="0"/>
                        <a:t>Initial version for ECU17</a:t>
                      </a:r>
                    </a:p>
                  </a:txBody>
                  <a:tcPr/>
                </a:tc>
                <a:tc>
                  <a:txBody>
                    <a:bodyPr/>
                    <a:lstStyle/>
                    <a:p>
                      <a:r>
                        <a:rPr lang="fr-FR" sz="1600" dirty="0"/>
                        <a:t>FS_0G01_TC3XX_ICU_1.2.0</a:t>
                      </a:r>
                      <a:endParaRPr lang="en-GB" sz="1600" dirty="0"/>
                    </a:p>
                  </a:txBody>
                  <a:tcPr/>
                </a:tc>
                <a:extLst>
                  <a:ext uri="{0D108BD9-81ED-4DB2-BD59-A6C34878D82A}">
                    <a16:rowId xmlns:a16="http://schemas.microsoft.com/office/drawing/2014/main" val="10001"/>
                  </a:ext>
                </a:extLst>
              </a:tr>
              <a:tr h="370840">
                <a:tc>
                  <a:txBody>
                    <a:bodyPr/>
                    <a:lstStyle/>
                    <a:p>
                      <a:r>
                        <a:rPr lang="en-GB" dirty="0"/>
                        <a:t>2.0</a:t>
                      </a:r>
                    </a:p>
                  </a:txBody>
                  <a:tcPr/>
                </a:tc>
                <a:tc>
                  <a:txBody>
                    <a:bodyPr/>
                    <a:lstStyle/>
                    <a:p>
                      <a:r>
                        <a:rPr lang="en-GB" sz="1600" dirty="0"/>
                        <a:t>Release Aligned to FIRMWARE D.2.0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FS_0G019_TC3XX_ICU_1.3.0</a:t>
                      </a:r>
                      <a:endParaRPr lang="en-GB" sz="1600" dirty="0"/>
                    </a:p>
                  </a:txBody>
                  <a:tcPr/>
                </a:tc>
                <a:extLst>
                  <a:ext uri="{0D108BD9-81ED-4DB2-BD59-A6C34878D82A}">
                    <a16:rowId xmlns:a16="http://schemas.microsoft.com/office/drawing/2014/main" val="10002"/>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37084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569A-B078-423E-B805-4B835C37B110}"/>
              </a:ext>
            </a:extLst>
          </p:cNvPr>
          <p:cNvSpPr>
            <a:spLocks noGrp="1"/>
          </p:cNvSpPr>
          <p:nvPr>
            <p:ph type="dt" sz="half" idx="10"/>
          </p:nvPr>
        </p:nvSpPr>
        <p:spPr/>
        <p:txBody>
          <a:bodyPr/>
          <a:lstStyle/>
          <a:p>
            <a:fld id="{9F022043-F686-4CEE-B79C-6F7C6E0A0659}" type="datetime3">
              <a:rPr lang="en-US" noProof="0" smtClean="0"/>
              <a:t>18 September 2019</a:t>
            </a:fld>
            <a:endParaRPr lang="en-US" noProof="0"/>
          </a:p>
        </p:txBody>
      </p:sp>
      <p:sp>
        <p:nvSpPr>
          <p:cNvPr id="3" name="Slide Number Placeholder 2">
            <a:extLst>
              <a:ext uri="{FF2B5EF4-FFF2-40B4-BE49-F238E27FC236}">
                <a16:creationId xmlns:a16="http://schemas.microsoft.com/office/drawing/2014/main" id="{74D77525-02CA-4BF8-AA08-8A1DA144C8BD}"/>
              </a:ext>
            </a:extLst>
          </p:cNvPr>
          <p:cNvSpPr>
            <a:spLocks noGrp="1"/>
          </p:cNvSpPr>
          <p:nvPr>
            <p:ph type="sldNum" sz="quarter" idx="11"/>
          </p:nvPr>
        </p:nvSpPr>
        <p:spPr/>
        <p:txBody>
          <a:bodyPr/>
          <a:lstStyle/>
          <a:p>
            <a:fld id="{ADA48181-2C78-49CB-8C52-912A07842C2E}" type="slidenum">
              <a:rPr lang="en-US" noProof="0" smtClean="0"/>
              <a:pPr/>
              <a:t>6</a:t>
            </a:fld>
            <a:endParaRPr lang="en-US" noProof="0"/>
          </a:p>
        </p:txBody>
      </p:sp>
      <p:sp>
        <p:nvSpPr>
          <p:cNvPr id="4" name="Footer Placeholder 3">
            <a:extLst>
              <a:ext uri="{FF2B5EF4-FFF2-40B4-BE49-F238E27FC236}">
                <a16:creationId xmlns:a16="http://schemas.microsoft.com/office/drawing/2014/main" id="{C7D27A7D-F84A-4725-860B-915236EE71C1}"/>
              </a:ext>
            </a:extLst>
          </p:cNvPr>
          <p:cNvSpPr>
            <a:spLocks noGrp="1"/>
          </p:cNvSpPr>
          <p:nvPr>
            <p:ph type="ftr" sz="quarter" idx="12"/>
          </p:nvPr>
        </p:nvSpPr>
        <p:spPr/>
        <p:txBody>
          <a:bodyPr/>
          <a:lstStyle/>
          <a:p>
            <a:r>
              <a:rPr lang="en-US" noProof="0"/>
              <a:t>PradeepKumar V, © Continental AG</a:t>
            </a:r>
            <a:endParaRPr lang="en-US" noProof="0" dirty="0"/>
          </a:p>
        </p:txBody>
      </p:sp>
      <p:sp>
        <p:nvSpPr>
          <p:cNvPr id="7" name="Rectangle 3">
            <a:extLst>
              <a:ext uri="{FF2B5EF4-FFF2-40B4-BE49-F238E27FC236}">
                <a16:creationId xmlns:a16="http://schemas.microsoft.com/office/drawing/2014/main" id="{E207E822-36A6-4D14-B10A-CEE91D82CFF1}"/>
              </a:ext>
            </a:extLst>
          </p:cNvPr>
          <p:cNvSpPr>
            <a:spLocks noChangeArrowheads="1"/>
          </p:cNvSpPr>
          <p:nvPr/>
        </p:nvSpPr>
        <p:spPr bwMode="auto">
          <a:xfrm>
            <a:off x="0" y="3825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hteck 31">
            <a:extLst>
              <a:ext uri="{FF2B5EF4-FFF2-40B4-BE49-F238E27FC236}">
                <a16:creationId xmlns:a16="http://schemas.microsoft.com/office/drawing/2014/main" id="{00CDB9F7-187B-426E-A43E-ACFFA80D155F}"/>
              </a:ext>
            </a:extLst>
          </p:cNvPr>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Features - PowerSAR</a:t>
            </a:r>
          </a:p>
        </p:txBody>
      </p:sp>
      <p:pic>
        <p:nvPicPr>
          <p:cNvPr id="9" name="Picture 8">
            <a:extLst>
              <a:ext uri="{FF2B5EF4-FFF2-40B4-BE49-F238E27FC236}">
                <a16:creationId xmlns:a16="http://schemas.microsoft.com/office/drawing/2014/main" id="{A7B1A2D6-8358-405B-B057-3C2A23C44240}"/>
              </a:ext>
            </a:extLst>
          </p:cNvPr>
          <p:cNvPicPr>
            <a:picLocks noChangeAspect="1"/>
          </p:cNvPicPr>
          <p:nvPr/>
        </p:nvPicPr>
        <p:blipFill>
          <a:blip r:embed="rId4"/>
          <a:stretch>
            <a:fillRect/>
          </a:stretch>
        </p:blipFill>
        <p:spPr>
          <a:xfrm>
            <a:off x="0" y="1257460"/>
            <a:ext cx="9144000" cy="3179651"/>
          </a:xfrm>
          <a:prstGeom prst="rect">
            <a:avLst/>
          </a:prstGeom>
        </p:spPr>
      </p:pic>
      <p:graphicFrame>
        <p:nvGraphicFramePr>
          <p:cNvPr id="10" name="Object 9">
            <a:extLst>
              <a:ext uri="{FF2B5EF4-FFF2-40B4-BE49-F238E27FC236}">
                <a16:creationId xmlns:a16="http://schemas.microsoft.com/office/drawing/2014/main" id="{ADD93EBC-F9A7-414B-B682-A5659E66889E}"/>
              </a:ext>
            </a:extLst>
          </p:cNvPr>
          <p:cNvGraphicFramePr>
            <a:graphicFrameLocks noChangeAspect="1"/>
          </p:cNvGraphicFramePr>
          <p:nvPr>
            <p:extLst>
              <p:ext uri="{D42A27DB-BD31-4B8C-83A1-F6EECF244321}">
                <p14:modId xmlns:p14="http://schemas.microsoft.com/office/powerpoint/2010/main" val="450417751"/>
              </p:ext>
            </p:extLst>
          </p:nvPr>
        </p:nvGraphicFramePr>
        <p:xfrm>
          <a:off x="7978079" y="4625766"/>
          <a:ext cx="914400" cy="792163"/>
        </p:xfrm>
        <a:graphic>
          <a:graphicData uri="http://schemas.openxmlformats.org/presentationml/2006/ole">
            <mc:AlternateContent xmlns:mc="http://schemas.openxmlformats.org/markup-compatibility/2006">
              <mc:Choice xmlns:v="urn:schemas-microsoft-com:vml" Requires="v">
                <p:oleObj spid="_x0000_s80962" name="Worksheet" showAsIcon="1" r:id="rId5" imgW="914400" imgH="792360" progId="Excel.Sheet.12">
                  <p:embed/>
                </p:oleObj>
              </mc:Choice>
              <mc:Fallback>
                <p:oleObj name="Worksheet" showAsIcon="1" r:id="rId5" imgW="914400" imgH="792360" progId="Excel.Sheet.12">
                  <p:embed/>
                  <p:pic>
                    <p:nvPicPr>
                      <p:cNvPr id="0" name=""/>
                      <p:cNvPicPr/>
                      <p:nvPr/>
                    </p:nvPicPr>
                    <p:blipFill>
                      <a:blip r:embed="rId6"/>
                      <a:stretch>
                        <a:fillRect/>
                      </a:stretch>
                    </p:blipFill>
                    <p:spPr>
                      <a:xfrm>
                        <a:off x="7978079" y="4625766"/>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9100271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569A-B078-423E-B805-4B835C37B110}"/>
              </a:ext>
            </a:extLst>
          </p:cNvPr>
          <p:cNvSpPr>
            <a:spLocks noGrp="1"/>
          </p:cNvSpPr>
          <p:nvPr>
            <p:ph type="dt" sz="half" idx="10"/>
          </p:nvPr>
        </p:nvSpPr>
        <p:spPr/>
        <p:txBody>
          <a:bodyPr/>
          <a:lstStyle/>
          <a:p>
            <a:fld id="{E19C3F75-8F52-4879-9A59-ED425B1E436D}" type="datetime3">
              <a:rPr lang="en-US" noProof="0" smtClean="0"/>
              <a:t>18 September 2019</a:t>
            </a:fld>
            <a:endParaRPr lang="en-US" noProof="0"/>
          </a:p>
        </p:txBody>
      </p:sp>
      <p:sp>
        <p:nvSpPr>
          <p:cNvPr id="3" name="Slide Number Placeholder 2">
            <a:extLst>
              <a:ext uri="{FF2B5EF4-FFF2-40B4-BE49-F238E27FC236}">
                <a16:creationId xmlns:a16="http://schemas.microsoft.com/office/drawing/2014/main" id="{74D77525-02CA-4BF8-AA08-8A1DA144C8BD}"/>
              </a:ext>
            </a:extLst>
          </p:cNvPr>
          <p:cNvSpPr>
            <a:spLocks noGrp="1"/>
          </p:cNvSpPr>
          <p:nvPr>
            <p:ph type="sldNum" sz="quarter" idx="11"/>
          </p:nvPr>
        </p:nvSpPr>
        <p:spPr/>
        <p:txBody>
          <a:bodyPr/>
          <a:lstStyle/>
          <a:p>
            <a:fld id="{ADA48181-2C78-49CB-8C52-912A07842C2E}" type="slidenum">
              <a:rPr lang="en-US" noProof="0" smtClean="0"/>
              <a:pPr/>
              <a:t>7</a:t>
            </a:fld>
            <a:endParaRPr lang="en-US" noProof="0"/>
          </a:p>
        </p:txBody>
      </p:sp>
      <p:sp>
        <p:nvSpPr>
          <p:cNvPr id="4" name="Footer Placeholder 3">
            <a:extLst>
              <a:ext uri="{FF2B5EF4-FFF2-40B4-BE49-F238E27FC236}">
                <a16:creationId xmlns:a16="http://schemas.microsoft.com/office/drawing/2014/main" id="{C7D27A7D-F84A-4725-860B-915236EE71C1}"/>
              </a:ext>
            </a:extLst>
          </p:cNvPr>
          <p:cNvSpPr>
            <a:spLocks noGrp="1"/>
          </p:cNvSpPr>
          <p:nvPr>
            <p:ph type="ftr" sz="quarter" idx="12"/>
          </p:nvPr>
        </p:nvSpPr>
        <p:spPr/>
        <p:txBody>
          <a:bodyPr/>
          <a:lstStyle/>
          <a:p>
            <a:r>
              <a:rPr lang="en-US" noProof="0"/>
              <a:t>PradeepKumar V, © Continental AG</a:t>
            </a:r>
            <a:endParaRPr lang="en-US" noProof="0" dirty="0"/>
          </a:p>
        </p:txBody>
      </p:sp>
      <p:sp>
        <p:nvSpPr>
          <p:cNvPr id="7" name="Rectangle 3">
            <a:extLst>
              <a:ext uri="{FF2B5EF4-FFF2-40B4-BE49-F238E27FC236}">
                <a16:creationId xmlns:a16="http://schemas.microsoft.com/office/drawing/2014/main" id="{E207E822-36A6-4D14-B10A-CEE91D82CFF1}"/>
              </a:ext>
            </a:extLst>
          </p:cNvPr>
          <p:cNvSpPr>
            <a:spLocks noChangeArrowheads="1"/>
          </p:cNvSpPr>
          <p:nvPr/>
        </p:nvSpPr>
        <p:spPr bwMode="auto">
          <a:xfrm>
            <a:off x="0" y="3825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hteck 31">
            <a:extLst>
              <a:ext uri="{FF2B5EF4-FFF2-40B4-BE49-F238E27FC236}">
                <a16:creationId xmlns:a16="http://schemas.microsoft.com/office/drawing/2014/main" id="{00CDB9F7-187B-426E-A43E-ACFFA80D155F}"/>
              </a:ext>
            </a:extLst>
          </p:cNvPr>
          <p:cNvSpPr/>
          <p:nvPr>
            <p:custDataLst>
              <p:tags r:id="rId2"/>
            </p:custDataLst>
          </p:nvPr>
        </p:nvSpPr>
        <p:spPr>
          <a:xfrm>
            <a:off x="395536" y="306176"/>
            <a:ext cx="8496943" cy="369332"/>
          </a:xfrm>
          <a:prstGeom prst="rect">
            <a:avLst/>
          </a:prstGeom>
        </p:spPr>
        <p:txBody>
          <a:bodyPr wrap="square" lIns="0" tIns="0" rIns="0" bIns="0" anchor="t" anchorCtr="0">
            <a:spAutoFit/>
          </a:bodyPr>
          <a:lstStyle/>
          <a:p>
            <a:r>
              <a:rPr lang="de-DE" sz="2400" b="1" dirty="0">
                <a:solidFill>
                  <a:schemeClr val="accent1"/>
                </a:solidFill>
                <a:latin typeface="+mj-lt"/>
                <a:ea typeface="+mj-ea"/>
                <a:cs typeface="Arial" pitchFamily="34" charset="0"/>
              </a:rPr>
              <a:t>Features - AUTOSAR</a:t>
            </a:r>
          </a:p>
        </p:txBody>
      </p:sp>
      <p:sp>
        <p:nvSpPr>
          <p:cNvPr id="10" name="Rectangle 5">
            <a:extLst>
              <a:ext uri="{FF2B5EF4-FFF2-40B4-BE49-F238E27FC236}">
                <a16:creationId xmlns:a16="http://schemas.microsoft.com/office/drawing/2014/main" id="{93C4EE61-C62A-4DBD-931A-E93B509F77E8}"/>
              </a:ext>
            </a:extLst>
          </p:cNvPr>
          <p:cNvSpPr>
            <a:spLocks noChangeArrowheads="1"/>
          </p:cNvSpPr>
          <p:nvPr/>
        </p:nvSpPr>
        <p:spPr bwMode="auto">
          <a:xfrm>
            <a:off x="0" y="4625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5B548F4-C551-44B4-9F2B-4C7CDDFD8731}"/>
              </a:ext>
            </a:extLst>
          </p:cNvPr>
          <p:cNvPicPr>
            <a:picLocks noChangeAspect="1"/>
          </p:cNvPicPr>
          <p:nvPr/>
        </p:nvPicPr>
        <p:blipFill rotWithShape="1">
          <a:blip r:embed="rId4"/>
          <a:srcRect l="522" t="1141" r="-1"/>
          <a:stretch/>
        </p:blipFill>
        <p:spPr>
          <a:xfrm>
            <a:off x="153583" y="922564"/>
            <a:ext cx="8738896" cy="3658558"/>
          </a:xfrm>
          <a:prstGeom prst="rect">
            <a:avLst/>
          </a:prstGeom>
        </p:spPr>
      </p:pic>
      <p:graphicFrame>
        <p:nvGraphicFramePr>
          <p:cNvPr id="11" name="Object 10">
            <a:extLst>
              <a:ext uri="{FF2B5EF4-FFF2-40B4-BE49-F238E27FC236}">
                <a16:creationId xmlns:a16="http://schemas.microsoft.com/office/drawing/2014/main" id="{B09ED470-959D-43D8-AF08-C1CEB36B0EF6}"/>
              </a:ext>
            </a:extLst>
          </p:cNvPr>
          <p:cNvGraphicFramePr>
            <a:graphicFrameLocks noChangeAspect="1"/>
          </p:cNvGraphicFramePr>
          <p:nvPr>
            <p:extLst>
              <p:ext uri="{D42A27DB-BD31-4B8C-83A1-F6EECF244321}">
                <p14:modId xmlns:p14="http://schemas.microsoft.com/office/powerpoint/2010/main" val="1440975052"/>
              </p:ext>
            </p:extLst>
          </p:nvPr>
        </p:nvGraphicFramePr>
        <p:xfrm>
          <a:off x="7931224" y="5035952"/>
          <a:ext cx="914400" cy="792163"/>
        </p:xfrm>
        <a:graphic>
          <a:graphicData uri="http://schemas.openxmlformats.org/presentationml/2006/ole">
            <mc:AlternateContent xmlns:mc="http://schemas.openxmlformats.org/markup-compatibility/2006">
              <mc:Choice xmlns:v="urn:schemas-microsoft-com:vml" Requires="v">
                <p:oleObj spid="_x0000_s81986" name="Worksheet" showAsIcon="1" r:id="rId5" imgW="914400" imgH="792360" progId="Excel.Sheet.12">
                  <p:embed/>
                </p:oleObj>
              </mc:Choice>
              <mc:Fallback>
                <p:oleObj name="Worksheet" showAsIcon="1" r:id="rId5" imgW="914400" imgH="792360" progId="Excel.Sheet.12">
                  <p:embed/>
                  <p:pic>
                    <p:nvPicPr>
                      <p:cNvPr id="0" name=""/>
                      <p:cNvPicPr/>
                      <p:nvPr/>
                    </p:nvPicPr>
                    <p:blipFill>
                      <a:blip r:embed="rId6"/>
                      <a:stretch>
                        <a:fillRect/>
                      </a:stretch>
                    </p:blipFill>
                    <p:spPr>
                      <a:xfrm>
                        <a:off x="7931224" y="5035952"/>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05986839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7C6571A-4AC3-4ED6-AF02-927EC11D257C}"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8</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1"/>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Feature </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“Period” and “Period with active time” measurement</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277938"/>
            <a:ext cx="8530529" cy="4671342"/>
          </a:xfrm>
          <a:prstGeom prst="rect">
            <a:avLst/>
          </a:prstGeom>
        </p:spPr>
        <p:txBody>
          <a:bodyPr/>
          <a:lstStyle/>
          <a:p>
            <a:pPr marL="84138" indent="-184150">
              <a:spcAft>
                <a:spcPts val="1200"/>
              </a:spcAft>
              <a:buClr>
                <a:schemeClr val="accent1"/>
              </a:buClr>
              <a:buSzPct val="125000"/>
              <a:buFont typeface="Arial" pitchFamily="34" charset="0"/>
              <a:buChar char="›"/>
            </a:pPr>
            <a:r>
              <a:rPr kumimoji="0" lang="en-US" b="0" i="0" u="none" strike="noStrike" kern="1200" cap="none" spc="0" normalizeH="0" baseline="0" noProof="0" dirty="0">
                <a:ln>
                  <a:noFill/>
                </a:ln>
                <a:solidFill>
                  <a:schemeClr val="tx1"/>
                </a:solidFill>
                <a:effectLst/>
                <a:uLnTx/>
                <a:uFillTx/>
                <a:latin typeface="+mn-lt"/>
                <a:ea typeface="+mn-ea"/>
                <a:cs typeface="Arial" pitchFamily="34" charset="0"/>
              </a:rPr>
              <a:t>The GTM allows to perform signal measurement without interrupt (except for timeout management). Therefore the CPU load increasement produced by this ICU channel does not depend on the input signal’s frequency but it only depends on the call frequency of its API by its users.</a:t>
            </a:r>
          </a:p>
          <a:p>
            <a:pPr marL="84138" indent="-184150">
              <a:spcAft>
                <a:spcPts val="1200"/>
              </a:spcAft>
              <a:buClr>
                <a:schemeClr val="accent1"/>
              </a:buClr>
              <a:buSzPct val="125000"/>
              <a:buFont typeface="Arial" pitchFamily="34" charset="0"/>
              <a:buChar char="›"/>
            </a:pPr>
            <a:r>
              <a:rPr kumimoji="0" lang="en-US" b="0" i="0" u="none" strike="noStrike" kern="1200" cap="none" spc="0" normalizeH="0" baseline="0" noProof="0" dirty="0">
                <a:ln>
                  <a:noFill/>
                </a:ln>
                <a:solidFill>
                  <a:schemeClr val="tx1"/>
                </a:solidFill>
                <a:effectLst/>
                <a:uLnTx/>
                <a:uFillTx/>
                <a:latin typeface="+mn-lt"/>
                <a:ea typeface="+mn-ea"/>
                <a:cs typeface="Arial" pitchFamily="34" charset="0"/>
              </a:rPr>
              <a:t>No counter overflow management is done for period and active time measurement. Therefore the returned period and active time values are limited to the 24-bit range of this counter. If the counter overflow, the measurement values are not be valid and it is not be possible to detect it.</a:t>
            </a:r>
          </a:p>
          <a:p>
            <a:pPr marL="84138" indent="-184150">
              <a:spcAft>
                <a:spcPts val="1200"/>
              </a:spcAft>
              <a:buClr>
                <a:schemeClr val="accent1"/>
              </a:buClr>
              <a:buSzPct val="125000"/>
              <a:buFont typeface="Arial" pitchFamily="34" charset="0"/>
              <a:buChar char="›"/>
            </a:pPr>
            <a:r>
              <a:rPr kumimoji="0" lang="en-US" b="0" i="0" u="none" strike="noStrike" kern="1200" cap="none" spc="0" normalizeH="0" baseline="0" noProof="0" dirty="0">
                <a:ln>
                  <a:noFill/>
                </a:ln>
                <a:solidFill>
                  <a:schemeClr val="tx1"/>
                </a:solidFill>
                <a:effectLst/>
                <a:uLnTx/>
                <a:uFillTx/>
                <a:latin typeface="+mn-lt"/>
                <a:ea typeface="+mn-ea"/>
                <a:cs typeface="Arial" pitchFamily="34" charset="0"/>
              </a:rPr>
              <a:t>Optional triggers can be raised for end of period and timeout.</a:t>
            </a:r>
          </a:p>
          <a:p>
            <a:pPr marL="84138" indent="-184150">
              <a:spcAft>
                <a:spcPts val="1200"/>
              </a:spcAft>
              <a:buClr>
                <a:schemeClr val="accent1"/>
              </a:buClr>
              <a:buSzPct val="125000"/>
              <a:buFont typeface="Arial" pitchFamily="34" charset="0"/>
              <a:buChar char="›"/>
            </a:pPr>
            <a:r>
              <a:rPr kumimoji="0" lang="en-US" b="0" i="0" u="none" strike="noStrike" kern="1200" cap="none" spc="0" normalizeH="0" baseline="0" noProof="0" dirty="0">
                <a:ln>
                  <a:noFill/>
                </a:ln>
                <a:solidFill>
                  <a:schemeClr val="tx1"/>
                </a:solidFill>
                <a:effectLst/>
                <a:uLnTx/>
                <a:uFillTx/>
                <a:latin typeface="+mn-lt"/>
                <a:ea typeface="+mn-ea"/>
                <a:cs typeface="Arial" pitchFamily="34" charset="0"/>
              </a:rPr>
              <a:t>Timeout management: timeout runs from the last </a:t>
            </a:r>
            <a:r>
              <a:rPr kumimoji="0" lang="en-US" b="0" i="0" u="none" strike="noStrike" kern="1200" cap="none" spc="0" normalizeH="0" baseline="0" noProof="0" dirty="0" err="1">
                <a:ln>
                  <a:noFill/>
                </a:ln>
                <a:solidFill>
                  <a:schemeClr val="tx1"/>
                </a:solidFill>
                <a:effectLst/>
                <a:uLnTx/>
                <a:uFillTx/>
                <a:latin typeface="+mn-lt"/>
                <a:ea typeface="+mn-ea"/>
                <a:cs typeface="Arial" pitchFamily="34" charset="0"/>
              </a:rPr>
              <a:t>IcuDefaultStartEdge</a:t>
            </a:r>
            <a:r>
              <a:rPr kumimoji="0" lang="en-US" b="0" i="0" u="none" strike="noStrike" kern="1200" cap="none" spc="0" normalizeH="0" baseline="0" noProof="0" dirty="0">
                <a:ln>
                  <a:noFill/>
                </a:ln>
                <a:solidFill>
                  <a:schemeClr val="tx1"/>
                </a:solidFill>
                <a:effectLst/>
                <a:uLnTx/>
                <a:uFillTx/>
                <a:latin typeface="+mn-lt"/>
                <a:ea typeface="+mn-ea"/>
                <a:cs typeface="Arial" pitchFamily="34" charset="0"/>
              </a:rPr>
              <a:t>.</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03964CC-0697-4E2B-B910-98F04A93A8B3}" type="datetime3">
              <a:rPr lang="en-US" noProof="0" smtClean="0"/>
              <a:t>18 September 2019</a:t>
            </a:fld>
            <a:endParaRPr lang="en-US" noProof="0" dirty="0"/>
          </a:p>
        </p:txBody>
      </p:sp>
      <p:sp>
        <p:nvSpPr>
          <p:cNvPr id="3" name="Foliennummernplatzhalter 2"/>
          <p:cNvSpPr>
            <a:spLocks noGrp="1"/>
          </p:cNvSpPr>
          <p:nvPr>
            <p:ph type="sldNum" sz="quarter" idx="11"/>
          </p:nvPr>
        </p:nvSpPr>
        <p:spPr/>
        <p:txBody>
          <a:bodyPr/>
          <a:lstStyle/>
          <a:p>
            <a:fld id="{ADA48181-2C78-49CB-8C52-912A07842C2E}" type="slidenum">
              <a:rPr lang="en-US" noProof="0" smtClean="0"/>
              <a:pPr/>
              <a:t>9</a:t>
            </a:fld>
            <a:endParaRPr lang="en-US" noProof="0"/>
          </a:p>
        </p:txBody>
      </p:sp>
      <p:sp>
        <p:nvSpPr>
          <p:cNvPr id="4" name="Fußzeilenplatzhalter 3"/>
          <p:cNvSpPr>
            <a:spLocks noGrp="1"/>
          </p:cNvSpPr>
          <p:nvPr>
            <p:ph type="ftr" sz="quarter" idx="12"/>
          </p:nvPr>
        </p:nvSpPr>
        <p:spPr/>
        <p:txBody>
          <a:bodyPr/>
          <a:lstStyle/>
          <a:p>
            <a:r>
              <a:rPr lang="en-US"/>
              <a:t>PradeepKumar V, © Continental AG</a:t>
            </a:r>
            <a:endParaRPr lang="en-US" noProof="0" dirty="0"/>
          </a:p>
        </p:txBody>
      </p:sp>
      <p:sp>
        <p:nvSpPr>
          <p:cNvPr id="32" name="Rechteck 31"/>
          <p:cNvSpPr/>
          <p:nvPr>
            <p:custDataLst>
              <p:tags r:id="rId2"/>
            </p:custDataLst>
          </p:nvPr>
        </p:nvSpPr>
        <p:spPr>
          <a:xfrm>
            <a:off x="395536" y="306176"/>
            <a:ext cx="8496943" cy="738664"/>
          </a:xfrm>
          <a:prstGeom prst="rect">
            <a:avLst/>
          </a:prstGeom>
        </p:spPr>
        <p:txBody>
          <a:bodyPr wrap="square" lIns="0" tIns="0" rIns="0" bIns="0" anchor="t" anchorCtr="0">
            <a:spAutoFit/>
          </a:bodyPr>
          <a:lstStyle/>
          <a:p>
            <a:r>
              <a:rPr lang="de-DE" sz="2400" b="1">
                <a:solidFill>
                  <a:schemeClr val="accent1"/>
                </a:solidFill>
                <a:cs typeface="Arial" pitchFamily="34" charset="0"/>
              </a:rPr>
              <a:t>Features</a:t>
            </a:r>
            <a:r>
              <a:rPr lang="de-DE" sz="2400" b="1">
                <a:solidFill>
                  <a:schemeClr val="accent1"/>
                </a:solidFill>
                <a:latin typeface="+mj-lt"/>
                <a:ea typeface="+mj-ea"/>
                <a:cs typeface="Arial" pitchFamily="34" charset="0"/>
              </a:rPr>
              <a:t>- </a:t>
            </a:r>
            <a:r>
              <a:rPr lang="en-US" sz="2400" b="1">
                <a:solidFill>
                  <a:schemeClr val="accent1"/>
                </a:solidFill>
                <a:latin typeface="+mj-lt"/>
                <a:ea typeface="+mj-ea"/>
                <a:cs typeface="Arial" pitchFamily="34" charset="0"/>
              </a:rPr>
              <a:t>“Period” and “Period with active time” measurement</a:t>
            </a:r>
            <a:endParaRPr lang="de-DE" sz="2400" b="1">
              <a:solidFill>
                <a:schemeClr val="accent1"/>
              </a:solidFill>
              <a:latin typeface="+mj-lt"/>
              <a:ea typeface="+mj-ea"/>
              <a:cs typeface="Arial" pitchFamily="34" charset="0"/>
            </a:endParaRPr>
          </a:p>
        </p:txBody>
      </p:sp>
      <p:sp>
        <p:nvSpPr>
          <p:cNvPr id="7" name="Espace réservé du contenu 2"/>
          <p:cNvSpPr txBox="1">
            <a:spLocks/>
          </p:cNvSpPr>
          <p:nvPr/>
        </p:nvSpPr>
        <p:spPr>
          <a:xfrm>
            <a:off x="361950" y="1044840"/>
            <a:ext cx="8782050" cy="1232032"/>
          </a:xfrm>
          <a:prstGeom prst="rect">
            <a:avLst/>
          </a:prstGeom>
        </p:spPr>
        <p:txBody>
          <a:bodyPr/>
          <a:lstStyle/>
          <a:p>
            <a:r>
              <a:rPr lang="en-US" sz="1600"/>
              <a:t>How does it work? A reset counter is used to measure the number of clock ticks elapsed in-between two active edges. An additional timeout counter can be used to invalidate a measurement after a configured time.</a:t>
            </a:r>
            <a:endParaRPr lang="fr-FR" sz="1600" dirty="0"/>
          </a:p>
        </p:txBody>
      </p:sp>
      <p:graphicFrame>
        <p:nvGraphicFramePr>
          <p:cNvPr id="72706" name="Object 2"/>
          <p:cNvGraphicFramePr>
            <a:graphicFrameLocks noChangeAspect="1"/>
          </p:cNvGraphicFramePr>
          <p:nvPr/>
        </p:nvGraphicFramePr>
        <p:xfrm>
          <a:off x="755576" y="1887538"/>
          <a:ext cx="7704856" cy="4155049"/>
        </p:xfrm>
        <a:graphic>
          <a:graphicData uri="http://schemas.openxmlformats.org/presentationml/2006/ole">
            <mc:AlternateContent xmlns:mc="http://schemas.openxmlformats.org/markup-compatibility/2006">
              <mc:Choice xmlns:v="urn:schemas-microsoft-com:vml" Requires="v">
                <p:oleObj spid="_x0000_s72791" name="Visio" r:id="rId4" imgW="6086094" imgH="3283077" progId="Visio.Drawing.11">
                  <p:embed/>
                </p:oleObj>
              </mc:Choice>
              <mc:Fallback>
                <p:oleObj name="Visio" r:id="rId4" imgW="6086094" imgH="3283077"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887538"/>
                        <a:ext cx="7704856" cy="415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0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AGENDA_ELEMENTNAME" val="Configuration"/>
  <p:tag name="MIO_AGENDA_CREATE_AGENDA_SLIDENUMBERS_TAG" val="True"/>
  <p:tag name="MIO_AGENDA_SHOW_ALL_SUBITEMS_TAG" val="True"/>
  <p:tag name="MIO_AGENDA_SUBITEMS" val="Configuration Structure&#10;Configuration Example"/>
  <p:tag name="MIO_EK" val="421"/>
  <p:tag name="MIO_VERSION" val="31.12.9999 23:59:59"/>
  <p:tag name="MIO_DBID" val="ED9FF2F2-6643-46BA-B685-7D49126FFAFF"/>
  <p:tag name="MIO_UPDATE" val="False"/>
</p:tagLst>
</file>

<file path=ppt/tags/tag1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1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21.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3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3.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AGENDA_ELEMENTNAME" val="Dependenci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54.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6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69.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17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7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AGENDA_ELEMENTNAME" val="HW Resourc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182.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18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8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8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8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8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19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9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97.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19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19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0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0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02.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203.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20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20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0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0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0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209.xml><?xml version="1.0" encoding="utf-8"?>
<p:tagLst xmlns:a="http://schemas.openxmlformats.org/drawingml/2006/main" xmlns:r="http://schemas.openxmlformats.org/officeDocument/2006/relationships" xmlns:p="http://schemas.openxmlformats.org/presentationml/2006/main">
  <p:tag name="MIO_AGENDA_ELEMENTNAME" val="Constraints &amp; Limitation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21.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1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21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1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1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1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1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1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1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1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1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2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2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2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23.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2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25.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2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2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2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2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23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3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3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33.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234.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23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23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30.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4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AGENDA_ELEMENTNAME" val="API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4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MST_COLOR_1" val="0,0,0,Dark 1"/>
  <p:tag name="MIO_MST_COLOR_2" val="255,255,255,Light 1"/>
  <p:tag name="MIO_MST_COLOR_3" val="255,255,255,Dark 2"/>
  <p:tag name="MIO_MST_COLOR_4" val="235,235,235,Light 2"/>
  <p:tag name="MIO_MST_COLOR_5" val="255,165,0,Accent 1"/>
  <p:tag name="MIO_MST_COLOR_6" val="191,115,0,Accent 2"/>
  <p:tag name="MIO_MST_COLOR_7" val="226,135,0,Accent 3"/>
  <p:tag name="MIO_MST_COLOR_8" val="255,194,102,Accent 4"/>
  <p:tag name="MIO_MST_COLOR_9" val="95,95,95,Accent 5"/>
  <p:tag name="MIO_MST_COLOR_10" val="38,38,38,Accent 6"/>
  <p:tag name="MIO_MST_COLOR_11" val="255,165,0,"/>
  <p:tag name="MIO_MST_COLOR_12" val="119,119,119,"/>
  <p:tag name="MIO_HDS" val="True"/>
  <p:tag name="MIO_EK" val="7021"/>
  <p:tag name="MIO_UPDATE" val="True"/>
  <p:tag name="MIO_VERSION" val="31.01.2014 11:36:49"/>
  <p:tag name="MIO_DBID" val="ED9FF2F2-6643-46BA-B685-7D49126FFAFF"/>
</p:tagLst>
</file>

<file path=ppt/tags/tag50.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AGENDA_ELEMENTNAME" val="Functional Description &amp; Feature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70.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74.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75.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79.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2.xml><?xml version="1.0" encoding="utf-8"?>
<p:tagLst xmlns:a="http://schemas.openxmlformats.org/drawingml/2006/main" xmlns:r="http://schemas.openxmlformats.org/officeDocument/2006/relationships" xmlns:p="http://schemas.openxmlformats.org/presentationml/2006/main">
  <p:tag name="MIO_AGENDA_ELEMENTNAME" val="Integration Highlights"/>
  <p:tag name="MIO_AGENDA_CREATE_AGENDA_SLIDENUMBERS_TAG" val="True"/>
  <p:tag name="MIO_AGENDA_SHOW_ALL_SUBITEMS_TAG" val="True"/>
  <p:tag name="MIO_EK" val="421"/>
  <p:tag name="MIO_VERSION" val="31.12.9999 23:59:59"/>
  <p:tag name="MIO_DBID" val="ED9FF2F2-6643-46BA-B685-7D49126FFAFF"/>
  <p:tag name="MIO_UPDATE" val="False"/>
</p:tagLst>
</file>

<file path=ppt/tags/tag83.xml><?xml version="1.0" encoding="utf-8"?>
<p:tagLst xmlns:a="http://schemas.openxmlformats.org/drawingml/2006/main" xmlns:r="http://schemas.openxmlformats.org/officeDocument/2006/relationships" xmlns:p="http://schemas.openxmlformats.org/presentationml/2006/main">
  <p:tag name="MIO_SHAPETYPES_AGENDA" val="MIO_AGENDA_TITLE"/>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GUID" val="E32EBB43-527E-40DC-97E7-B91396CDD97C"/>
  <p:tag name="MIO_SHAPETYPES_AGENDA" val="MIO_AGENDA_HIGHLIGHT"/>
  <p:tag name="MIO_SKIP_CDCHECK?" val="True"/>
  <p:tag name="MIO_SKIP_CDCHECK" val="True"/>
</p:tagLst>
</file>

<file path=ppt/tags/tag91.xml><?xml version="1.0" encoding="utf-8"?>
<p:tagLst xmlns:a="http://schemas.openxmlformats.org/drawingml/2006/main" xmlns:r="http://schemas.openxmlformats.org/officeDocument/2006/relationships" xmlns:p="http://schemas.openxmlformats.org/presentationml/2006/main">
  <p:tag name="MIO_GUID" val="4AFE2199-7899-4A9C-9D26-E2D79AC29632"/>
  <p:tag name="MIO_SHAPETYPES_AGENDA" val="MIO_AGENDA_HIGHLIGHT_NUMBER"/>
  <p:tag name="MIO_SKIP_CDCHECK?" val="True"/>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HIGHLIGHT_PAGENUMBER"/>
  <p:tag name="MIO_SKIP_CDCHECK?" val="True"/>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GUID" val="3E68A340-5BD0-4700-AED2-997E3B6077F9"/>
  <p:tag name="MIO_SHAPETYPES_AGENDA" val="MIO_AGENDA_FIRSTELEMENT"/>
  <p:tag name="MIO_SKIP_CDCHECK?" val="True"/>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GUID" val="95DCBD3B-C156-4A29-95CB-86E9C4C16193"/>
  <p:tag name="MIO_SHAPETYPES_AGENDA" val="MIO_AGENDA_FIRSTELEMENT_NUMBER"/>
  <p:tag name="MIO_SKIP_CDCHECK?" val="True"/>
  <p:tag name="MIO_SKIP_CDCHECK" val="True"/>
</p:tagLst>
</file>

<file path=ppt/tags/tag95.xml><?xml version="1.0" encoding="utf-8"?>
<p:tagLst xmlns:a="http://schemas.openxmlformats.org/drawingml/2006/main" xmlns:r="http://schemas.openxmlformats.org/officeDocument/2006/relationships" xmlns:p="http://schemas.openxmlformats.org/presentationml/2006/main">
  <p:tag name="MIO_EK" val="1954"/>
  <p:tag name="MIO_GUID" val="8919578d-d52e-48fa-b1f2-827f267a82d6"/>
  <p:tag name="MIO_UPDATE" val="True"/>
  <p:tag name="MIO_VERSION" val="14.01.2011 19:54:12"/>
  <p:tag name="MIO_DBID" val="1356a435-19f4-4b86-820e-539aceb2f9d2"/>
  <p:tag name="MIO_SHAPETYPES_AGENDA" val="MIO_AGENDA_FIRSTELEMENT_PAGENUMBER"/>
  <p:tag name="MIO_SKIP_CDCHECK?" val="True"/>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GUID" val="430E62AA-24FE-484C-A1C3-DC272F7A31F7"/>
  <p:tag name="MIO_SHAPETYPES_AGENDA" val="MIO_AGENDA_SUBELEMENT"/>
  <p:tag name="MIO_SKIP_CDCHECK?" val="True"/>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 name="MIO_GUID" val="297367CB-F030-4B13-9EB7-97563590A2A1"/>
  <p:tag name="MIO_SKIP_CDCHECK?" val="True"/>
  <p:tag name="MIO_SKIP_CDCHECK" val="True"/>
</p:tagLst>
</file>

<file path=ppt/theme/theme1.xml><?xml version="1.0" encoding="utf-8"?>
<a:theme xmlns:a="http://schemas.openxmlformats.org/drawingml/2006/main" name="Continental AG, 4x3">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CCT)" ma:contentTypeID="0x010100C54AEFCD9DBB4E319E8DEF77F32B830D00559DCBCAA6BF8B4C8C4170D224F0B401" ma:contentTypeVersion="27" ma:contentTypeDescription="Document Content Type (CCT)" ma:contentTypeScope="" ma:versionID="027c889db81a090d3de2e5480fcdf139">
  <xsd:schema xmlns:xsd="http://www.w3.org/2001/XMLSchema" xmlns:xs="http://www.w3.org/2001/XMLSchema" xmlns:p="http://schemas.microsoft.com/office/2006/metadata/properties" xmlns:ns1="http://schemas.microsoft.com/sharepoint/v3" xmlns:ns3="2b58d1a8-bea5-41b5-8c79-f5856396d7c9" targetNamespace="http://schemas.microsoft.com/office/2006/metadata/properties" ma:root="true" ma:fieldsID="0ef92454cc82a1f6d8bb2a1c322cb363" ns1:_="" ns3:_="">
    <xsd:import namespace="http://schemas.microsoft.com/sharepoint/v3"/>
    <xsd:import namespace="2b58d1a8-bea5-41b5-8c79-f5856396d7c9"/>
    <xsd:element name="properties">
      <xsd:complexType>
        <xsd:sequence>
          <xsd:element name="documentManagement">
            <xsd:complexType>
              <xsd:all>
                <xsd:element ref="ns1:Language" minOccurs="0"/>
                <xsd:element ref="ns1:Status" minOccurs="0"/>
                <xsd:element ref="ns1:Owner" minOccurs="0"/>
                <xsd:element ref="ns1:SecurityClass" minOccurs="0"/>
                <xsd:element ref="ns1:ValidUntil" minOccurs="0"/>
                <xsd:element ref="ns3:OrgFileExt" minOccurs="0"/>
                <xsd:element ref="ns3:CurItemEx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0" nillable="true" ma:displayName="Language" ma:default="English (en)" ma:description="Document Language" ma:internalName="Language" ma:readOnly="false">
      <xsd:simpleType>
        <xsd:restriction base="dms:Choice">
          <xsd:enumeration value="Arabic (ar)"/>
          <xsd:enumeration value="Bulgarian (bg)"/>
          <xsd:enumeration value="Chinese (zh)"/>
          <xsd:enumeration value="Croatian (hr)"/>
          <xsd:enumeration value="Czech (cs)"/>
          <xsd:enumeration value="Danish (da)"/>
          <xsd:enumeration value="Dutch (nl)"/>
          <xsd:enumeration value="English (en)"/>
          <xsd:enumeration value="Estonian (et)"/>
          <xsd:enumeration value="Finnish (fi)"/>
          <xsd:enumeration value="French (fr)"/>
          <xsd:enumeration value="German (de)"/>
          <xsd:enumeration value="Greek (el)"/>
          <xsd:enumeration value="Hebrew (he)"/>
          <xsd:enumeration value="Hindi (hi)"/>
          <xsd:enumeration value="Hungarian (hu)"/>
          <xsd:enumeration value="Indonesian (id)"/>
          <xsd:enumeration value="Italian (it)"/>
          <xsd:enumeration value="Japanese (ja)"/>
          <xsd:enumeration value="Korean (ko)"/>
          <xsd:enumeration value="Latvian (lv)"/>
          <xsd:enumeration value="Lithuanian (lt)"/>
          <xsd:enumeration value="Malay (ms)"/>
          <xsd:enumeration value="Norwegian (no)"/>
          <xsd:enumeration value="Polish (pl)"/>
          <xsd:enumeration value="Portuguese (pt)"/>
          <xsd:enumeration value="Romanian (ro)"/>
          <xsd:enumeration value="Russian (ru)"/>
          <xsd:enumeration value="Serbian (sr)"/>
          <xsd:enumeration value="Slovak (sk)"/>
          <xsd:enumeration value="Slovenian (sl)"/>
          <xsd:enumeration value="Spanish (es)"/>
          <xsd:enumeration value="Swedish (sv)"/>
          <xsd:enumeration value="Thai (th)"/>
          <xsd:enumeration value="Turkish (tr)"/>
          <xsd:enumeration value="Ukrainian (uk)"/>
          <xsd:enumeration value="Urdu (ur)"/>
          <xsd:enumeration value="Vietnamese (vi)"/>
        </xsd:restriction>
      </xsd:simpleType>
    </xsd:element>
    <xsd:element name="Status" ma:index="11" nillable="true" ma:displayName="Status" ma:default="Draft" ma:description="Document Status" ma:internalName="Status" ma:readOnly="false">
      <xsd:simpleType>
        <xsd:restriction base="dms:Choice">
          <xsd:enumeration value=""/>
          <xsd:enumeration value="Not started"/>
          <xsd:enumeration value="Draft"/>
          <xsd:enumeration value="Reviewed"/>
          <xsd:enumeration value="Released"/>
          <xsd:enumeration value="Valid"/>
          <xsd:enumeration value="Outdated"/>
          <xsd:enumeration value="Invalid"/>
        </xsd:restriction>
      </xsd:simpleType>
    </xsd:element>
    <xsd:element name="Owner" ma:index="12" nillable="true" ma:displayName="Owner of the Document" ma:description="Owner of the Document" ma:internalName="Owner_x0020_of_x0020_the_x0020_Document" ma:readOnly="false">
      <xsd:simpleType>
        <xsd:restriction base="dms:Text"/>
      </xsd:simpleType>
    </xsd:element>
    <xsd:element name="SecurityClass" ma:index="13" nillable="true" ma:displayName="Security Class" ma:default="Internal" ma:description="Security Class of Document" ma:internalName="Security_x0020_Class" ma:readOnly="false">
      <xsd:simpleType>
        <xsd:restriction base="dms:Choice">
          <xsd:enumeration value="Internal"/>
          <xsd:enumeration value="Public"/>
          <xsd:enumeration value="Confidential"/>
        </xsd:restriction>
      </xsd:simpleType>
    </xsd:element>
    <xsd:element name="ValidUntil" ma:index="14" nillable="true" ma:displayName="Valid Until" ma:description="Document Valid Until" ma:format="DateOnly" ma:internalName="Valid_x0020_Until"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b58d1a8-bea5-41b5-8c79-f5856396d7c9" elementFormDefault="qualified">
    <xsd:import namespace="http://schemas.microsoft.com/office/2006/documentManagement/types"/>
    <xsd:import namespace="http://schemas.microsoft.com/office/infopath/2007/PartnerControls"/>
    <xsd:element name="OrgFileExt" ma:index="15" nillable="true" ma:displayName="Orginal Ext" ma:internalName="Orginal_x0020_Ext" ma:readOnly="true">
      <xsd:simpleType>
        <xsd:restriction base="dms:Text"/>
      </xsd:simpleType>
    </xsd:element>
    <xsd:element name="CurItemExt" ma:index="16" nillable="true" ma:displayName="Current Ext" ma:internalName="Current_x0020_Ext"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 xmlns="http://schemas.microsoft.com/sharepoint/v3">English (en)</Language>
    <Status xmlns="http://schemas.microsoft.com/sharepoint/v3">Draft</Status>
    <Owner xmlns="http://schemas.microsoft.com/sharepoint/v3" xsi:nil="true"/>
    <ValidUntil xmlns="http://schemas.microsoft.com/sharepoint/v3" xsi:nil="true"/>
    <SecurityClass xmlns="http://schemas.microsoft.com/sharepoint/v3">Internal</SecurityClass>
  </documentManagement>
</p:properties>
</file>

<file path=customXml/itemProps1.xml><?xml version="1.0" encoding="utf-8"?>
<ds:datastoreItem xmlns:ds="http://schemas.openxmlformats.org/officeDocument/2006/customXml" ds:itemID="{AFB0181D-2B30-4858-8D69-0B4631A54008}"/>
</file>

<file path=customXml/itemProps2.xml><?xml version="1.0" encoding="utf-8"?>
<ds:datastoreItem xmlns:ds="http://schemas.openxmlformats.org/officeDocument/2006/customXml" ds:itemID="{52D989CD-B9A7-43A9-82EB-08B83B388777}"/>
</file>

<file path=customXml/itemProps3.xml><?xml version="1.0" encoding="utf-8"?>
<ds:datastoreItem xmlns:ds="http://schemas.openxmlformats.org/officeDocument/2006/customXml" ds:itemID="{746420AD-589D-4CD2-AF8F-4EF6650DF1C2}"/>
</file>

<file path=docProps/app.xml><?xml version="1.0" encoding="utf-8"?>
<Properties xmlns="http://schemas.openxmlformats.org/officeDocument/2006/extended-properties" xmlns:vt="http://schemas.openxmlformats.org/officeDocument/2006/docPropsVTypes">
  <TotalTime>0</TotalTime>
  <Words>3633</Words>
  <Application>Microsoft Office PowerPoint</Application>
  <PresentationFormat>On-screen Show (4:3)</PresentationFormat>
  <Paragraphs>663</Paragraphs>
  <Slides>50</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4</vt:i4>
      </vt:variant>
      <vt:variant>
        <vt:lpstr>Slide Titles</vt:lpstr>
      </vt:variant>
      <vt:variant>
        <vt:i4>50</vt:i4>
      </vt:variant>
    </vt:vector>
  </HeadingPairs>
  <TitlesOfParts>
    <vt:vector size="59" baseType="lpstr">
      <vt:lpstr>Arial</vt:lpstr>
      <vt:lpstr>Calibri</vt:lpstr>
      <vt:lpstr>Courier New</vt:lpstr>
      <vt:lpstr>Wingdings</vt:lpstr>
      <vt:lpstr>Continental AG, 4x3</vt:lpstr>
      <vt:lpstr>think-cell Folie</vt:lpstr>
      <vt:lpstr>Worksheet</vt:lpstr>
      <vt:lpstr>Visio</vt:lpstr>
      <vt:lpstr>Visio.Drawing.11</vt:lpstr>
      <vt:lpstr>ICU Driver Training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Continental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ICU Training slides for ECU17</dc:title>
  <dc:creator>Stefan Naujokat</dc:creator>
  <cp:keywords/>
  <cp:lastModifiedBy>Ciprian Petrila</cp:lastModifiedBy>
  <cp:revision>151</cp:revision>
  <dcterms:created xsi:type="dcterms:W3CDTF">2014-01-31T10:36:50Z</dcterms:created>
  <dcterms:modified xsi:type="dcterms:W3CDTF">2019-09-18T10:29:25Z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0x010100C54AEFCD9DBB4E319E8DEF77F32B830D00559DCBCAA6BF8B4C8C4170D224F0B401</vt:lpwstr>
  </property>
  <property fmtid="{D5CDD505-2E9C-101B-9397-08002B2CF9AE}" pid="3" name="Order">
    <vt:r8>4700</vt:r8>
  </property>
  <property fmtid="{D5CDD505-2E9C-101B-9397-08002B2CF9AE}" pid="4" name="GUID">
    <vt:lpwstr>080a8f73-ad46-42bd-bf96-89c6f63ddd83</vt:lpwstr>
  </property>
</Properties>
</file>