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2"/>
  </p:notesMasterIdLst>
  <p:sldIdLst>
    <p:sldId id="376" r:id="rId5"/>
    <p:sldId id="351" r:id="rId6"/>
    <p:sldId id="338" r:id="rId7"/>
    <p:sldId id="355" r:id="rId8"/>
    <p:sldId id="370" r:id="rId9"/>
    <p:sldId id="356" r:id="rId10"/>
    <p:sldId id="343" r:id="rId11"/>
    <p:sldId id="359" r:id="rId12"/>
    <p:sldId id="344" r:id="rId13"/>
    <p:sldId id="346" r:id="rId14"/>
    <p:sldId id="362" r:id="rId15"/>
    <p:sldId id="341" r:id="rId16"/>
    <p:sldId id="363" r:id="rId17"/>
    <p:sldId id="337" r:id="rId18"/>
    <p:sldId id="366" r:id="rId19"/>
    <p:sldId id="347" r:id="rId20"/>
    <p:sldId id="377" r:id="rId21"/>
  </p:sldIdLst>
  <p:sldSz cx="9144000" cy="6858000" type="screen4x3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249">
          <p15:clr>
            <a:srgbClr val="A4A3A4"/>
          </p15:clr>
        </p15:guide>
        <p15:guide id="9" pos="2857">
          <p15:clr>
            <a:srgbClr val="A4A3A4"/>
          </p15:clr>
        </p15:guide>
        <p15:guide id="10" pos="2903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pos="2018">
          <p15:clr>
            <a:srgbClr val="A4A3A4"/>
          </p15:clr>
        </p15:guide>
        <p15:guide id="14" pos="1973">
          <p15:clr>
            <a:srgbClr val="A4A3A4"/>
          </p15:clr>
        </p15:guide>
        <p15:guide id="15" pos="5511">
          <p15:clr>
            <a:srgbClr val="A4A3A4"/>
          </p15:clr>
        </p15:guide>
        <p15:guide id="16" pos="113">
          <p15:clr>
            <a:srgbClr val="A4A3A4"/>
          </p15:clr>
        </p15:guide>
        <p15:guide id="17" pos="5647">
          <p15:clr>
            <a:srgbClr val="A4A3A4"/>
          </p15:clr>
        </p15:guide>
        <p15:guide id="18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62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FBC77-7EAA-47DC-9D0A-037320CFFB32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0A3D1-D988-445D-9576-5E712FC7B33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79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0A3D1-D988-445D-9576-5E712FC7B3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0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11,0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EC59E17-B042-4C88-BA66-87702056D1FD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C62EBF3-CCDF-43B4-BCBF-074B243E0D41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ACCD2AE-72C4-437D-AD21-65BC81A1B8B8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0CFD09B-3317-4608-A872-B80D908F745B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durch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5AF6D8-E9AF-4CCF-B9E6-BFFAA6773CF0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A07625-A32A-4DFE-AFA1-DED885A18F60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69B3718-6239-4A9C-B88A-D8B6A02C9471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A5E4A5F-3E2A-4D3D-A0A3-7841745E5156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33548-1074-4BF5-B159-D9E36CC6A3FD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1F461B-85FB-4014-B8F2-755308FE30CE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4267C8-45DF-4315-9AC8-2AED8F858CCA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CE5A72-F88D-4518-B79F-9C140D4CCC63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6B21A3-02CC-4C62-8A73-92A80DDF87A2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FBDE3C-E911-439C-B5A2-5F310C59E98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F4A5E2-AA92-46B8-B7CA-D3FB1483370E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969DF9D9-6485-4E5C-BD97-1711F6B8C16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Sameer Ruparelia,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Internal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34" Type="http://schemas.openxmlformats.org/officeDocument/2006/relationships/slide" Target="slide15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33" Type="http://schemas.openxmlformats.org/officeDocument/2006/relationships/slide" Target="slide13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slide" Target="slide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slide" Target="slide8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" Target="slide6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34" Type="http://schemas.openxmlformats.org/officeDocument/2006/relationships/slide" Target="slide15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33" Type="http://schemas.openxmlformats.org/officeDocument/2006/relationships/slide" Target="slide11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" Target="slide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32" Type="http://schemas.openxmlformats.org/officeDocument/2006/relationships/slide" Target="slide8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slide" Target="slide6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34" Type="http://schemas.openxmlformats.org/officeDocument/2006/relationships/slide" Target="slide13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slide" Target="slide11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slide" Target="slide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32" Type="http://schemas.openxmlformats.org/officeDocument/2006/relationships/slide" Target="slide8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31" Type="http://schemas.openxmlformats.org/officeDocument/2006/relationships/slide" Target="slide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34" Type="http://schemas.openxmlformats.org/officeDocument/2006/relationships/slide" Target="slide15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slide" Target="slide13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slide" Target="slide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slide" Target="slide11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slide" Target="slide8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slide" Target="slide1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" Target="slide13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slide" Target="slide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" Target="slide11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slide" Target="slide8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34" Type="http://schemas.openxmlformats.org/officeDocument/2006/relationships/slide" Target="slide15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slide" Target="slide13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slide" Target="slide2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slide" Target="slide11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slide" Target="slide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26" Type="http://schemas.openxmlformats.org/officeDocument/2006/relationships/tags" Target="../tags/tag112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34" Type="http://schemas.openxmlformats.org/officeDocument/2006/relationships/slide" Target="slide15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tags" Target="../tags/tag111.xml"/><Relationship Id="rId33" Type="http://schemas.openxmlformats.org/officeDocument/2006/relationships/slide" Target="slide1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29" Type="http://schemas.openxmlformats.org/officeDocument/2006/relationships/slide" Target="slide2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32" Type="http://schemas.openxmlformats.org/officeDocument/2006/relationships/slide" Target="slide11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28" Type="http://schemas.openxmlformats.org/officeDocument/2006/relationships/slideLayout" Target="../slideLayouts/slideLayout15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31" Type="http://schemas.openxmlformats.org/officeDocument/2006/relationships/slide" Target="slide6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Relationship Id="rId27" Type="http://schemas.openxmlformats.org/officeDocument/2006/relationships/tags" Target="../tags/tag113.xml"/><Relationship Id="rId30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KEYVISUAL_ES_PPT_NEU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0975" y="188640"/>
            <a:ext cx="8783638" cy="396557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Driver Training Slides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ECU17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www.continental-corporation.com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Rev. 1.0 / 09-Aug-2018 / P ES SE EEA BSWP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Example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71D8-FDD4-4911-966D-4730E3764C1A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424473"/>
            <a:ext cx="8244408" cy="361610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31A1-2A5A-426E-B6D1-0CF7E376E97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70" name="Gruppieren 169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44" name="Rechteck 143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45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46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7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8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49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0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1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52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3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</a:p>
          </p:txBody>
        </p:sp>
        <p:sp>
          <p:nvSpPr>
            <p:cNvPr id="155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6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61" name="Rectangl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62" name="Rectangle 1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3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7748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13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</a:p>
          </p:txBody>
        </p:sp>
        <p:sp>
          <p:nvSpPr>
            <p:cNvPr id="165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6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7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8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19E5-23D9-477E-A5C2-58D4979BC526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09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674341"/>
              </p:ext>
            </p:extLst>
          </p:nvPr>
        </p:nvGraphicFramePr>
        <p:xfrm>
          <a:off x="2556669" y="1196752"/>
          <a:ext cx="4030662" cy="362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Visio" r:id="rId3" imgW="4030654" imgH="3621391" progId="">
                  <p:embed/>
                </p:oleObj>
              </mc:Choice>
              <mc:Fallback>
                <p:oleObj name="Visio" r:id="rId3" imgW="4030654" imgH="362139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1196752"/>
                        <a:ext cx="4030662" cy="362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8FA5-68A0-4DDF-9B53-9F9B66C5C824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Jerome Almon, </a:t>
            </a:r>
            <a:r>
              <a:rPr lang="en-US" noProof="0" dirty="0"/>
              <a:t>© Continental AG</a:t>
            </a:r>
          </a:p>
        </p:txBody>
      </p:sp>
      <p:grpSp>
        <p:nvGrpSpPr>
          <p:cNvPr id="170" name="Gruppieren 169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44" name="Rechteck 143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45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46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7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8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</a:p>
          </p:txBody>
        </p:sp>
        <p:sp>
          <p:nvSpPr>
            <p:cNvPr id="149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0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1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52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3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5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56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7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59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0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61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2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3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65" name="Rectangle 1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6" name="Rectangle 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7748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15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68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0768"/>
            <a:ext cx="8353425" cy="4535487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General Purpose I/O Ports and Peripheral I/O Lines (Ports)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GTM to MSC, VADC and DSADC related multiplexers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HW Resources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327B-DB09-4F1C-8373-1F8E3144B0FA}" type="datetime3">
              <a:rPr lang="en-US" noProof="0" smtClean="0"/>
              <a:pPr/>
              <a:t>17 September 2019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547E-D1F3-4A9C-AAA4-299E5FBE8B00}" type="datetime3">
              <a:rPr lang="en-US" noProof="0" smtClean="0"/>
              <a:pPr/>
              <a:t>17 September 2019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Jerome Almon, </a:t>
            </a:r>
            <a:r>
              <a:rPr lang="en-US" noProof="0" dirty="0"/>
              <a:t>© Continental AG</a:t>
            </a:r>
          </a:p>
        </p:txBody>
      </p:sp>
      <p:grpSp>
        <p:nvGrpSpPr>
          <p:cNvPr id="147" name="Gruppieren 146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21" name="Rechteck 120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</a:p>
          </p:txBody>
        </p:sp>
        <p:sp>
          <p:nvSpPr>
            <p:cNvPr id="122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23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24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5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26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27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8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29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30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1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2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33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34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36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7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38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9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0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1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42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3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4" name="Rectangle 1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45" name="Rectangle 1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6" name="Rectangle 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7748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17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No function is protected against interrupt. Therefore the user has to take care to protect the function from interrupts.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The function for setting the level of the port pins via function ‘</a:t>
            </a:r>
            <a:r>
              <a:rPr lang="en-US" dirty="0" err="1"/>
              <a:t>Iopt_Port_SetPinLevels</a:t>
            </a:r>
            <a:r>
              <a:rPr lang="en-US" dirty="0"/>
              <a:t>’  can be applied for pins of a single port only. It is not possible to set the levels of pins of different ports with one call.</a:t>
            </a: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&amp; Limitations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4825-33B2-4D76-A7BA-2313B488699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022710"/>
              </p:ext>
            </p:extLst>
          </p:nvPr>
        </p:nvGraphicFramePr>
        <p:xfrm>
          <a:off x="395288" y="1341438"/>
          <a:ext cx="83534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  <a:r>
                        <a:rPr lang="en-US" baseline="0" dirty="0"/>
                        <a:t> for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version for ECU17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PORT_2.2.0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History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5B08-9A47-4627-B5B8-7D6B5B8DE82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350485" y="6375515"/>
            <a:ext cx="2001935" cy="150440"/>
          </a:xfrm>
        </p:spPr>
        <p:txBody>
          <a:bodyPr/>
          <a:lstStyle/>
          <a:p>
            <a:r>
              <a:rPr lang="en-US"/>
              <a:t>Akshata Hosamani, © Continental AG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4E1C-429F-4D84-B2B5-14AD439F20F6}" type="datetime3">
              <a:rPr lang="en-US" noProof="0" smtClean="0"/>
              <a:pPr/>
              <a:t>17 September 2019</a:t>
            </a:fld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96" name="Gruppieren 19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70" name="Rechteck 169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dirty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</a:p>
          </p:txBody>
        </p:sp>
        <p:sp>
          <p:nvSpPr>
            <p:cNvPr id="171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tx2"/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72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3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7748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2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74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5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6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7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8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9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0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1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2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3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5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6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7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8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9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0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1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2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3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4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5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9312" y="1484784"/>
            <a:ext cx="8353425" cy="4535487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PORT driver initializes…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The port pin direction (input, output)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Alternate function (GPIO, port pin specific functions)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Initial pin level value (CMOS, TTL or AUTOMOTIVE)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Characteristics (push pull, open drain)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Pad output driver strength and slew rate (speed grade)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Pull devices (pull up, pull down, no pull)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Processor specific port pin properties (emergency stop)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PORT driver provides an interface to set/get the port pin alternate function, direction, pad level and characteristics. It also provides an interface to enable/disable the emergency stop feature.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PORT driver provides an end user configuration to configure the port pin functionalities and features.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PORT driver also initializes the multiplexer settings for GTM to MSC, VADC and DSADC.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296863"/>
            <a:ext cx="8353425" cy="545984"/>
          </a:xfrm>
        </p:spPr>
        <p:txBody>
          <a:bodyPr/>
          <a:lstStyle/>
          <a:p>
            <a:r>
              <a:rPr lang="en-GB" dirty="0"/>
              <a:t>Functional Description &amp; Features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210-5D9C-40D2-800C-B8644B19AF3C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F79D-F82C-48EA-B1D1-84988391D7F9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grpSp>
        <p:nvGrpSpPr>
          <p:cNvPr id="192" name="Gruppieren 191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66" name="Rechteck 165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7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68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0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1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2" name="Rectangle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7748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6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74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5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6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7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8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9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3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5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6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7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8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9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0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1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600" y="1016316"/>
            <a:ext cx="8353425" cy="45354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Iopt_Port_Init</a:t>
            </a:r>
            <a:r>
              <a:rPr lang="en-US" dirty="0"/>
              <a:t>: It initializes the port pin configuration.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Iopt_Port_InitPorts</a:t>
            </a:r>
            <a:r>
              <a:rPr lang="en-US" dirty="0"/>
              <a:t>: It initializes the individual port container of the configuration.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Iopt_Port_SetPinFunction</a:t>
            </a:r>
            <a:r>
              <a:rPr lang="en-US" dirty="0"/>
              <a:t>: It sets the port pin alternate function.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Iopt_Port_GetPinFunction</a:t>
            </a:r>
            <a:r>
              <a:rPr lang="en-US" dirty="0"/>
              <a:t>: It gets the port pin alternate function.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Iopt_Port_SetPinDirection</a:t>
            </a:r>
            <a:r>
              <a:rPr lang="en-US" dirty="0"/>
              <a:t>: It sets the port pin direction.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Iopt_Port_GetPinDirection</a:t>
            </a:r>
            <a:r>
              <a:rPr lang="en-US" dirty="0"/>
              <a:t>: It gets the port pin direction.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Iopt_Port_SetPinPadCharacteristic</a:t>
            </a:r>
            <a:r>
              <a:rPr lang="en-US" dirty="0"/>
              <a:t>: It sets the port pin characteristics 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Iopt_Port_GetPinPadCharacteristic</a:t>
            </a:r>
            <a:r>
              <a:rPr lang="en-US" dirty="0"/>
              <a:t>: It gets the port pin characteristics.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Iopt_Port_SetPinLevels</a:t>
            </a:r>
            <a:r>
              <a:rPr lang="en-US" dirty="0"/>
              <a:t>: It sets the port pin levels of multiple pins of the same 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Iopt_Port_GetPinLevels</a:t>
            </a:r>
            <a:r>
              <a:rPr lang="en-US" dirty="0"/>
              <a:t>: It gets the port pin levels of multiple pins of the same port.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Iopt_Port_EmergencyStop</a:t>
            </a:r>
            <a:r>
              <a:rPr lang="en-US" dirty="0"/>
              <a:t>: It enables/disables the emergency stop feature of a port pin.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err="1"/>
              <a:t>Iopt_Port_GetPinOutputData</a:t>
            </a:r>
            <a:r>
              <a:rPr lang="en-US" dirty="0"/>
              <a:t>: It returns output data register value (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Pn_OUT</a:t>
            </a:r>
            <a:r>
              <a:rPr lang="en-US" dirty="0"/>
              <a:t> in </a:t>
            </a:r>
            <a:r>
              <a:rPr lang="en-US" dirty="0" err="1"/>
              <a:t>tricore</a:t>
            </a:r>
            <a:r>
              <a:rPr lang="en-US" dirty="0"/>
              <a:t>) of given channel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F4A-84A8-4165-8BC1-0329FC9CE24C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DD90-0790-4ED6-B5EF-B5DEE6F03739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Jerome Almon, </a:t>
            </a:r>
            <a:r>
              <a:rPr lang="en-US" noProof="0" dirty="0"/>
              <a:t>© Continental AG</a:t>
            </a:r>
          </a:p>
        </p:txBody>
      </p:sp>
      <p:grpSp>
        <p:nvGrpSpPr>
          <p:cNvPr id="192" name="Gruppieren 191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66" name="Rechteck 165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7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68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69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0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1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2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3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Integration Highlights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4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5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7748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8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7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8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6852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10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9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0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3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5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6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7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8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9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0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1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PORT driver is not dependent on any other driver configuration.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PORT driver can be initialized in the start up sequence.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Highlights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FD67-7380-45FC-86D4-8641205AE35F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5001-AC0D-4018-B0E3-93BBAB0078E0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Jerome Almon, </a:t>
            </a:r>
            <a:r>
              <a:rPr lang="en-US" noProof="0" dirty="0"/>
              <a:t>© Continental AG</a:t>
            </a:r>
          </a:p>
        </p:txBody>
      </p:sp>
      <p:grpSp>
        <p:nvGrpSpPr>
          <p:cNvPr id="194" name="Gruppieren 193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4087472"/>
            <a:chOff x="395536" y="306176"/>
            <a:chExt cx="8496943" cy="4087472"/>
          </a:xfrm>
        </p:grpSpPr>
        <p:sp>
          <p:nvSpPr>
            <p:cNvPr id="168" name="Rechteck 167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9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Functional Description &amp; Features</a:t>
              </a:r>
            </a:p>
          </p:txBody>
        </p:sp>
        <p:sp>
          <p:nvSpPr>
            <p:cNvPr id="170" name="Rectangle 15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1" name="Rectangle 3">
              <a:hlinkClick r:id="rId29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946852" y="13464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2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APIs</a:t>
              </a:r>
            </a:p>
          </p:txBody>
        </p:sp>
        <p:sp>
          <p:nvSpPr>
            <p:cNvPr id="173" name="Rectangle 15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4" name="Rectangle 3">
              <a:hlinkClick r:id="rId30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46852" y="16912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6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5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Integration Highlights</a:t>
              </a:r>
            </a:p>
          </p:txBody>
        </p:sp>
        <p:sp>
          <p:nvSpPr>
            <p:cNvPr id="176" name="Rectangle 15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7" name="Rectangle 3">
              <a:hlinkClick r:id="rId31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6852" y="2036083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8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8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tx2"/>
                  </a:solidFill>
                  <a:latin typeface="Arial"/>
                </a:rPr>
                <a:t>Configuration</a:t>
              </a:r>
              <a:endParaRPr lang="de-DE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9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0" name="Rectangle 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47748" y="2380882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1"/>
                  </a:solidFill>
                </a:rPr>
                <a:t>10</a:t>
              </a:r>
              <a:endParaRPr lang="de-DE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79568" y="2725682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Structure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2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3566" y="2725682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4.1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3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79568" y="3070865"/>
              <a:ext cx="7668001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2000" tIns="35120" rIns="70239" bIns="35120" anchor="ctr"/>
            <a:lstStyle/>
            <a:p>
              <a:pPr marL="238125" indent="-238125">
                <a:tabLst>
                  <a:tab pos="4391025" algn="l"/>
                  <a:tab pos="7715250" algn="r"/>
                </a:tabLst>
              </a:pPr>
              <a:r>
                <a:rPr lang="de-DE" sz="140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Configuration Example</a:t>
              </a:r>
              <a:endParaRPr lang="de-DE" sz="1400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4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3566" y="3070865"/>
              <a:ext cx="432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0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sz="1400" b="1">
                  <a:latin typeface="Arial"/>
                </a:rPr>
                <a:t>4.2</a:t>
              </a:r>
              <a:endParaRPr lang="de-DE" sz="1400" b="1" dirty="0">
                <a:latin typeface="Arial"/>
              </a:endParaRPr>
            </a:p>
          </p:txBody>
        </p:sp>
        <p:sp>
          <p:nvSpPr>
            <p:cNvPr id="185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83568" y="34160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Dependencies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6" name="Rectangle 15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5536" y="34160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7" name="Rectangle 3">
              <a:hlinkClick r:id="rId32" action="ppaction://hlinksldjump"/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946852" y="34160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13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8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83568" y="37608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HW Resources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89" name="Rectangle 15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95536" y="37608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6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0" name="Rectangle 3">
              <a:hlinkClick r:id="rId33" action="ppaction://hlinksldjump"/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946852" y="37608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15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1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83568" y="4105648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Constraints &amp; Limitations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92" name="Rectangle 15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5536" y="4105648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>
                  <a:solidFill>
                    <a:schemeClr val="bg1"/>
                  </a:solidFill>
                  <a:latin typeface="Arial"/>
                </a:rPr>
                <a:t>7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93" name="Rectangle 3">
              <a:hlinkClick r:id="rId34" action="ppaction://hlinksldjump"/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46852" y="4105648"/>
              <a:ext cx="647175" cy="288000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b="1">
                  <a:solidFill>
                    <a:schemeClr val="bg2">
                      <a:lumMod val="10000"/>
                    </a:schemeClr>
                  </a:solidFill>
                </a:rPr>
                <a:t>17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Structure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C160-C41A-48EA-8140-42CE8269CEB5}" type="datetime3">
              <a:rPr lang="en-US" noProof="0" smtClean="0"/>
              <a:pPr/>
              <a:t>17 September 2019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Akshata Hosamani, © Continental AG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1628800"/>
            <a:ext cx="16668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626" y="1628800"/>
            <a:ext cx="23336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Dependencie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HW Resource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Constraints &amp; Limitation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API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Functional Description &amp; Feature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Integration Highlights"/>
  <p:tag name="MIO_AGENDA_CREATE_AGENDA_SLIDENUMBERS_TAG" val="True"/>
  <p:tag name="MIO_AGENDA_SHOW_ALL_SUBITEMS_TAG" val="True"/>
  <p:tag name="MIO_EK" val="421"/>
  <p:tag name="MIO_VERSION" val="31.12.9999 23:59:59"/>
  <p:tag name="MIO_DBID" val="ED9FF2F2-6643-46BA-B685-7D49126FFAFF"/>
  <p:tag name="MIO_UPDAT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Configuration"/>
  <p:tag name="MIO_AGENDA_CREATE_AGENDA_SLIDENUMBERS_TAG" val="True"/>
  <p:tag name="MIO_AGENDA_SHOW_ALL_SUBITEMS_TAG" val="True"/>
  <p:tag name="MIO_AGENDA_SUBITEMS" val="Configuration Structure&#10;Configuration Example"/>
  <p:tag name="MIO_EK" val="421"/>
  <p:tag name="MIO_VERSION" val="31.12.9999 23:59:59"/>
  <p:tag name="MIO_DBID" val="ED9FF2F2-6643-46BA-B685-7D49126FFAFF"/>
  <p:tag name="MIO_UPDATE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(CCT)" ma:contentTypeID="0x010100C54AEFCD9DBB4E319E8DEF77F32B830D00559DCBCAA6BF8B4C8C4170D224F0B401" ma:contentTypeVersion="27" ma:contentTypeDescription="Document Content Type (CCT)" ma:contentTypeScope="" ma:versionID="027c889db81a090d3de2e5480fcdf139">
  <xsd:schema xmlns:xsd="http://www.w3.org/2001/XMLSchema" xmlns:xs="http://www.w3.org/2001/XMLSchema" xmlns:p="http://schemas.microsoft.com/office/2006/metadata/properties" xmlns:ns1="http://schemas.microsoft.com/sharepoint/v3" xmlns:ns3="2b58d1a8-bea5-41b5-8c79-f5856396d7c9" targetNamespace="http://schemas.microsoft.com/office/2006/metadata/properties" ma:root="true" ma:fieldsID="0ef92454cc82a1f6d8bb2a1c322cb363" ns1:_="" ns3:_="">
    <xsd:import namespace="http://schemas.microsoft.com/sharepoint/v3"/>
    <xsd:import namespace="2b58d1a8-bea5-41b5-8c79-f5856396d7c9"/>
    <xsd:element name="properties">
      <xsd:complexType>
        <xsd:sequence>
          <xsd:element name="documentManagement">
            <xsd:complexType>
              <xsd:all>
                <xsd:element ref="ns1:Language" minOccurs="0"/>
                <xsd:element ref="ns1:Status" minOccurs="0"/>
                <xsd:element ref="ns1:Owner" minOccurs="0"/>
                <xsd:element ref="ns1:SecurityClass" minOccurs="0"/>
                <xsd:element ref="ns1:ValidUntil" minOccurs="0"/>
                <xsd:element ref="ns3:OrgFileExt" minOccurs="0"/>
                <xsd:element ref="ns3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0" nillable="true" ma:displayName="Language" ma:default="English (en)" ma:description="Document Language" ma:internalName="Language" ma:readOnly="false">
      <xsd:simpleType>
        <xsd:restriction base="dms:Choice">
          <xsd:enumeration value="Arabic (ar)"/>
          <xsd:enumeration value="Bulgarian (bg)"/>
          <xsd:enumeration value="Chinese (zh)"/>
          <xsd:enumeration value="Croatian (hr)"/>
          <xsd:enumeration value="Czech (cs)"/>
          <xsd:enumeration value="Danish (da)"/>
          <xsd:enumeration value="Dutch (nl)"/>
          <xsd:enumeration value="English (en)"/>
          <xsd:enumeration value="Estonian (et)"/>
          <xsd:enumeration value="Finnish (fi)"/>
          <xsd:enumeration value="French (fr)"/>
          <xsd:enumeration value="German (de)"/>
          <xsd:enumeration value="Greek (el)"/>
          <xsd:enumeration value="Hebrew (he)"/>
          <xsd:enumeration value="Hindi (hi)"/>
          <xsd:enumeration value="Hungarian (hu)"/>
          <xsd:enumeration value="Indonesian (id)"/>
          <xsd:enumeration value="Italian (it)"/>
          <xsd:enumeration value="Japanese (ja)"/>
          <xsd:enumeration value="Korean (ko)"/>
          <xsd:enumeration value="Latvian (lv)"/>
          <xsd:enumeration value="Lithuanian (lt)"/>
          <xsd:enumeration value="Malay (ms)"/>
          <xsd:enumeration value="Norwegian (no)"/>
          <xsd:enumeration value="Polish (pl)"/>
          <xsd:enumeration value="Portuguese (pt)"/>
          <xsd:enumeration value="Romanian (ro)"/>
          <xsd:enumeration value="Russian (ru)"/>
          <xsd:enumeration value="Serbian (sr)"/>
          <xsd:enumeration value="Slovak (sk)"/>
          <xsd:enumeration value="Slovenian (sl)"/>
          <xsd:enumeration value="Spanish (es)"/>
          <xsd:enumeration value="Swedish (sv)"/>
          <xsd:enumeration value="Thai (th)"/>
          <xsd:enumeration value="Turkish (tr)"/>
          <xsd:enumeration value="Ukrainian (uk)"/>
          <xsd:enumeration value="Urdu (ur)"/>
          <xsd:enumeration value="Vietnamese (vi)"/>
        </xsd:restriction>
      </xsd:simpleType>
    </xsd:element>
    <xsd:element name="Status" ma:index="11" nillable="true" ma:displayName="Status" ma:default="Draft" ma:description="Document Status" ma:internalName="Status" ma:readOnly="false">
      <xsd:simpleType>
        <xsd:restriction base="dms:Choice">
          <xsd:enumeration value=""/>
          <xsd:enumeration value="Not started"/>
          <xsd:enumeration value="Draft"/>
          <xsd:enumeration value="Reviewed"/>
          <xsd:enumeration value="Released"/>
          <xsd:enumeration value="Valid"/>
          <xsd:enumeration value="Outdated"/>
          <xsd:enumeration value="Invalid"/>
        </xsd:restriction>
      </xsd:simpleType>
    </xsd:element>
    <xsd:element name="Owner" ma:index="12" nillable="true" ma:displayName="Owner of the Document" ma:description="Owner of the Document" ma:internalName="Owner_x0020_of_x0020_the_x0020_Document" ma:readOnly="false">
      <xsd:simpleType>
        <xsd:restriction base="dms:Text"/>
      </xsd:simpleType>
    </xsd:element>
    <xsd:element name="SecurityClass" ma:index="13" nillable="true" ma:displayName="Security Class" ma:default="Internal" ma:description="Security Class of Document" ma:internalName="Security_x0020_Class" ma:readOnly="false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  <xsd:element name="ValidUntil" ma:index="14" nillable="true" ma:displayName="Valid Until" ma:description="Document Valid Until" ma:format="DateOnly" ma:internalName="Valid_x0020_Until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58d1a8-bea5-41b5-8c79-f5856396d7c9" elementFormDefault="qualified">
    <xsd:import namespace="http://schemas.microsoft.com/office/2006/documentManagement/types"/>
    <xsd:import namespace="http://schemas.microsoft.com/office/infopath/2007/PartnerControls"/>
    <xsd:element name="OrgFileExt" ma:index="15" nillable="true" ma:displayName="Orginal Ext" ma:internalName="Orginal_x0020_Ext" ma:readOnly="true">
      <xsd:simpleType>
        <xsd:restriction base="dms:Text"/>
      </xsd:simpleType>
    </xsd:element>
    <xsd:element name="CurItemExt" ma:index="16" nillable="true" ma:displayName="Current Ext" ma:internalName="Current_x0020_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 (en)</Language>
    <Status xmlns="http://schemas.microsoft.com/sharepoint/v3">Draft</Status>
    <Owner xmlns="http://schemas.microsoft.com/sharepoint/v3" xsi:nil="true"/>
    <ValidUntil xmlns="http://schemas.microsoft.com/sharepoint/v3" xsi:nil="true"/>
    <SecurityClass xmlns="http://schemas.microsoft.com/sharepoint/v3">Internal</SecurityClas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CF474-7EE0-42C8-A45B-F311009E8160}"/>
</file>

<file path=customXml/itemProps2.xml><?xml version="1.0" encoding="utf-8"?>
<ds:datastoreItem xmlns:ds="http://schemas.openxmlformats.org/officeDocument/2006/customXml" ds:itemID="{A7A75528-6013-4E61-A9FC-ADF69501CAC8}"/>
</file>

<file path=customXml/itemProps3.xml><?xml version="1.0" encoding="utf-8"?>
<ds:datastoreItem xmlns:ds="http://schemas.openxmlformats.org/officeDocument/2006/customXml" ds:itemID="{E5727736-96FE-4D71-93A0-032BE96E203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(4:3)</PresentationFormat>
  <Paragraphs>279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Wingdings</vt:lpstr>
      <vt:lpstr>Continental AG, 4x3</vt:lpstr>
      <vt:lpstr>think-cell Folie</vt:lpstr>
      <vt:lpstr>Visio</vt:lpstr>
      <vt:lpstr>PORT Driver Training Slides</vt:lpstr>
      <vt:lpstr>PowerPoint Presentation</vt:lpstr>
      <vt:lpstr>Functional Description &amp; Features </vt:lpstr>
      <vt:lpstr>PowerPoint Presentation</vt:lpstr>
      <vt:lpstr>APIs</vt:lpstr>
      <vt:lpstr>PowerPoint Presentation</vt:lpstr>
      <vt:lpstr>Integration Highlights</vt:lpstr>
      <vt:lpstr>PowerPoint Presentation</vt:lpstr>
      <vt:lpstr>Configuration Structure</vt:lpstr>
      <vt:lpstr>Configuration Example</vt:lpstr>
      <vt:lpstr>PowerPoint Presentation</vt:lpstr>
      <vt:lpstr>Dependencies</vt:lpstr>
      <vt:lpstr>PowerPoint Presentation</vt:lpstr>
      <vt:lpstr>HW Resources</vt:lpstr>
      <vt:lpstr>PowerPoint Presentation</vt:lpstr>
      <vt:lpstr>Constraints &amp; Limitations</vt:lpstr>
      <vt:lpstr>Document History</vt:lpstr>
    </vt:vector>
  </TitlesOfParts>
  <Company>Continental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 Naujokat</dc:creator>
  <cp:lastModifiedBy>Hosamani, Akshata</cp:lastModifiedBy>
  <cp:revision>284</cp:revision>
  <dcterms:created xsi:type="dcterms:W3CDTF">2014-01-31T10:36:50Z</dcterms:created>
  <dcterms:modified xsi:type="dcterms:W3CDTF">2019-09-17T10:24:48Z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0x010100C54AEFCD9DBB4E319E8DEF77F32B830D00559DCBCAA6BF8B4C8C4170D224F0B401</vt:lpwstr>
  </property>
  <property fmtid="{D5CDD505-2E9C-101B-9397-08002B2CF9AE}" pid="3" name="Order">
    <vt:r8>4800</vt:r8>
  </property>
  <property fmtid="{D5CDD505-2E9C-101B-9397-08002B2CF9AE}" pid="4" name="GUID">
    <vt:lpwstr>4353fe36-36d3-4ab2-b3e3-1c992958e71c</vt:lpwstr>
  </property>
</Properties>
</file>