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3.xml" ContentType="application/vnd.openxmlformats-officedocument.presentationml.notesSlide+xml"/>
  <Override PartName="/ppt/tags/tag45.xml" ContentType="application/vnd.openxmlformats-officedocument.presentationml.tags+xml"/>
  <Override PartName="/ppt/notesSlides/notesSlide4.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5.xml" ContentType="application/vnd.openxmlformats-officedocument.presentationml.notesSlide+xml"/>
  <Override PartName="/ppt/tags/tag136.xml" ContentType="application/vnd.openxmlformats-officedocument.presentationml.tags+xml"/>
  <Override PartName="/ppt/notesSlides/notesSlide6.xml" ContentType="application/vnd.openxmlformats-officedocument.presentationml.notesSlide+xml"/>
  <Override PartName="/ppt/tags/tag137.xml" ContentType="application/vnd.openxmlformats-officedocument.presentationml.tags+xml"/>
  <Override PartName="/ppt/notesSlides/notesSlide7.xml" ContentType="application/vnd.openxmlformats-officedocument.presentationml.notesSlide+xml"/>
  <Override PartName="/ppt/tags/tag138.xml" ContentType="application/vnd.openxmlformats-officedocument.presentationml.tags+xml"/>
  <Override PartName="/ppt/notesSlides/notesSlide8.xml" ContentType="application/vnd.openxmlformats-officedocument.presentationml.notesSlide+xml"/>
  <Override PartName="/ppt/tags/tag139.xml" ContentType="application/vnd.openxmlformats-officedocument.presentationml.tags+xml"/>
  <Override PartName="/ppt/notesSlides/notesSlide9.xml" ContentType="application/vnd.openxmlformats-officedocument.presentationml.notesSlide+xml"/>
  <Override PartName="/ppt/tags/tag140.xml" ContentType="application/vnd.openxmlformats-officedocument.presentationml.tags+xml"/>
  <Override PartName="/ppt/notesSlides/notesSlide10.xml" ContentType="application/vnd.openxmlformats-officedocument.presentationml.notesSlide+xml"/>
  <Override PartName="/ppt/tags/tag141.xml" ContentType="application/vnd.openxmlformats-officedocument.presentationml.tags+xml"/>
  <Override PartName="/ppt/notesSlides/notesSlide11.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12.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13.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45"/>
  </p:notesMasterIdLst>
  <p:sldIdLst>
    <p:sldId id="335" r:id="rId5"/>
    <p:sldId id="336" r:id="rId6"/>
    <p:sldId id="352" r:id="rId7"/>
    <p:sldId id="353" r:id="rId8"/>
    <p:sldId id="358" r:id="rId9"/>
    <p:sldId id="390" r:id="rId10"/>
    <p:sldId id="391" r:id="rId11"/>
    <p:sldId id="392" r:id="rId12"/>
    <p:sldId id="393" r:id="rId13"/>
    <p:sldId id="394" r:id="rId14"/>
    <p:sldId id="395" r:id="rId15"/>
    <p:sldId id="396" r:id="rId16"/>
    <p:sldId id="403" r:id="rId17"/>
    <p:sldId id="410" r:id="rId18"/>
    <p:sldId id="338" r:id="rId19"/>
    <p:sldId id="357" r:id="rId20"/>
    <p:sldId id="366" r:id="rId21"/>
    <p:sldId id="400" r:id="rId22"/>
    <p:sldId id="409" r:id="rId23"/>
    <p:sldId id="401" r:id="rId24"/>
    <p:sldId id="402" r:id="rId25"/>
    <p:sldId id="372" r:id="rId26"/>
    <p:sldId id="404" r:id="rId27"/>
    <p:sldId id="341" r:id="rId28"/>
    <p:sldId id="408" r:id="rId29"/>
    <p:sldId id="343" r:id="rId30"/>
    <p:sldId id="373" r:id="rId31"/>
    <p:sldId id="397" r:id="rId32"/>
    <p:sldId id="398" r:id="rId33"/>
    <p:sldId id="399" r:id="rId34"/>
    <p:sldId id="405" r:id="rId35"/>
    <p:sldId id="406" r:id="rId36"/>
    <p:sldId id="407" r:id="rId37"/>
    <p:sldId id="346" r:id="rId38"/>
    <p:sldId id="356" r:id="rId39"/>
    <p:sldId id="348" r:id="rId40"/>
    <p:sldId id="355" r:id="rId41"/>
    <p:sldId id="350" r:id="rId42"/>
    <p:sldId id="354" r:id="rId43"/>
    <p:sldId id="351" r:id="rId44"/>
  </p:sldIdLst>
  <p:sldSz cx="9144000" cy="6858000" type="screen4x3"/>
  <p:notesSz cx="6797675" cy="9926638"/>
  <p:custDataLst>
    <p:tags r:id="rId4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p15:clr>
            <a:srgbClr val="A4A3A4"/>
          </p15:clr>
        </p15:guide>
        <p15:guide id="2" orient="horz" pos="3702">
          <p15:clr>
            <a:srgbClr val="A4A3A4"/>
          </p15:clr>
        </p15:guide>
        <p15:guide id="3" orient="horz" pos="2296">
          <p15:clr>
            <a:srgbClr val="A4A3A4"/>
          </p15:clr>
        </p15:guide>
        <p15:guide id="4" orient="horz" pos="2251">
          <p15:clr>
            <a:srgbClr val="A4A3A4"/>
          </p15:clr>
        </p15:guide>
        <p15:guide id="5" orient="horz" pos="119">
          <p15:clr>
            <a:srgbClr val="A4A3A4"/>
          </p15:clr>
        </p15:guide>
        <p15:guide id="6" orient="horz" pos="4201">
          <p15:clr>
            <a:srgbClr val="A4A3A4"/>
          </p15:clr>
        </p15:guide>
        <p15:guide id="7" orient="horz" pos="2614">
          <p15:clr>
            <a:srgbClr val="A4A3A4"/>
          </p15:clr>
        </p15:guide>
        <p15:guide id="8" pos="249">
          <p15:clr>
            <a:srgbClr val="A4A3A4"/>
          </p15:clr>
        </p15:guide>
        <p15:guide id="9" pos="2857">
          <p15:clr>
            <a:srgbClr val="A4A3A4"/>
          </p15:clr>
        </p15:guide>
        <p15:guide id="10" pos="2903">
          <p15:clr>
            <a:srgbClr val="A4A3A4"/>
          </p15:clr>
        </p15:guide>
        <p15:guide id="11" pos="3787">
          <p15:clr>
            <a:srgbClr val="A4A3A4"/>
          </p15:clr>
        </p15:guide>
        <p15:guide id="12" pos="3742">
          <p15:clr>
            <a:srgbClr val="A4A3A4"/>
          </p15:clr>
        </p15:guide>
        <p15:guide id="13" pos="2018">
          <p15:clr>
            <a:srgbClr val="A4A3A4"/>
          </p15:clr>
        </p15:guide>
        <p15:guide id="14" pos="1973">
          <p15:clr>
            <a:srgbClr val="A4A3A4"/>
          </p15:clr>
        </p15:guide>
        <p15:guide id="15" pos="5511">
          <p15:clr>
            <a:srgbClr val="A4A3A4"/>
          </p15:clr>
        </p15:guide>
        <p15:guide id="16" pos="113">
          <p15:clr>
            <a:srgbClr val="A4A3A4"/>
          </p15:clr>
        </p15:guide>
        <p15:guide id="17" pos="5647">
          <p15:clr>
            <a:srgbClr val="A4A3A4"/>
          </p15:clr>
        </p15:guide>
        <p15:guide id="18" pos="5465">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747474"/>
    <a:srgbClr val="A6A6A6"/>
    <a:srgbClr val="B2B2B2"/>
    <a:srgbClr val="EAEAEA"/>
    <a:srgbClr val="FFFEFD"/>
    <a:srgbClr val="FFFEFE"/>
    <a:srgbClr val="FFFFFE"/>
    <a:srgbClr val="FFFE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85" autoAdjust="0"/>
  </p:normalViewPr>
  <p:slideViewPr>
    <p:cSldViewPr snapToObjects="1" showGuides="1">
      <p:cViewPr varScale="1">
        <p:scale>
          <a:sx n="100" d="100"/>
          <a:sy n="100" d="100"/>
        </p:scale>
        <p:origin x="1914" y="84"/>
      </p:cViewPr>
      <p:guideLst>
        <p:guide orient="horz" pos="845"/>
        <p:guide orient="horz" pos="3702"/>
        <p:guide orient="horz" pos="2296"/>
        <p:guide orient="horz" pos="2251"/>
        <p:guide orient="horz" pos="119"/>
        <p:guide orient="horz" pos="4201"/>
        <p:guide orient="horz" pos="2614"/>
        <p:guide pos="249"/>
        <p:guide pos="2857"/>
        <p:guide pos="2903"/>
        <p:guide pos="3787"/>
        <p:guide pos="3742"/>
        <p:guide pos="2018"/>
        <p:guide pos="1973"/>
        <p:guide pos="5511"/>
        <p:guide pos="113"/>
        <p:guide pos="56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92" d="100"/>
          <a:sy n="92" d="100"/>
        </p:scale>
        <p:origin x="-3798" y="-12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F2FBC77-7EAA-47DC-9D0A-037320CFFB32}" type="datetimeFigureOut">
              <a:rPr lang="en-GB" smtClean="0"/>
              <a:pPr/>
              <a:t>17/09/2019</a:t>
            </a:fld>
            <a:endParaRPr lang="en-GB"/>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EB10A3D1-D988-445D-9576-5E712FC7B33B}" type="slidenum">
              <a:rPr lang="en-GB" smtClean="0"/>
              <a:pPr/>
              <a:t>‹#›</a:t>
            </a:fld>
            <a:endParaRPr lang="en-GB"/>
          </a:p>
        </p:txBody>
      </p:sp>
    </p:spTree>
    <p:extLst>
      <p:ext uri="{BB962C8B-B14F-4D97-AF65-F5344CB8AC3E}">
        <p14:creationId xmlns:p14="http://schemas.microsoft.com/office/powerpoint/2010/main" val="311625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GB"/>
          </a:p>
        </p:txBody>
      </p:sp>
      <p:sp>
        <p:nvSpPr>
          <p:cNvPr id="4" name="Foliennummernplatzhalter 3"/>
          <p:cNvSpPr>
            <a:spLocks noGrp="1"/>
          </p:cNvSpPr>
          <p:nvPr>
            <p:ph type="sldNum" sz="quarter" idx="10"/>
          </p:nvPr>
        </p:nvSpPr>
        <p:spPr/>
        <p:txBody>
          <a:bodyPr/>
          <a:lstStyle/>
          <a:p>
            <a:fld id="{EB10A3D1-D988-445D-9576-5E712FC7B33B}" type="slidenum">
              <a:rPr lang="en-GB" smtClean="0"/>
              <a:pPr/>
              <a:t>1</a:t>
            </a:fld>
            <a:endParaRPr lang="en-GB"/>
          </a:p>
        </p:txBody>
      </p:sp>
    </p:spTree>
    <p:extLst>
      <p:ext uri="{BB962C8B-B14F-4D97-AF65-F5344CB8AC3E}">
        <p14:creationId xmlns:p14="http://schemas.microsoft.com/office/powerpoint/2010/main" val="2081191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pPr lvl="0"/>
            <a:r>
              <a:rPr lang="en-US" sz="1200" u="sng" kern="1200" dirty="0" err="1">
                <a:solidFill>
                  <a:schemeClr val="tx1"/>
                </a:solidFill>
                <a:latin typeface="+mn-lt"/>
                <a:ea typeface="+mn-ea"/>
                <a:cs typeface="+mn-cs"/>
              </a:rPr>
              <a:t>ShortName</a:t>
            </a:r>
            <a:r>
              <a:rPr lang="en-US" sz="1200" u="sng" kern="1200" dirty="0">
                <a:solidFill>
                  <a:schemeClr val="tx1"/>
                </a:solidFill>
                <a:latin typeface="+mn-lt"/>
                <a:ea typeface="+mn-ea"/>
                <a:cs typeface="+mn-cs"/>
              </a:rPr>
              <a:t> </a:t>
            </a:r>
            <a:r>
              <a:rPr lang="en-US" sz="1200" kern="1200" dirty="0">
                <a:solidFill>
                  <a:schemeClr val="tx1"/>
                </a:solidFill>
                <a:latin typeface="+mn-lt"/>
                <a:ea typeface="+mn-ea"/>
                <a:cs typeface="+mn-cs"/>
              </a:rPr>
              <a:t>: Name of the channel. Could be any name. It could be “</a:t>
            </a:r>
            <a:r>
              <a:rPr lang="en-US" sz="1200" kern="1200" dirty="0" err="1">
                <a:solidFill>
                  <a:schemeClr val="tx1"/>
                </a:solidFill>
                <a:latin typeface="+mn-lt"/>
                <a:ea typeface="+mn-ea"/>
                <a:cs typeface="+mn-cs"/>
              </a:rPr>
              <a:t>Channel</a:t>
            </a:r>
            <a:r>
              <a:rPr lang="en-US" sz="1200" i="1" kern="1200" dirty="0" err="1">
                <a:solidFill>
                  <a:schemeClr val="tx1"/>
                </a:solidFill>
                <a:latin typeface="+mn-lt"/>
                <a:ea typeface="+mn-ea"/>
                <a:cs typeface="+mn-cs"/>
              </a:rPr>
              <a:t>x</a:t>
            </a:r>
            <a:r>
              <a:rPr lang="en-US" sz="1200" kern="1200" dirty="0">
                <a:solidFill>
                  <a:schemeClr val="tx1"/>
                </a:solidFill>
                <a:latin typeface="+mn-lt"/>
                <a:ea typeface="+mn-ea"/>
                <a:cs typeface="+mn-cs"/>
              </a:rPr>
              <a:t>”, where x is the channel index or functional name identifier.</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a:t>
            </a:r>
            <a:r>
              <a:rPr lang="en-US" sz="1200" b="1" u="sng" kern="1200" dirty="0">
                <a:solidFill>
                  <a:schemeClr val="tx1"/>
                </a:solidFill>
                <a:latin typeface="+mn-lt"/>
                <a:ea typeface="+mn-ea"/>
                <a:cs typeface="+mn-cs"/>
              </a:rPr>
              <a:t>Channels must always have different names</a:t>
            </a:r>
            <a:r>
              <a:rPr lang="en-US" sz="1200" kern="1200" dirty="0">
                <a:solidFill>
                  <a:schemeClr val="tx1"/>
                </a:solidFill>
                <a:latin typeface="+mn-lt"/>
                <a:ea typeface="+mn-ea"/>
                <a:cs typeface="+mn-cs"/>
              </a:rPr>
              <a:t>. In case of multiple configurations (</a:t>
            </a:r>
            <a:r>
              <a:rPr lang="en-US" sz="1200" u="sng" kern="1200" dirty="0">
                <a:solidFill>
                  <a:schemeClr val="tx1"/>
                </a:solidFill>
                <a:latin typeface="+mn-lt"/>
                <a:ea typeface="+mn-ea"/>
                <a:cs typeface="+mn-cs"/>
              </a:rPr>
              <a:t>several configurations used within the same ECU software</a:t>
            </a:r>
            <a:r>
              <a:rPr lang="en-US" sz="1200" kern="1200" dirty="0">
                <a:solidFill>
                  <a:schemeClr val="tx1"/>
                </a:solidFill>
                <a:latin typeface="+mn-lt"/>
                <a:ea typeface="+mn-ea"/>
                <a:cs typeface="+mn-cs"/>
              </a:rPr>
              <a:t>), channels from different configurations cannot share the same names.</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PwmChannelId</a:t>
            </a:r>
            <a:r>
              <a:rPr lang="en-US" sz="1200" kern="1200" dirty="0">
                <a:solidFill>
                  <a:schemeClr val="tx1"/>
                </a:solidFill>
                <a:latin typeface="+mn-lt"/>
                <a:ea typeface="+mn-ea"/>
                <a:cs typeface="+mn-cs"/>
              </a:rPr>
              <a:t>: Channel Id of the PWM channel. This value will be assigned to the symbolic name derived of the </a:t>
            </a:r>
            <a:r>
              <a:rPr lang="en-US" sz="1200" kern="1200" dirty="0" err="1">
                <a:solidFill>
                  <a:schemeClr val="tx1"/>
                </a:solidFill>
                <a:latin typeface="+mn-lt"/>
                <a:ea typeface="+mn-ea"/>
                <a:cs typeface="+mn-cs"/>
              </a:rPr>
              <a:t>PwmChannel</a:t>
            </a:r>
            <a:r>
              <a:rPr lang="en-US" sz="1200" kern="1200" dirty="0">
                <a:solidFill>
                  <a:schemeClr val="tx1"/>
                </a:solidFill>
                <a:latin typeface="+mn-lt"/>
                <a:ea typeface="+mn-ea"/>
                <a:cs typeface="+mn-cs"/>
              </a:rPr>
              <a:t> container short name. </a:t>
            </a:r>
            <a:r>
              <a:rPr lang="en-US" sz="1200" b="1" kern="1200" dirty="0">
                <a:solidFill>
                  <a:schemeClr val="tx1"/>
                </a:solidFill>
                <a:latin typeface="+mn-lt"/>
                <a:ea typeface="+mn-ea"/>
                <a:cs typeface="+mn-cs"/>
              </a:rPr>
              <a:t>This parameter is only present for </a:t>
            </a:r>
            <a:r>
              <a:rPr lang="en-US" sz="1200" b="1" kern="1200" dirty="0" err="1">
                <a:solidFill>
                  <a:schemeClr val="tx1"/>
                </a:solidFill>
                <a:latin typeface="+mn-lt"/>
                <a:ea typeface="+mn-ea"/>
                <a:cs typeface="+mn-cs"/>
              </a:rPr>
              <a:t>Autosar</a:t>
            </a:r>
            <a:r>
              <a:rPr lang="en-US" sz="1200" b="1" kern="1200" dirty="0">
                <a:solidFill>
                  <a:schemeClr val="tx1"/>
                </a:solidFill>
                <a:latin typeface="+mn-lt"/>
                <a:ea typeface="+mn-ea"/>
                <a:cs typeface="+mn-cs"/>
              </a:rPr>
              <a:t> compliance. It has no effect.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PwmChannelClass</a:t>
            </a:r>
            <a:r>
              <a:rPr lang="en-US" sz="1200" kern="1200" dirty="0">
                <a:solidFill>
                  <a:schemeClr val="tx1"/>
                </a:solidFill>
                <a:latin typeface="+mn-lt"/>
                <a:ea typeface="+mn-ea"/>
                <a:cs typeface="+mn-cs"/>
              </a:rPr>
              <a:t>: Class of PWM Channel.</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PWM_FIXED_PERIOD: Only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can be changed. This channel class has to be used for the reference channel of synchronized channels group. </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PWM_FIXED_PERIOD_SHIFTED: Only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can be changed. The period of this channel is shifted of a fixed delay regarding the reference channel. This channel class has to be used for slave channels of synchronized channels group.</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PWM_FIXED_PERIOD_CENTER_ALIGNED: Only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can be changed. The period is center-aligned regarding the reference channel. This channel class has to be used for slave channels of synchronized channels group.</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PWM_VARIABLE_PERIOD: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and period can be changed.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PwmPolarity</a:t>
            </a:r>
            <a:r>
              <a:rPr lang="en-US" sz="1200" kern="1200" dirty="0">
                <a:solidFill>
                  <a:schemeClr val="tx1"/>
                </a:solidFill>
                <a:latin typeface="+mn-lt"/>
                <a:ea typeface="+mn-ea"/>
                <a:cs typeface="+mn-cs"/>
              </a:rPr>
              <a:t>: Defines the starting polarity of each PWM channel.</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PWM_HIGH: The PWM channel output is high at the beginning of the cycle and then goes low when the duty count is reached.</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PWM_LOW: The PWM channel output is low at the beginning of the cycle and then goes high when the duty count is reached.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PwmIdleState</a:t>
            </a:r>
            <a:r>
              <a:rPr lang="en-US" sz="1200" kern="1200" dirty="0">
                <a:solidFill>
                  <a:schemeClr val="tx1"/>
                </a:solidFill>
                <a:latin typeface="+mn-lt"/>
                <a:ea typeface="+mn-ea"/>
                <a:cs typeface="+mn-cs"/>
              </a:rPr>
              <a:t>: the output level after initialization.</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PWM_LOW: channel output on low level after initialization</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PWM_HIGH: channel output on high level after initialization</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PwmDutyCycleDefault</a:t>
            </a:r>
            <a:r>
              <a:rPr lang="en-US" sz="1200" kern="1200" dirty="0">
                <a:solidFill>
                  <a:schemeClr val="tx1"/>
                </a:solidFill>
                <a:latin typeface="+mn-lt"/>
                <a:ea typeface="+mn-ea"/>
                <a:cs typeface="+mn-cs"/>
              </a:rPr>
              <a:t>: The PWM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after driver initialization.</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0 represents 0%</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0x8000 represents 100%</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This parameter is only required for the </a:t>
            </a:r>
            <a:r>
              <a:rPr lang="en-US" sz="1200" kern="1200" dirty="0" err="1">
                <a:solidFill>
                  <a:schemeClr val="tx1"/>
                </a:solidFill>
                <a:latin typeface="+mn-lt"/>
                <a:ea typeface="+mn-ea"/>
                <a:cs typeface="+mn-cs"/>
              </a:rPr>
              <a:t>Autosar</a:t>
            </a:r>
            <a:r>
              <a:rPr lang="en-US" sz="1200" kern="1200" dirty="0">
                <a:solidFill>
                  <a:schemeClr val="tx1"/>
                </a:solidFill>
                <a:latin typeface="+mn-lt"/>
                <a:ea typeface="+mn-ea"/>
                <a:cs typeface="+mn-cs"/>
              </a:rPr>
              <a:t> API. It is not used for </a:t>
            </a:r>
            <a:r>
              <a:rPr lang="en-US" sz="1200" kern="1200" dirty="0" err="1">
                <a:solidFill>
                  <a:schemeClr val="tx1"/>
                </a:solidFill>
                <a:latin typeface="+mn-lt"/>
                <a:ea typeface="+mn-ea"/>
                <a:cs typeface="+mn-cs"/>
              </a:rPr>
              <a:t>Powersar</a:t>
            </a:r>
            <a:r>
              <a:rPr lang="en-US" sz="1200" kern="1200" dirty="0">
                <a:solidFill>
                  <a:schemeClr val="tx1"/>
                </a:solidFill>
                <a:latin typeface="+mn-lt"/>
                <a:ea typeface="+mn-ea"/>
                <a:cs typeface="+mn-cs"/>
              </a:rPr>
              <a:t> API. Leave it empty and it will not be taken into account.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PwmPeriodDefault</a:t>
            </a:r>
            <a:r>
              <a:rPr lang="en-US" sz="1200" kern="1200" dirty="0">
                <a:solidFill>
                  <a:schemeClr val="tx1"/>
                </a:solidFill>
                <a:latin typeface="+mn-lt"/>
                <a:ea typeface="+mn-ea"/>
                <a:cs typeface="+mn-cs"/>
              </a:rPr>
              <a:t>: The PWM period in microseconds after driver initialization. Note that if it is configured as 0,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is forced to 0%, independent of the </a:t>
            </a:r>
            <a:r>
              <a:rPr lang="en-US" sz="1200" kern="1200" dirty="0" err="1">
                <a:solidFill>
                  <a:schemeClr val="tx1"/>
                </a:solidFill>
                <a:latin typeface="+mn-lt"/>
                <a:ea typeface="+mn-ea"/>
                <a:cs typeface="+mn-cs"/>
              </a:rPr>
              <a:t>InitLevel</a:t>
            </a:r>
            <a:r>
              <a:rPr lang="en-US" sz="1200" kern="1200" dirty="0">
                <a:solidFill>
                  <a:schemeClr val="tx1"/>
                </a:solidFill>
                <a:latin typeface="+mn-lt"/>
                <a:ea typeface="+mn-ea"/>
                <a:cs typeface="+mn-cs"/>
              </a:rPr>
              <a:t> setting.</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End of period callback function and/or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callback function. This parameter is optional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NotifMapping</a:t>
            </a:r>
            <a:r>
              <a:rPr lang="en-US" sz="1200" kern="1200" dirty="0">
                <a:solidFill>
                  <a:schemeClr val="tx1"/>
                </a:solidFill>
                <a:latin typeface="+mn-lt"/>
                <a:ea typeface="+mn-ea"/>
                <a:cs typeface="+mn-cs"/>
              </a:rPr>
              <a:t>: MEMMAP parameters of the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This parameter is only needed when a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is defined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SyncDly</a:t>
            </a:r>
            <a:r>
              <a:rPr lang="en-US" sz="1200" kern="1200" dirty="0">
                <a:solidFill>
                  <a:schemeClr val="tx1"/>
                </a:solidFill>
                <a:latin typeface="+mn-lt"/>
                <a:ea typeface="+mn-ea"/>
                <a:cs typeface="+mn-cs"/>
              </a:rPr>
              <a:t>: The synchronization delay in microseconds between this channel and the one chosen in </a:t>
            </a:r>
            <a:r>
              <a:rPr lang="en-US" sz="1200" i="1" kern="1200" dirty="0" err="1">
                <a:solidFill>
                  <a:schemeClr val="tx1"/>
                </a:solidFill>
                <a:latin typeface="+mn-lt"/>
                <a:ea typeface="+mn-ea"/>
                <a:cs typeface="+mn-cs"/>
              </a:rPr>
              <a:t>SyncCh</a:t>
            </a:r>
            <a:r>
              <a:rPr lang="en-US" sz="1200" kern="1200" dirty="0">
                <a:solidFill>
                  <a:schemeClr val="tx1"/>
                </a:solidFill>
                <a:latin typeface="+mn-lt"/>
                <a:ea typeface="+mn-ea"/>
                <a:cs typeface="+mn-cs"/>
              </a:rPr>
              <a:t> field. This field is optional and shall be filled just in case </a:t>
            </a:r>
            <a:r>
              <a:rPr lang="en-US" sz="1200" i="1" kern="1200" dirty="0" err="1">
                <a:solidFill>
                  <a:schemeClr val="tx1"/>
                </a:solidFill>
                <a:latin typeface="+mn-lt"/>
                <a:ea typeface="+mn-ea"/>
                <a:cs typeface="+mn-cs"/>
              </a:rPr>
              <a:t>SyncCh</a:t>
            </a:r>
            <a:r>
              <a:rPr lang="en-US" sz="1200" kern="1200" dirty="0">
                <a:solidFill>
                  <a:schemeClr val="tx1"/>
                </a:solidFill>
                <a:latin typeface="+mn-lt"/>
                <a:ea typeface="+mn-ea"/>
                <a:cs typeface="+mn-cs"/>
              </a:rPr>
              <a:t> field is filled, otherwise leave it empty.</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AdcSyncDly</a:t>
            </a:r>
            <a:r>
              <a:rPr lang="en-US" sz="1200" kern="1200" dirty="0">
                <a:solidFill>
                  <a:schemeClr val="tx1"/>
                </a:solidFill>
                <a:latin typeface="+mn-lt"/>
                <a:ea typeface="+mn-ea"/>
                <a:cs typeface="+mn-cs"/>
              </a:rPr>
              <a:t>: the ADC hardware trigger delay in microseconds between the reference signal and the hardware trigger signal. This field is optional and shall be filled just in case </a:t>
            </a:r>
            <a:r>
              <a:rPr lang="en-US" sz="1200" i="1"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field is filled, otherwise leave it empty.</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SpeMode</a:t>
            </a:r>
            <a:r>
              <a:rPr lang="en-US" sz="1200" kern="1200" dirty="0">
                <a:solidFill>
                  <a:schemeClr val="tx1"/>
                </a:solidFill>
                <a:latin typeface="+mn-lt"/>
                <a:ea typeface="+mn-ea"/>
                <a:cs typeface="+mn-cs"/>
              </a:rPr>
              <a:t>: Enable the control of the PWM channel by the SPE GTM module. For usual PWM channel please uncheck the box.</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TOM or ATOM HW channel number</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ClkSource</a:t>
            </a:r>
            <a:r>
              <a:rPr lang="en-US" sz="1200" kern="1200" dirty="0">
                <a:solidFill>
                  <a:schemeClr val="tx1"/>
                </a:solidFill>
                <a:latin typeface="+mn-lt"/>
                <a:ea typeface="+mn-ea"/>
                <a:cs typeface="+mn-cs"/>
              </a:rPr>
              <a:t>: There are two groups of clock lines: CLK0..7 lines and FXCLK0..4 lines, depending on the </a:t>
            </a:r>
            <a:r>
              <a:rPr lang="en-US" sz="1200"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field which identifies the HW channel. A TOM channel has to use one clock of FXCLK0..4 clock sources and an ATOM channel has to use one clock of CLK0..7 clock sources.</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FXCLK0..4 clock sources use fixed dividers which divide the GTM frequency. For this frequency please check the GTM configuration. The dividers are listed below, but they are 16 power of clock source number:</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FXCLK0 = 1</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FXCLK1 = 16</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FXCLK2 = 256</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FXCLK3 = 4096</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FXCLK4 = 65536</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CLK0..7 clock sources have configurable frequencies which can be found in GTM configuration.</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Note: there is a balance between the resolution of a PWM signal and the maximum period supported by this channel. For a long period, a slow clock must be used. For a shorter period a faster clock could be used. The TOM channels are implemented on 16-bit comparators/timers and ATOM channels are implemented on 24-bit comparators/timers. </a:t>
            </a:r>
            <a:r>
              <a:rPr lang="en-US" sz="1200" u="sng" kern="1200" dirty="0">
                <a:solidFill>
                  <a:schemeClr val="tx1"/>
                </a:solidFill>
                <a:latin typeface="+mn-lt"/>
                <a:ea typeface="+mn-ea"/>
                <a:cs typeface="+mn-cs"/>
              </a:rPr>
              <a:t>Therefore with a same clock, an ATOM channel allows to generate a signal with a wider-ranging frequency than a TOM channel.</a:t>
            </a:r>
            <a:r>
              <a:rPr lang="en-US" sz="1200" kern="1200" dirty="0">
                <a:solidFill>
                  <a:schemeClr val="tx1"/>
                </a:solidFill>
                <a:latin typeface="+mn-lt"/>
                <a:ea typeface="+mn-ea"/>
                <a:cs typeface="+mn-cs"/>
              </a:rPr>
              <a:t> </a:t>
            </a:r>
            <a:r>
              <a:rPr lang="en-US" sz="1200" u="sng" kern="1200" dirty="0">
                <a:solidFill>
                  <a:schemeClr val="tx1"/>
                </a:solidFill>
                <a:latin typeface="+mn-lt"/>
                <a:ea typeface="+mn-ea"/>
                <a:cs typeface="+mn-cs"/>
              </a:rPr>
              <a:t>Please take care that for a long period you must choose a fast clock source which does not produce overflow on channel timer</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NotifMepaCh</a:t>
            </a:r>
            <a:r>
              <a:rPr lang="en-US" sz="1200" kern="1200" dirty="0">
                <a:solidFill>
                  <a:schemeClr val="tx1"/>
                </a:solidFill>
                <a:latin typeface="+mn-lt"/>
                <a:ea typeface="+mn-ea"/>
                <a:cs typeface="+mn-cs"/>
              </a:rPr>
              <a:t>: MEPA channel used to trigger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trough a MEPA wrapper function. MEPA wrapper function is generated into the </a:t>
            </a:r>
            <a:r>
              <a:rPr lang="en-US" sz="1200" kern="1200" dirty="0" err="1">
                <a:solidFill>
                  <a:schemeClr val="tx1"/>
                </a:solidFill>
                <a:latin typeface="+mn-lt"/>
                <a:ea typeface="+mn-ea"/>
                <a:cs typeface="+mn-cs"/>
              </a:rPr>
              <a:t>iopt_pwm_cnf.c</a:t>
            </a:r>
            <a:r>
              <a:rPr lang="en-US" sz="1200" kern="1200" dirty="0">
                <a:solidFill>
                  <a:schemeClr val="tx1"/>
                </a:solidFill>
                <a:latin typeface="+mn-lt"/>
                <a:ea typeface="+mn-ea"/>
                <a:cs typeface="+mn-cs"/>
              </a:rPr>
              <a:t>/h files. The </a:t>
            </a:r>
            <a:r>
              <a:rPr lang="en-US" sz="1200" i="1" kern="1200" dirty="0" err="1">
                <a:solidFill>
                  <a:schemeClr val="tx1"/>
                </a:solidFill>
                <a:latin typeface="+mn-lt"/>
                <a:ea typeface="+mn-ea"/>
                <a:cs typeface="+mn-cs"/>
              </a:rPr>
              <a:t>NotifMepaCh</a:t>
            </a:r>
            <a:r>
              <a:rPr lang="en-US" sz="1200" kern="1200" dirty="0">
                <a:solidFill>
                  <a:schemeClr val="tx1"/>
                </a:solidFill>
                <a:latin typeface="+mn-lt"/>
                <a:ea typeface="+mn-ea"/>
                <a:cs typeface="+mn-cs"/>
              </a:rPr>
              <a:t> configuration has to be filled with the </a:t>
            </a:r>
            <a:r>
              <a:rPr lang="en-US" sz="1200" b="1" kern="1200" dirty="0">
                <a:solidFill>
                  <a:schemeClr val="tx1"/>
                </a:solidFill>
                <a:latin typeface="+mn-lt"/>
                <a:ea typeface="+mn-ea"/>
                <a:cs typeface="+mn-cs"/>
              </a:rPr>
              <a:t>wrapper function name</a:t>
            </a:r>
            <a:r>
              <a:rPr lang="en-US" sz="1200" kern="1200" dirty="0">
                <a:solidFill>
                  <a:schemeClr val="tx1"/>
                </a:solidFill>
                <a:latin typeface="+mn-lt"/>
                <a:ea typeface="+mn-ea"/>
                <a:cs typeface="+mn-cs"/>
              </a:rPr>
              <a:t>, and the file where it is declared (</a:t>
            </a:r>
            <a:r>
              <a:rPr lang="en-US" sz="1200" b="1" kern="1200" dirty="0" err="1">
                <a:solidFill>
                  <a:schemeClr val="tx1"/>
                </a:solidFill>
                <a:latin typeface="+mn-lt"/>
                <a:ea typeface="+mn-ea"/>
                <a:cs typeface="+mn-cs"/>
              </a:rPr>
              <a:t>iopt_pwm_cnf.h</a:t>
            </a:r>
            <a:r>
              <a:rPr lang="en-US" sz="1200" kern="1200" dirty="0">
                <a:solidFill>
                  <a:schemeClr val="tx1"/>
                </a:solidFill>
                <a:latin typeface="+mn-lt"/>
                <a:ea typeface="+mn-ea"/>
                <a:cs typeface="+mn-cs"/>
              </a:rPr>
              <a:t>). Please look on the MEPA integration manual for more information. This parameter is only needed when a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is defined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SyncCh</a:t>
            </a:r>
            <a:r>
              <a:rPr lang="en-US" sz="1200" kern="1200" dirty="0">
                <a:solidFill>
                  <a:schemeClr val="tx1"/>
                </a:solidFill>
                <a:latin typeface="+mn-lt"/>
                <a:ea typeface="+mn-ea"/>
                <a:cs typeface="+mn-cs"/>
              </a:rPr>
              <a:t>: the synchronization channel used as synchronization reference for this channel. The synchronized channels shall be consecutive in the configuration and all of the synchronized channels shall be synchronized with the first channel from the group. There is no limit for the number of synchronized channels groups. This field is optional and it shall be filled just for a synchronized channel, otherwise leave it empty.</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the ADC hardware trigger channel. This field is optional and it shall be configured just in case there is an associated ADC hardware trigger linked to this PWM channel, otherwise leave it empty. The </a:t>
            </a:r>
            <a:r>
              <a:rPr lang="en-US" sz="1200" i="1"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channel is be synchronized with the </a:t>
            </a:r>
            <a:r>
              <a:rPr lang="en-US" sz="1200" i="1" kern="1200" dirty="0" err="1">
                <a:solidFill>
                  <a:schemeClr val="tx1"/>
                </a:solidFill>
                <a:latin typeface="+mn-lt"/>
                <a:ea typeface="+mn-ea"/>
                <a:cs typeface="+mn-cs"/>
              </a:rPr>
              <a:t>AdcSyncDly</a:t>
            </a:r>
            <a:r>
              <a:rPr lang="en-US" sz="1200" kern="1200" dirty="0">
                <a:solidFill>
                  <a:schemeClr val="tx1"/>
                </a:solidFill>
                <a:latin typeface="+mn-lt"/>
                <a:ea typeface="+mn-ea"/>
                <a:cs typeface="+mn-cs"/>
              </a:rPr>
              <a:t> delay with:</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a:t>
            </a:r>
            <a:r>
              <a:rPr lang="en-US" sz="1200" i="1"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of this PWM channel, for a single channel.</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a:t>
            </a:r>
            <a:r>
              <a:rPr lang="en-US" sz="1200" i="1"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of the master (reference) PWM channel, for a slave channel of a synchronized channels group. </a:t>
            </a:r>
            <a:endParaRPr lang="fr-FR" sz="1200" kern="1200" dirty="0">
              <a:solidFill>
                <a:schemeClr val="tx1"/>
              </a:solidFill>
              <a:latin typeface="+mn-lt"/>
              <a:ea typeface="+mn-ea"/>
              <a:cs typeface="+mn-cs"/>
            </a:endParaRPr>
          </a:p>
          <a:p>
            <a:r>
              <a:rPr lang="en-US" sz="1200" i="1"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and </a:t>
            </a:r>
            <a:r>
              <a:rPr lang="en-US" sz="1200" i="1"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TOM or ATOM channels shall be on the same </a:t>
            </a:r>
            <a:r>
              <a:rPr lang="en-US" sz="1200" kern="1200" dirty="0" err="1">
                <a:solidFill>
                  <a:schemeClr val="tx1"/>
                </a:solidFill>
                <a:latin typeface="+mn-lt"/>
                <a:ea typeface="+mn-ea"/>
                <a:cs typeface="+mn-cs"/>
              </a:rPr>
              <a:t>TOMx</a:t>
            </a:r>
            <a:r>
              <a:rPr lang="en-US" sz="1200" kern="1200" dirty="0">
                <a:solidFill>
                  <a:schemeClr val="tx1"/>
                </a:solidFill>
                <a:latin typeface="+mn-lt"/>
                <a:ea typeface="+mn-ea"/>
                <a:cs typeface="+mn-cs"/>
              </a:rPr>
              <a:t> or </a:t>
            </a:r>
            <a:r>
              <a:rPr lang="en-US" sz="1200" kern="1200" dirty="0" err="1">
                <a:solidFill>
                  <a:schemeClr val="tx1"/>
                </a:solidFill>
                <a:latin typeface="+mn-lt"/>
                <a:ea typeface="+mn-ea"/>
                <a:cs typeface="+mn-cs"/>
              </a:rPr>
              <a:t>ATOMy</a:t>
            </a:r>
            <a:r>
              <a:rPr lang="en-US" sz="1200" kern="1200" dirty="0">
                <a:solidFill>
                  <a:schemeClr val="tx1"/>
                </a:solidFill>
                <a:latin typeface="+mn-lt"/>
                <a:ea typeface="+mn-ea"/>
                <a:cs typeface="+mn-cs"/>
              </a:rPr>
              <a:t> module. The best is to be consecutive, if not the user have the responsibility to make all the bypass between these two </a:t>
            </a:r>
            <a:r>
              <a:rPr lang="en-US" sz="1200" kern="1200" dirty="0" err="1">
                <a:solidFill>
                  <a:schemeClr val="tx1"/>
                </a:solidFill>
                <a:latin typeface="+mn-lt"/>
                <a:ea typeface="+mn-ea"/>
                <a:cs typeface="+mn-cs"/>
              </a:rPr>
              <a:t>xTOM</a:t>
            </a:r>
            <a:r>
              <a:rPr lang="en-US" sz="1200" kern="1200" dirty="0">
                <a:solidFill>
                  <a:schemeClr val="tx1"/>
                </a:solidFill>
                <a:latin typeface="+mn-lt"/>
                <a:ea typeface="+mn-ea"/>
                <a:cs typeface="+mn-cs"/>
              </a:rPr>
              <a:t> channels (route TRIG_[x-1] to TRIG_[x]).</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32</a:t>
            </a:fld>
            <a:endParaRPr lang="en-GB"/>
          </a:p>
        </p:txBody>
      </p:sp>
    </p:spTree>
    <p:extLst>
      <p:ext uri="{BB962C8B-B14F-4D97-AF65-F5344CB8AC3E}">
        <p14:creationId xmlns:p14="http://schemas.microsoft.com/office/powerpoint/2010/main" val="3216302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pPr lvl="0"/>
            <a:r>
              <a:rPr lang="en-US" sz="1200" u="sng" kern="1200" dirty="0" err="1">
                <a:solidFill>
                  <a:schemeClr val="tx1"/>
                </a:solidFill>
                <a:latin typeface="+mn-lt"/>
                <a:ea typeface="+mn-ea"/>
                <a:cs typeface="+mn-cs"/>
              </a:rPr>
              <a:t>ShortName</a:t>
            </a:r>
            <a:r>
              <a:rPr lang="en-US" sz="1200" u="sng" kern="1200" dirty="0">
                <a:solidFill>
                  <a:schemeClr val="tx1"/>
                </a:solidFill>
                <a:latin typeface="+mn-lt"/>
                <a:ea typeface="+mn-ea"/>
                <a:cs typeface="+mn-cs"/>
              </a:rPr>
              <a:t> </a:t>
            </a:r>
            <a:r>
              <a:rPr lang="en-US" sz="1200" kern="1200" dirty="0">
                <a:solidFill>
                  <a:schemeClr val="tx1"/>
                </a:solidFill>
                <a:latin typeface="+mn-lt"/>
                <a:ea typeface="+mn-ea"/>
                <a:cs typeface="+mn-cs"/>
              </a:rPr>
              <a:t>: Name of the channel. Could be any name. It could be “</a:t>
            </a:r>
            <a:r>
              <a:rPr lang="en-US" sz="1200" kern="1200" dirty="0" err="1">
                <a:solidFill>
                  <a:schemeClr val="tx1"/>
                </a:solidFill>
                <a:latin typeface="+mn-lt"/>
                <a:ea typeface="+mn-ea"/>
                <a:cs typeface="+mn-cs"/>
              </a:rPr>
              <a:t>Channel</a:t>
            </a:r>
            <a:r>
              <a:rPr lang="en-US" sz="1200" i="1" kern="1200" dirty="0" err="1">
                <a:solidFill>
                  <a:schemeClr val="tx1"/>
                </a:solidFill>
                <a:latin typeface="+mn-lt"/>
                <a:ea typeface="+mn-ea"/>
                <a:cs typeface="+mn-cs"/>
              </a:rPr>
              <a:t>x</a:t>
            </a:r>
            <a:r>
              <a:rPr lang="en-US" sz="1200" kern="1200" dirty="0">
                <a:solidFill>
                  <a:schemeClr val="tx1"/>
                </a:solidFill>
                <a:latin typeface="+mn-lt"/>
                <a:ea typeface="+mn-ea"/>
                <a:cs typeface="+mn-cs"/>
              </a:rPr>
              <a:t>”, where x is the channel index or functional name identifier.</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a:t>
            </a:r>
            <a:r>
              <a:rPr lang="en-US" sz="1200" b="1" u="sng" kern="1200" dirty="0">
                <a:solidFill>
                  <a:schemeClr val="tx1"/>
                </a:solidFill>
                <a:latin typeface="+mn-lt"/>
                <a:ea typeface="+mn-ea"/>
                <a:cs typeface="+mn-cs"/>
              </a:rPr>
              <a:t>Channels must always have different names</a:t>
            </a:r>
            <a:r>
              <a:rPr lang="en-US" sz="1200" kern="1200" dirty="0">
                <a:solidFill>
                  <a:schemeClr val="tx1"/>
                </a:solidFill>
                <a:latin typeface="+mn-lt"/>
                <a:ea typeface="+mn-ea"/>
                <a:cs typeface="+mn-cs"/>
              </a:rPr>
              <a:t>. In case of multiple configurations (</a:t>
            </a:r>
            <a:r>
              <a:rPr lang="en-US" sz="1200" u="sng" kern="1200" dirty="0">
                <a:solidFill>
                  <a:schemeClr val="tx1"/>
                </a:solidFill>
                <a:latin typeface="+mn-lt"/>
                <a:ea typeface="+mn-ea"/>
                <a:cs typeface="+mn-cs"/>
              </a:rPr>
              <a:t>several configurations used within the same ECU software</a:t>
            </a:r>
            <a:r>
              <a:rPr lang="en-US" sz="1200" kern="1200" dirty="0">
                <a:solidFill>
                  <a:schemeClr val="tx1"/>
                </a:solidFill>
                <a:latin typeface="+mn-lt"/>
                <a:ea typeface="+mn-ea"/>
                <a:cs typeface="+mn-cs"/>
              </a:rPr>
              <a:t>), channels from different configurations cannot share the same names.</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PwmChannelId</a:t>
            </a:r>
            <a:r>
              <a:rPr lang="en-US" sz="1200" kern="1200" dirty="0">
                <a:solidFill>
                  <a:schemeClr val="tx1"/>
                </a:solidFill>
                <a:latin typeface="+mn-lt"/>
                <a:ea typeface="+mn-ea"/>
                <a:cs typeface="+mn-cs"/>
              </a:rPr>
              <a:t>: Channel Id of the PWM channel. This value will be assigned to the symbolic name derived of the </a:t>
            </a:r>
            <a:r>
              <a:rPr lang="en-US" sz="1200" kern="1200" dirty="0" err="1">
                <a:solidFill>
                  <a:schemeClr val="tx1"/>
                </a:solidFill>
                <a:latin typeface="+mn-lt"/>
                <a:ea typeface="+mn-ea"/>
                <a:cs typeface="+mn-cs"/>
              </a:rPr>
              <a:t>PwmChannel</a:t>
            </a:r>
            <a:r>
              <a:rPr lang="en-US" sz="1200" kern="1200" dirty="0">
                <a:solidFill>
                  <a:schemeClr val="tx1"/>
                </a:solidFill>
                <a:latin typeface="+mn-lt"/>
                <a:ea typeface="+mn-ea"/>
                <a:cs typeface="+mn-cs"/>
              </a:rPr>
              <a:t> container short name. </a:t>
            </a:r>
            <a:r>
              <a:rPr lang="en-US" sz="1200" b="1" kern="1200" dirty="0">
                <a:solidFill>
                  <a:schemeClr val="tx1"/>
                </a:solidFill>
                <a:latin typeface="+mn-lt"/>
                <a:ea typeface="+mn-ea"/>
                <a:cs typeface="+mn-cs"/>
              </a:rPr>
              <a:t>This parameter is only present for </a:t>
            </a:r>
            <a:r>
              <a:rPr lang="en-US" sz="1200" b="1" kern="1200" dirty="0" err="1">
                <a:solidFill>
                  <a:schemeClr val="tx1"/>
                </a:solidFill>
                <a:latin typeface="+mn-lt"/>
                <a:ea typeface="+mn-ea"/>
                <a:cs typeface="+mn-cs"/>
              </a:rPr>
              <a:t>Autosar</a:t>
            </a:r>
            <a:r>
              <a:rPr lang="en-US" sz="1200" b="1" kern="1200" dirty="0">
                <a:solidFill>
                  <a:schemeClr val="tx1"/>
                </a:solidFill>
                <a:latin typeface="+mn-lt"/>
                <a:ea typeface="+mn-ea"/>
                <a:cs typeface="+mn-cs"/>
              </a:rPr>
              <a:t> compliance. It has no effect.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PwmChannelClass</a:t>
            </a:r>
            <a:r>
              <a:rPr lang="en-US" sz="1200" kern="1200" dirty="0">
                <a:solidFill>
                  <a:schemeClr val="tx1"/>
                </a:solidFill>
                <a:latin typeface="+mn-lt"/>
                <a:ea typeface="+mn-ea"/>
                <a:cs typeface="+mn-cs"/>
              </a:rPr>
              <a:t>: Class of PWM Channel.</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PWM_FIXED_PERIOD: Only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can be changed. This channel class has to be used for the reference channel of synchronized channels group. </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PWM_FIXED_PERIOD_SHIFTED: Only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can be changed. The period of this channel is shifted of a fixed delay regarding the reference channel. This channel class has to be used for slave channels of synchronized channels group.</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PWM_FIXED_PERIOD_CENTER_ALIGNED: Only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can be changed. The period is center-aligned regarding the reference channel. This channel class has to be used for slave channels of synchronized channels group.</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PWM_VARIABLE_PERIOD: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and period can be changed.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PwmPolarity</a:t>
            </a:r>
            <a:r>
              <a:rPr lang="en-US" sz="1200" kern="1200" dirty="0">
                <a:solidFill>
                  <a:schemeClr val="tx1"/>
                </a:solidFill>
                <a:latin typeface="+mn-lt"/>
                <a:ea typeface="+mn-ea"/>
                <a:cs typeface="+mn-cs"/>
              </a:rPr>
              <a:t>: Defines the starting polarity of each PWM channel.</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PWM_HIGH: The PWM channel output is high at the beginning of the cycle and then goes low when the duty count is reached.</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PWM_LOW: The PWM channel output is low at the beginning of the cycle and then goes high when the duty count is reached.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PwmIdleState</a:t>
            </a:r>
            <a:r>
              <a:rPr lang="en-US" sz="1200" kern="1200" dirty="0">
                <a:solidFill>
                  <a:schemeClr val="tx1"/>
                </a:solidFill>
                <a:latin typeface="+mn-lt"/>
                <a:ea typeface="+mn-ea"/>
                <a:cs typeface="+mn-cs"/>
              </a:rPr>
              <a:t>: the output level after initialization.</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PWM_LOW: channel output on low level after initialization</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PWM_HIGH: channel output on high level after initialization</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PwmDutyCycleDefault</a:t>
            </a:r>
            <a:r>
              <a:rPr lang="en-US" sz="1200" kern="1200" dirty="0">
                <a:solidFill>
                  <a:schemeClr val="tx1"/>
                </a:solidFill>
                <a:latin typeface="+mn-lt"/>
                <a:ea typeface="+mn-ea"/>
                <a:cs typeface="+mn-cs"/>
              </a:rPr>
              <a:t>: The PWM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after driver initialization.</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0 represents 0%</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0x8000 represents 100%</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This parameter is only required for the </a:t>
            </a:r>
            <a:r>
              <a:rPr lang="en-US" sz="1200" kern="1200" dirty="0" err="1">
                <a:solidFill>
                  <a:schemeClr val="tx1"/>
                </a:solidFill>
                <a:latin typeface="+mn-lt"/>
                <a:ea typeface="+mn-ea"/>
                <a:cs typeface="+mn-cs"/>
              </a:rPr>
              <a:t>Autosar</a:t>
            </a:r>
            <a:r>
              <a:rPr lang="en-US" sz="1200" kern="1200" dirty="0">
                <a:solidFill>
                  <a:schemeClr val="tx1"/>
                </a:solidFill>
                <a:latin typeface="+mn-lt"/>
                <a:ea typeface="+mn-ea"/>
                <a:cs typeface="+mn-cs"/>
              </a:rPr>
              <a:t> API. It is not used for </a:t>
            </a:r>
            <a:r>
              <a:rPr lang="en-US" sz="1200" kern="1200" dirty="0" err="1">
                <a:solidFill>
                  <a:schemeClr val="tx1"/>
                </a:solidFill>
                <a:latin typeface="+mn-lt"/>
                <a:ea typeface="+mn-ea"/>
                <a:cs typeface="+mn-cs"/>
              </a:rPr>
              <a:t>Powersar</a:t>
            </a:r>
            <a:r>
              <a:rPr lang="en-US" sz="1200" kern="1200" dirty="0">
                <a:solidFill>
                  <a:schemeClr val="tx1"/>
                </a:solidFill>
                <a:latin typeface="+mn-lt"/>
                <a:ea typeface="+mn-ea"/>
                <a:cs typeface="+mn-cs"/>
              </a:rPr>
              <a:t> API. Leave it empty and it will not be taken into account.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PwmPeriodDefault</a:t>
            </a:r>
            <a:r>
              <a:rPr lang="en-US" sz="1200" kern="1200" dirty="0">
                <a:solidFill>
                  <a:schemeClr val="tx1"/>
                </a:solidFill>
                <a:latin typeface="+mn-lt"/>
                <a:ea typeface="+mn-ea"/>
                <a:cs typeface="+mn-cs"/>
              </a:rPr>
              <a:t>: The PWM period in microseconds after driver initialization. Note that if it is configured as 0,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is forced to 0%, independent of the </a:t>
            </a:r>
            <a:r>
              <a:rPr lang="en-US" sz="1200" kern="1200" dirty="0" err="1">
                <a:solidFill>
                  <a:schemeClr val="tx1"/>
                </a:solidFill>
                <a:latin typeface="+mn-lt"/>
                <a:ea typeface="+mn-ea"/>
                <a:cs typeface="+mn-cs"/>
              </a:rPr>
              <a:t>InitLevel</a:t>
            </a:r>
            <a:r>
              <a:rPr lang="en-US" sz="1200" kern="1200" dirty="0">
                <a:solidFill>
                  <a:schemeClr val="tx1"/>
                </a:solidFill>
                <a:latin typeface="+mn-lt"/>
                <a:ea typeface="+mn-ea"/>
                <a:cs typeface="+mn-cs"/>
              </a:rPr>
              <a:t> setting.</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End of period callback function and/or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callback function. This parameter is optional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NotifMapping</a:t>
            </a:r>
            <a:r>
              <a:rPr lang="en-US" sz="1200" kern="1200" dirty="0">
                <a:solidFill>
                  <a:schemeClr val="tx1"/>
                </a:solidFill>
                <a:latin typeface="+mn-lt"/>
                <a:ea typeface="+mn-ea"/>
                <a:cs typeface="+mn-cs"/>
              </a:rPr>
              <a:t>: MEMMAP parameters of the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This parameter is only needed when a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is defined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SyncDly</a:t>
            </a:r>
            <a:r>
              <a:rPr lang="en-US" sz="1200" kern="1200" dirty="0">
                <a:solidFill>
                  <a:schemeClr val="tx1"/>
                </a:solidFill>
                <a:latin typeface="+mn-lt"/>
                <a:ea typeface="+mn-ea"/>
                <a:cs typeface="+mn-cs"/>
              </a:rPr>
              <a:t>: The synchronization delay in microseconds between this channel and the one chosen in </a:t>
            </a:r>
            <a:r>
              <a:rPr lang="en-US" sz="1200" i="1" kern="1200" dirty="0" err="1">
                <a:solidFill>
                  <a:schemeClr val="tx1"/>
                </a:solidFill>
                <a:latin typeface="+mn-lt"/>
                <a:ea typeface="+mn-ea"/>
                <a:cs typeface="+mn-cs"/>
              </a:rPr>
              <a:t>SyncCh</a:t>
            </a:r>
            <a:r>
              <a:rPr lang="en-US" sz="1200" kern="1200" dirty="0">
                <a:solidFill>
                  <a:schemeClr val="tx1"/>
                </a:solidFill>
                <a:latin typeface="+mn-lt"/>
                <a:ea typeface="+mn-ea"/>
                <a:cs typeface="+mn-cs"/>
              </a:rPr>
              <a:t> field. This field is optional and shall be filled just in case </a:t>
            </a:r>
            <a:r>
              <a:rPr lang="en-US" sz="1200" i="1" kern="1200" dirty="0" err="1">
                <a:solidFill>
                  <a:schemeClr val="tx1"/>
                </a:solidFill>
                <a:latin typeface="+mn-lt"/>
                <a:ea typeface="+mn-ea"/>
                <a:cs typeface="+mn-cs"/>
              </a:rPr>
              <a:t>SyncCh</a:t>
            </a:r>
            <a:r>
              <a:rPr lang="en-US" sz="1200" kern="1200" dirty="0">
                <a:solidFill>
                  <a:schemeClr val="tx1"/>
                </a:solidFill>
                <a:latin typeface="+mn-lt"/>
                <a:ea typeface="+mn-ea"/>
                <a:cs typeface="+mn-cs"/>
              </a:rPr>
              <a:t> field is filled, otherwise leave it empty.</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AdcSyncDly</a:t>
            </a:r>
            <a:r>
              <a:rPr lang="en-US" sz="1200" kern="1200" dirty="0">
                <a:solidFill>
                  <a:schemeClr val="tx1"/>
                </a:solidFill>
                <a:latin typeface="+mn-lt"/>
                <a:ea typeface="+mn-ea"/>
                <a:cs typeface="+mn-cs"/>
              </a:rPr>
              <a:t>: the ADC hardware trigger delay in microseconds between the reference signal and the hardware trigger signal. This field is optional and shall be filled just in case </a:t>
            </a:r>
            <a:r>
              <a:rPr lang="en-US" sz="1200" i="1"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field is filled, otherwise leave it empty.</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SpeMode</a:t>
            </a:r>
            <a:r>
              <a:rPr lang="en-US" sz="1200" kern="1200" dirty="0">
                <a:solidFill>
                  <a:schemeClr val="tx1"/>
                </a:solidFill>
                <a:latin typeface="+mn-lt"/>
                <a:ea typeface="+mn-ea"/>
                <a:cs typeface="+mn-cs"/>
              </a:rPr>
              <a:t>: Enable the control of the PWM channel by the SPE GTM module. For usual PWM channel please uncheck the box.</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TOM or ATOM HW channel number</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ClkSource</a:t>
            </a:r>
            <a:r>
              <a:rPr lang="en-US" sz="1200" kern="1200" dirty="0">
                <a:solidFill>
                  <a:schemeClr val="tx1"/>
                </a:solidFill>
                <a:latin typeface="+mn-lt"/>
                <a:ea typeface="+mn-ea"/>
                <a:cs typeface="+mn-cs"/>
              </a:rPr>
              <a:t>: There are two groups of clock lines: CLK0..7 lines and FXCLK0..4 lines, depending on the </a:t>
            </a:r>
            <a:r>
              <a:rPr lang="en-US" sz="1200"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field which identifies the HW channel. A TOM channel has to use one clock of FXCLK0..4 clock sources and an ATOM channel has to use one clock of CLK0..7 clock sources.</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FXCLK0..4 clock sources use fixed dividers which divide the GTM frequency. For this frequency please check the GTM configuration. The dividers are listed below, but they are 16 power of clock source number:</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FXCLK0 = 1</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FXCLK1 = 16</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FXCLK2 = 256</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FXCLK3 = 4096</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FXCLK4 = 65536</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CLK0..7 clock sources have configurable frequencies which can be found in GTM configuration.</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Note: there is a balance between the resolution of a PWM signal and the maximum period supported by this channel. For a long period, a slow clock must be used. For a shorter period a faster clock could be used. The TOM channels are implemented on 16-bit comparators/timers and ATOM channels are implemented on 24-bit comparators/timers. </a:t>
            </a:r>
            <a:r>
              <a:rPr lang="en-US" sz="1200" u="sng" kern="1200" dirty="0">
                <a:solidFill>
                  <a:schemeClr val="tx1"/>
                </a:solidFill>
                <a:latin typeface="+mn-lt"/>
                <a:ea typeface="+mn-ea"/>
                <a:cs typeface="+mn-cs"/>
              </a:rPr>
              <a:t>Therefore with a same clock, an ATOM channel allows to generate a signal with a wider-ranging frequency than a TOM channel.</a:t>
            </a:r>
            <a:r>
              <a:rPr lang="en-US" sz="1200" kern="1200" dirty="0">
                <a:solidFill>
                  <a:schemeClr val="tx1"/>
                </a:solidFill>
                <a:latin typeface="+mn-lt"/>
                <a:ea typeface="+mn-ea"/>
                <a:cs typeface="+mn-cs"/>
              </a:rPr>
              <a:t> </a:t>
            </a:r>
            <a:r>
              <a:rPr lang="en-US" sz="1200" u="sng" kern="1200" dirty="0">
                <a:solidFill>
                  <a:schemeClr val="tx1"/>
                </a:solidFill>
                <a:latin typeface="+mn-lt"/>
                <a:ea typeface="+mn-ea"/>
                <a:cs typeface="+mn-cs"/>
              </a:rPr>
              <a:t>Please take care that for a long period you must choose a fast clock source which does not produce overflow on channel timer</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NotifMepaCh</a:t>
            </a:r>
            <a:r>
              <a:rPr lang="en-US" sz="1200" kern="1200" dirty="0">
                <a:solidFill>
                  <a:schemeClr val="tx1"/>
                </a:solidFill>
                <a:latin typeface="+mn-lt"/>
                <a:ea typeface="+mn-ea"/>
                <a:cs typeface="+mn-cs"/>
              </a:rPr>
              <a:t>: MEPA channel used to trigger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trough a MEPA wrapper function. MEPA wrapper function is generated into the </a:t>
            </a:r>
            <a:r>
              <a:rPr lang="en-US" sz="1200" kern="1200" dirty="0" err="1">
                <a:solidFill>
                  <a:schemeClr val="tx1"/>
                </a:solidFill>
                <a:latin typeface="+mn-lt"/>
                <a:ea typeface="+mn-ea"/>
                <a:cs typeface="+mn-cs"/>
              </a:rPr>
              <a:t>iopt_pwm_cnf.c</a:t>
            </a:r>
            <a:r>
              <a:rPr lang="en-US" sz="1200" kern="1200" dirty="0">
                <a:solidFill>
                  <a:schemeClr val="tx1"/>
                </a:solidFill>
                <a:latin typeface="+mn-lt"/>
                <a:ea typeface="+mn-ea"/>
                <a:cs typeface="+mn-cs"/>
              </a:rPr>
              <a:t>/h files. The </a:t>
            </a:r>
            <a:r>
              <a:rPr lang="en-US" sz="1200" i="1" kern="1200" dirty="0" err="1">
                <a:solidFill>
                  <a:schemeClr val="tx1"/>
                </a:solidFill>
                <a:latin typeface="+mn-lt"/>
                <a:ea typeface="+mn-ea"/>
                <a:cs typeface="+mn-cs"/>
              </a:rPr>
              <a:t>NotifMepaCh</a:t>
            </a:r>
            <a:r>
              <a:rPr lang="en-US" sz="1200" kern="1200" dirty="0">
                <a:solidFill>
                  <a:schemeClr val="tx1"/>
                </a:solidFill>
                <a:latin typeface="+mn-lt"/>
                <a:ea typeface="+mn-ea"/>
                <a:cs typeface="+mn-cs"/>
              </a:rPr>
              <a:t> configuration has to be filled with the </a:t>
            </a:r>
            <a:r>
              <a:rPr lang="en-US" sz="1200" b="1" kern="1200" dirty="0">
                <a:solidFill>
                  <a:schemeClr val="tx1"/>
                </a:solidFill>
                <a:latin typeface="+mn-lt"/>
                <a:ea typeface="+mn-ea"/>
                <a:cs typeface="+mn-cs"/>
              </a:rPr>
              <a:t>wrapper function name</a:t>
            </a:r>
            <a:r>
              <a:rPr lang="en-US" sz="1200" kern="1200" dirty="0">
                <a:solidFill>
                  <a:schemeClr val="tx1"/>
                </a:solidFill>
                <a:latin typeface="+mn-lt"/>
                <a:ea typeface="+mn-ea"/>
                <a:cs typeface="+mn-cs"/>
              </a:rPr>
              <a:t>, and the file where it is declared (</a:t>
            </a:r>
            <a:r>
              <a:rPr lang="en-US" sz="1200" b="1" kern="1200" dirty="0" err="1">
                <a:solidFill>
                  <a:schemeClr val="tx1"/>
                </a:solidFill>
                <a:latin typeface="+mn-lt"/>
                <a:ea typeface="+mn-ea"/>
                <a:cs typeface="+mn-cs"/>
              </a:rPr>
              <a:t>iopt_pwm_cnf.h</a:t>
            </a:r>
            <a:r>
              <a:rPr lang="en-US" sz="1200" kern="1200" dirty="0">
                <a:solidFill>
                  <a:schemeClr val="tx1"/>
                </a:solidFill>
                <a:latin typeface="+mn-lt"/>
                <a:ea typeface="+mn-ea"/>
                <a:cs typeface="+mn-cs"/>
              </a:rPr>
              <a:t>). Please look on the MEPA integration manual for more information. This parameter is only needed when a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is defined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SyncCh</a:t>
            </a:r>
            <a:r>
              <a:rPr lang="en-US" sz="1200" kern="1200" dirty="0">
                <a:solidFill>
                  <a:schemeClr val="tx1"/>
                </a:solidFill>
                <a:latin typeface="+mn-lt"/>
                <a:ea typeface="+mn-ea"/>
                <a:cs typeface="+mn-cs"/>
              </a:rPr>
              <a:t>: the synchronization channel used as synchronization reference for this channel. The synchronized channels shall be consecutive in the configuration and all of the synchronized channels shall be synchronized with the first channel from the group. There is no limit for the number of synchronized channels groups. This field is optional and it shall be filled just for a synchronized channel, otherwise leave it empty.</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the ADC hardware trigger channel. This field is optional and it shall be configured just in case there is an associated ADC hardware trigger linked to this PWM channel, otherwise leave it empty. The </a:t>
            </a:r>
            <a:r>
              <a:rPr lang="en-US" sz="1200" i="1"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channel is be synchronized with the </a:t>
            </a:r>
            <a:r>
              <a:rPr lang="en-US" sz="1200" i="1" kern="1200" dirty="0" err="1">
                <a:solidFill>
                  <a:schemeClr val="tx1"/>
                </a:solidFill>
                <a:latin typeface="+mn-lt"/>
                <a:ea typeface="+mn-ea"/>
                <a:cs typeface="+mn-cs"/>
              </a:rPr>
              <a:t>AdcSyncDly</a:t>
            </a:r>
            <a:r>
              <a:rPr lang="en-US" sz="1200" kern="1200" dirty="0">
                <a:solidFill>
                  <a:schemeClr val="tx1"/>
                </a:solidFill>
                <a:latin typeface="+mn-lt"/>
                <a:ea typeface="+mn-ea"/>
                <a:cs typeface="+mn-cs"/>
              </a:rPr>
              <a:t> delay with:</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a:t>
            </a:r>
            <a:r>
              <a:rPr lang="en-US" sz="1200" i="1"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of this PWM channel, for a single channel.</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a:t>
            </a:r>
            <a:r>
              <a:rPr lang="en-US" sz="1200" i="1"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of the master (reference) PWM channel, for a slave channel of a synchronized channels group. </a:t>
            </a:r>
            <a:endParaRPr lang="fr-FR" sz="1200" kern="1200" dirty="0">
              <a:solidFill>
                <a:schemeClr val="tx1"/>
              </a:solidFill>
              <a:latin typeface="+mn-lt"/>
              <a:ea typeface="+mn-ea"/>
              <a:cs typeface="+mn-cs"/>
            </a:endParaRPr>
          </a:p>
          <a:p>
            <a:r>
              <a:rPr lang="en-US" sz="1200" i="1"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and </a:t>
            </a:r>
            <a:r>
              <a:rPr lang="en-US" sz="1200" i="1"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TOM or ATOM channels shall be on the same </a:t>
            </a:r>
            <a:r>
              <a:rPr lang="en-US" sz="1200" kern="1200" dirty="0" err="1">
                <a:solidFill>
                  <a:schemeClr val="tx1"/>
                </a:solidFill>
                <a:latin typeface="+mn-lt"/>
                <a:ea typeface="+mn-ea"/>
                <a:cs typeface="+mn-cs"/>
              </a:rPr>
              <a:t>TOMx</a:t>
            </a:r>
            <a:r>
              <a:rPr lang="en-US" sz="1200" kern="1200" dirty="0">
                <a:solidFill>
                  <a:schemeClr val="tx1"/>
                </a:solidFill>
                <a:latin typeface="+mn-lt"/>
                <a:ea typeface="+mn-ea"/>
                <a:cs typeface="+mn-cs"/>
              </a:rPr>
              <a:t> or </a:t>
            </a:r>
            <a:r>
              <a:rPr lang="en-US" sz="1200" kern="1200" dirty="0" err="1">
                <a:solidFill>
                  <a:schemeClr val="tx1"/>
                </a:solidFill>
                <a:latin typeface="+mn-lt"/>
                <a:ea typeface="+mn-ea"/>
                <a:cs typeface="+mn-cs"/>
              </a:rPr>
              <a:t>ATOMy</a:t>
            </a:r>
            <a:r>
              <a:rPr lang="en-US" sz="1200" kern="1200" dirty="0">
                <a:solidFill>
                  <a:schemeClr val="tx1"/>
                </a:solidFill>
                <a:latin typeface="+mn-lt"/>
                <a:ea typeface="+mn-ea"/>
                <a:cs typeface="+mn-cs"/>
              </a:rPr>
              <a:t> module. The best is to be consecutive, if not the user have the responsibility to make all the bypass between these two </a:t>
            </a:r>
            <a:r>
              <a:rPr lang="en-US" sz="1200" kern="1200" dirty="0" err="1">
                <a:solidFill>
                  <a:schemeClr val="tx1"/>
                </a:solidFill>
                <a:latin typeface="+mn-lt"/>
                <a:ea typeface="+mn-ea"/>
                <a:cs typeface="+mn-cs"/>
              </a:rPr>
              <a:t>xTOM</a:t>
            </a:r>
            <a:r>
              <a:rPr lang="en-US" sz="1200" kern="1200" dirty="0">
                <a:solidFill>
                  <a:schemeClr val="tx1"/>
                </a:solidFill>
                <a:latin typeface="+mn-lt"/>
                <a:ea typeface="+mn-ea"/>
                <a:cs typeface="+mn-cs"/>
              </a:rPr>
              <a:t> channels (route TRIG_[x-1] to TRIG_[x]).</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33</a:t>
            </a:fld>
            <a:endParaRPr lang="en-GB"/>
          </a:p>
        </p:txBody>
      </p:sp>
    </p:spTree>
    <p:extLst>
      <p:ext uri="{BB962C8B-B14F-4D97-AF65-F5344CB8AC3E}">
        <p14:creationId xmlns:p14="http://schemas.microsoft.com/office/powerpoint/2010/main" val="4071760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a:solidFill>
                  <a:schemeClr val="tx1"/>
                </a:solidFill>
                <a:latin typeface="+mn-lt"/>
                <a:ea typeface="+mn-ea"/>
                <a:cs typeface="+mn-cs"/>
              </a:rPr>
              <a:t>The following drivers are required by the ICU driver:</a:t>
            </a:r>
            <a:endParaRPr lang="fr-FR" sz="1200" kern="1200">
              <a:solidFill>
                <a:schemeClr val="tx1"/>
              </a:solidFill>
              <a:latin typeface="+mn-lt"/>
              <a:ea typeface="+mn-ea"/>
              <a:cs typeface="+mn-cs"/>
            </a:endParaRPr>
          </a:p>
          <a:p>
            <a:pPr lvl="0"/>
            <a:r>
              <a:rPr lang="en-US" sz="1200" kern="1200">
                <a:solidFill>
                  <a:schemeClr val="tx1"/>
                </a:solidFill>
                <a:latin typeface="+mn-lt"/>
                <a:ea typeface="+mn-ea"/>
                <a:cs typeface="+mn-cs"/>
              </a:rPr>
              <a:t>IOPT_SUPPRC – required for ICU initialization (TIM Channel Address). No special driver configuration is needed.</a:t>
            </a:r>
            <a:endParaRPr lang="fr-FR" sz="1200" kern="1200">
              <a:solidFill>
                <a:schemeClr val="tx1"/>
              </a:solidFill>
              <a:latin typeface="+mn-lt"/>
              <a:ea typeface="+mn-ea"/>
              <a:cs typeface="+mn-cs"/>
            </a:endParaRPr>
          </a:p>
          <a:p>
            <a:pPr lvl="0"/>
            <a:r>
              <a:rPr lang="en-US" sz="1200" kern="1200">
                <a:solidFill>
                  <a:schemeClr val="tx1"/>
                </a:solidFill>
                <a:latin typeface="+mn-lt"/>
                <a:ea typeface="+mn-ea"/>
                <a:cs typeface="+mn-cs"/>
              </a:rPr>
              <a:t>IOPT_FUNC – required due to the usage of library (RAM allocation, bit operations, etc) operations. No special driver configuration is needed.</a:t>
            </a:r>
            <a:endParaRPr lang="fr-FR" sz="1200" kern="1200">
              <a:solidFill>
                <a:schemeClr val="tx1"/>
              </a:solidFill>
              <a:latin typeface="+mn-lt"/>
              <a:ea typeface="+mn-ea"/>
              <a:cs typeface="+mn-cs"/>
            </a:endParaRPr>
          </a:p>
          <a:p>
            <a:pPr lvl="0"/>
            <a:r>
              <a:rPr lang="en-US" sz="1200" kern="1200">
                <a:solidFill>
                  <a:schemeClr val="tx1"/>
                </a:solidFill>
                <a:latin typeface="+mn-lt"/>
                <a:ea typeface="+mn-ea"/>
                <a:cs typeface="+mn-cs"/>
              </a:rPr>
              <a:t>IOPT_GTM – required to access the GTM device. No special driver configuration is needed (except for clocks).</a:t>
            </a:r>
            <a:endParaRPr lang="fr-FR" sz="1200" kern="1200">
              <a:solidFill>
                <a:schemeClr val="tx1"/>
              </a:solidFill>
              <a:latin typeface="+mn-lt"/>
              <a:ea typeface="+mn-ea"/>
              <a:cs typeface="+mn-cs"/>
            </a:endParaRPr>
          </a:p>
          <a:p>
            <a:pPr lvl="0"/>
            <a:r>
              <a:rPr lang="en-US" sz="1200" kern="1200">
                <a:solidFill>
                  <a:schemeClr val="tx1"/>
                </a:solidFill>
                <a:latin typeface="+mn-lt"/>
                <a:ea typeface="+mn-ea"/>
                <a:cs typeface="+mn-cs"/>
              </a:rPr>
              <a:t>ICSP_PORT – required for port configuration and signal routing. A specific driver configuration is needed.</a:t>
            </a:r>
            <a:endParaRPr lang="fr-FR" sz="1200" kern="1200">
              <a:solidFill>
                <a:schemeClr val="tx1"/>
              </a:solidFill>
              <a:latin typeface="+mn-lt"/>
              <a:ea typeface="+mn-ea"/>
              <a:cs typeface="+mn-cs"/>
            </a:endParaRPr>
          </a:p>
          <a:p>
            <a:pPr lvl="0"/>
            <a:r>
              <a:rPr lang="en-US" sz="1200" kern="1200">
                <a:solidFill>
                  <a:schemeClr val="tx1"/>
                </a:solidFill>
                <a:latin typeface="+mn-lt"/>
                <a:ea typeface="+mn-ea"/>
                <a:cs typeface="+mn-cs"/>
              </a:rPr>
              <a:t>ICSP_MEPA – required for notifications. A specific driver configuration is needed.</a:t>
            </a:r>
            <a:endParaRPr lang="fr-FR" sz="1200" kern="1200">
              <a:solidFill>
                <a:schemeClr val="tx1"/>
              </a:solidFill>
              <a:latin typeface="+mn-lt"/>
              <a:ea typeface="+mn-ea"/>
              <a:cs typeface="+mn-cs"/>
            </a:endParaRPr>
          </a:p>
          <a:p>
            <a:pPr lvl="0"/>
            <a:r>
              <a:rPr lang="en-US" sz="1200" kern="1200">
                <a:solidFill>
                  <a:schemeClr val="tx1"/>
                </a:solidFill>
                <a:latin typeface="+mn-lt"/>
                <a:ea typeface="+mn-ea"/>
                <a:cs typeface="+mn-cs"/>
              </a:rPr>
              <a:t>IOPT_INT – required due to the specific interrupts operation and message passing. A specific driver configuration is needed.</a:t>
            </a:r>
            <a:endParaRPr lang="fr-FR" sz="1200" kern="1200">
              <a:solidFill>
                <a:schemeClr val="tx1"/>
              </a:solidFill>
              <a:latin typeface="+mn-lt"/>
              <a:ea typeface="+mn-ea"/>
              <a:cs typeface="+mn-cs"/>
            </a:endParaRPr>
          </a:p>
          <a:p>
            <a:pPr lvl="0"/>
            <a:r>
              <a:rPr lang="en-US" sz="1200" kern="1200">
                <a:solidFill>
                  <a:schemeClr val="tx1"/>
                </a:solidFill>
                <a:latin typeface="+mn-lt"/>
                <a:ea typeface="+mn-ea"/>
                <a:cs typeface="+mn-cs"/>
              </a:rPr>
              <a:t>IOPT_EEH – required for error notifications. A specific driver configuration is needed.</a:t>
            </a:r>
            <a:endParaRPr lang="fr-FR" sz="1200" kern="1200">
              <a:solidFill>
                <a:schemeClr val="tx1"/>
              </a:solidFill>
              <a:latin typeface="+mn-lt"/>
              <a:ea typeface="+mn-ea"/>
              <a:cs typeface="+mn-cs"/>
            </a:endParaRPr>
          </a:p>
          <a:p>
            <a:endParaRPr lang="fr-F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35</a:t>
            </a:fld>
            <a:endParaRPr lang="en-GB"/>
          </a:p>
        </p:txBody>
      </p:sp>
    </p:spTree>
    <p:extLst>
      <p:ext uri="{BB962C8B-B14F-4D97-AF65-F5344CB8AC3E}">
        <p14:creationId xmlns:p14="http://schemas.microsoft.com/office/powerpoint/2010/main" val="4258106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37</a:t>
            </a:fld>
            <a:endParaRPr lang="en-GB"/>
          </a:p>
        </p:txBody>
      </p:sp>
    </p:spTree>
    <p:extLst>
      <p:ext uri="{BB962C8B-B14F-4D97-AF65-F5344CB8AC3E}">
        <p14:creationId xmlns:p14="http://schemas.microsoft.com/office/powerpoint/2010/main" val="349081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4</a:t>
            </a:fld>
            <a:endParaRPr lang="en-GB"/>
          </a:p>
        </p:txBody>
      </p:sp>
    </p:spTree>
    <p:extLst>
      <p:ext uri="{BB962C8B-B14F-4D97-AF65-F5344CB8AC3E}">
        <p14:creationId xmlns:p14="http://schemas.microsoft.com/office/powerpoint/2010/main" val="4260108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13</a:t>
            </a:fld>
            <a:endParaRPr lang="en-GB"/>
          </a:p>
        </p:txBody>
      </p:sp>
    </p:spTree>
    <p:extLst>
      <p:ext uri="{BB962C8B-B14F-4D97-AF65-F5344CB8AC3E}">
        <p14:creationId xmlns:p14="http://schemas.microsoft.com/office/powerpoint/2010/main" val="127544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14</a:t>
            </a:fld>
            <a:endParaRPr lang="en-GB"/>
          </a:p>
        </p:txBody>
      </p:sp>
    </p:spTree>
    <p:extLst>
      <p:ext uri="{BB962C8B-B14F-4D97-AF65-F5344CB8AC3E}">
        <p14:creationId xmlns:p14="http://schemas.microsoft.com/office/powerpoint/2010/main" val="374284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lvl="0"/>
            <a:r>
              <a:rPr lang="en-US" sz="1200" u="sng" kern="1200" dirty="0" err="1">
                <a:solidFill>
                  <a:schemeClr val="tx1"/>
                </a:solidFill>
                <a:latin typeface="+mn-lt"/>
                <a:ea typeface="+mn-ea"/>
                <a:cs typeface="+mn-cs"/>
              </a:rPr>
              <a:t>PwmIndex</a:t>
            </a:r>
            <a:r>
              <a:rPr lang="en-US" sz="1200" kern="1200" dirty="0">
                <a:solidFill>
                  <a:schemeClr val="tx1"/>
                </a:solidFill>
                <a:latin typeface="+mn-lt"/>
                <a:ea typeface="+mn-ea"/>
                <a:cs typeface="+mn-cs"/>
              </a:rPr>
              <a:t>: Specifies the Instance Id of this module instance. If only one instance is present it shall have the Id 0. </a:t>
            </a:r>
            <a:endParaRPr lang="fr-FR"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This driver implementation does not support multiple instances. </a:t>
            </a:r>
            <a:r>
              <a:rPr lang="en-US" sz="1200" b="1" kern="1200" dirty="0" err="1">
                <a:solidFill>
                  <a:schemeClr val="tx1"/>
                </a:solidFill>
                <a:latin typeface="+mn-lt"/>
                <a:ea typeface="+mn-ea"/>
                <a:cs typeface="+mn-cs"/>
              </a:rPr>
              <a:t>PwmIndex</a:t>
            </a:r>
            <a:r>
              <a:rPr lang="en-US" sz="1200" b="1" kern="1200" dirty="0">
                <a:solidFill>
                  <a:schemeClr val="tx1"/>
                </a:solidFill>
                <a:latin typeface="+mn-lt"/>
                <a:ea typeface="+mn-ea"/>
                <a:cs typeface="+mn-cs"/>
              </a:rPr>
              <a:t> always has to be set to 0.</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PwmDutycycleUpdatedEndperiod</a:t>
            </a:r>
            <a:r>
              <a:rPr lang="en-US" sz="1200" kern="1200" dirty="0">
                <a:solidFill>
                  <a:schemeClr val="tx1"/>
                </a:solidFill>
                <a:latin typeface="+mn-lt"/>
                <a:ea typeface="+mn-ea"/>
                <a:cs typeface="+mn-cs"/>
              </a:rPr>
              <a:t>: Switch for enabling the update of the duty cycle parameter at the end of the current period when </a:t>
            </a:r>
            <a:r>
              <a:rPr lang="en-US" sz="1200" kern="1200" dirty="0" err="1">
                <a:solidFill>
                  <a:schemeClr val="tx1"/>
                </a:solidFill>
                <a:latin typeface="+mn-lt"/>
                <a:ea typeface="+mn-ea"/>
                <a:cs typeface="+mn-cs"/>
              </a:rPr>
              <a:t>Pwm_SetDutyCycle</a:t>
            </a:r>
            <a:r>
              <a:rPr lang="en-US" sz="1200" kern="1200" dirty="0">
                <a:solidFill>
                  <a:schemeClr val="tx1"/>
                </a:solidFill>
                <a:latin typeface="+mn-lt"/>
                <a:ea typeface="+mn-ea"/>
                <a:cs typeface="+mn-cs"/>
              </a:rPr>
              <a:t>( ) is called.</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TRUE: update of duty cycle is done at the end of period of currently generated waveform (current waveform is finished).</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FALSE: update of duty cycle is done immediately (just after service call, current waveform is cut).</a:t>
            </a:r>
            <a:endParaRPr lang="fr-FR"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This parameter is only present for </a:t>
            </a:r>
            <a:r>
              <a:rPr lang="en-US" sz="1200" b="1" kern="1200" dirty="0" err="1">
                <a:solidFill>
                  <a:schemeClr val="tx1"/>
                </a:solidFill>
                <a:latin typeface="+mn-lt"/>
                <a:ea typeface="+mn-ea"/>
                <a:cs typeface="+mn-cs"/>
              </a:rPr>
              <a:t>Autosar</a:t>
            </a:r>
            <a:r>
              <a:rPr lang="en-US" sz="1200" b="1" kern="1200" dirty="0">
                <a:solidFill>
                  <a:schemeClr val="tx1"/>
                </a:solidFill>
                <a:latin typeface="+mn-lt"/>
                <a:ea typeface="+mn-ea"/>
                <a:cs typeface="+mn-cs"/>
              </a:rPr>
              <a:t> compliance. It has no effect for </a:t>
            </a:r>
            <a:r>
              <a:rPr lang="en-US" sz="1200" b="1" kern="1200" dirty="0" err="1">
                <a:solidFill>
                  <a:schemeClr val="tx1"/>
                </a:solidFill>
                <a:latin typeface="+mn-lt"/>
                <a:ea typeface="+mn-ea"/>
                <a:cs typeface="+mn-cs"/>
              </a:rPr>
              <a:t>Powersar</a:t>
            </a:r>
            <a:r>
              <a:rPr lang="en-US" sz="1200" b="1"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PwmPeriodUpdatedEndperiod</a:t>
            </a:r>
            <a:r>
              <a:rPr lang="en-US" sz="1200" kern="1200" dirty="0">
                <a:solidFill>
                  <a:schemeClr val="tx1"/>
                </a:solidFill>
                <a:latin typeface="+mn-lt"/>
                <a:ea typeface="+mn-ea"/>
                <a:cs typeface="+mn-cs"/>
              </a:rPr>
              <a:t>: Switch for enabling the update of the period parameter at the end of the current period when </a:t>
            </a:r>
            <a:r>
              <a:rPr lang="en-US" sz="1200" kern="1200" dirty="0" err="1">
                <a:solidFill>
                  <a:schemeClr val="tx1"/>
                </a:solidFill>
                <a:latin typeface="+mn-lt"/>
                <a:ea typeface="+mn-ea"/>
                <a:cs typeface="+mn-cs"/>
              </a:rPr>
              <a:t>Pwm_SetPeriodAndDuty</a:t>
            </a:r>
            <a:r>
              <a:rPr lang="en-US" sz="1200" kern="1200" dirty="0">
                <a:solidFill>
                  <a:schemeClr val="tx1"/>
                </a:solidFill>
                <a:latin typeface="+mn-lt"/>
                <a:ea typeface="+mn-ea"/>
                <a:cs typeface="+mn-cs"/>
              </a:rPr>
              <a:t>( ) is called.</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TRUE: update of period/duty cycle is done at the end of period of currently generated waveform (current waveform is finished).</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FALSE: update of period/duty cycle is done immediately (just after service call, current waveform is cut).</a:t>
            </a:r>
            <a:endParaRPr lang="fr-FR"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This parameter is only present for </a:t>
            </a:r>
            <a:r>
              <a:rPr lang="en-US" sz="1200" b="1" kern="1200" dirty="0" err="1">
                <a:solidFill>
                  <a:schemeClr val="tx1"/>
                </a:solidFill>
                <a:latin typeface="+mn-lt"/>
                <a:ea typeface="+mn-ea"/>
                <a:cs typeface="+mn-cs"/>
              </a:rPr>
              <a:t>Autosar</a:t>
            </a:r>
            <a:r>
              <a:rPr lang="en-US" sz="1200" b="1" kern="1200" dirty="0">
                <a:solidFill>
                  <a:schemeClr val="tx1"/>
                </a:solidFill>
                <a:latin typeface="+mn-lt"/>
                <a:ea typeface="+mn-ea"/>
                <a:cs typeface="+mn-cs"/>
              </a:rPr>
              <a:t> compliance. It has no effect for </a:t>
            </a:r>
            <a:r>
              <a:rPr lang="en-US" sz="1200" b="1" kern="1200" dirty="0" err="1">
                <a:solidFill>
                  <a:schemeClr val="tx1"/>
                </a:solidFill>
                <a:latin typeface="+mn-lt"/>
                <a:ea typeface="+mn-ea"/>
                <a:cs typeface="+mn-cs"/>
              </a:rPr>
              <a:t>Powersar</a:t>
            </a:r>
            <a:r>
              <a:rPr lang="en-US" sz="1200" b="1"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PwmNotificationSupported</a:t>
            </a:r>
            <a:r>
              <a:rPr lang="en-US" sz="1200" kern="1200" dirty="0">
                <a:solidFill>
                  <a:schemeClr val="tx1"/>
                </a:solidFill>
                <a:latin typeface="+mn-lt"/>
                <a:ea typeface="+mn-ea"/>
                <a:cs typeface="+mn-cs"/>
              </a:rPr>
              <a:t>: Switch to indicate that the End of period notifications or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notifications are supported.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PwmDevErorDetect</a:t>
            </a:r>
            <a:r>
              <a:rPr lang="en-US" sz="1200" kern="1200" dirty="0">
                <a:solidFill>
                  <a:schemeClr val="tx1"/>
                </a:solidFill>
                <a:latin typeface="+mn-lt"/>
                <a:ea typeface="+mn-ea"/>
                <a:cs typeface="+mn-cs"/>
              </a:rPr>
              <a:t>: Switch for enabling the development error detection.</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ResetReason</a:t>
            </a:r>
            <a:r>
              <a:rPr lang="en-US" sz="1200" kern="1200" dirty="0">
                <a:solidFill>
                  <a:schemeClr val="tx1"/>
                </a:solidFill>
                <a:latin typeface="+mn-lt"/>
                <a:ea typeface="+mn-ea"/>
                <a:cs typeface="+mn-cs"/>
              </a:rPr>
              <a:t>: Value logged by the function </a:t>
            </a:r>
            <a:r>
              <a:rPr lang="en-US" sz="1200" kern="1200" dirty="0" err="1">
                <a:solidFill>
                  <a:schemeClr val="tx1"/>
                </a:solidFill>
                <a:latin typeface="+mn-lt"/>
                <a:ea typeface="+mn-ea"/>
                <a:cs typeface="+mn-cs"/>
              </a:rPr>
              <a:t>Iopt_Eeh_ForceReset</a:t>
            </a:r>
            <a:r>
              <a:rPr lang="en-US" sz="1200" kern="1200" dirty="0">
                <a:solidFill>
                  <a:schemeClr val="tx1"/>
                </a:solidFill>
                <a:latin typeface="+mn-lt"/>
                <a:ea typeface="+mn-ea"/>
                <a:cs typeface="+mn-cs"/>
              </a:rPr>
              <a:t> in case of a bad behavior of the driver. The driver forces a reset only if the allocation of the buffer fails.</a:t>
            </a:r>
          </a:p>
          <a:p>
            <a:pPr lvl="0"/>
            <a:r>
              <a:rPr lang="fr-FR" sz="1200" u="sng" kern="1200" dirty="0" err="1">
                <a:solidFill>
                  <a:schemeClr val="tx1"/>
                </a:solidFill>
                <a:effectLst/>
                <a:latin typeface="+mn-lt"/>
                <a:ea typeface="+mn-ea"/>
                <a:cs typeface="+mn-cs"/>
              </a:rPr>
              <a:t>PwmLowPowerStatesSupport</a:t>
            </a:r>
            <a:r>
              <a:rPr lang="fr-FR"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Adds / removes all power state management related APIs (</a:t>
            </a:r>
            <a:r>
              <a:rPr lang="en-US" sz="1200" kern="1200" dirty="0" err="1">
                <a:solidFill>
                  <a:schemeClr val="tx1"/>
                </a:solidFill>
                <a:effectLst/>
                <a:latin typeface="+mn-lt"/>
                <a:ea typeface="+mn-ea"/>
                <a:cs typeface="+mn-cs"/>
              </a:rPr>
              <a:t>PWM_SetPowerState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PWM_GetCurrentPowerState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PWM_GetTargetPowerState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PWM_PreparePowerState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PWM_Main_PowerTransitionManager</a:t>
            </a:r>
            <a:r>
              <a:rPr lang="en-US" sz="1200" kern="1200" dirty="0">
                <a:solidFill>
                  <a:schemeClr val="tx1"/>
                </a:solidFill>
                <a:effectLst/>
                <a:latin typeface="+mn-lt"/>
                <a:ea typeface="+mn-ea"/>
                <a:cs typeface="+mn-cs"/>
              </a:rPr>
              <a:t>), indicating if the HW offers low power state management. </a:t>
            </a:r>
          </a:p>
          <a:p>
            <a:r>
              <a:rPr lang="en-US" sz="1200" b="1" kern="1200" dirty="0">
                <a:solidFill>
                  <a:schemeClr val="tx1"/>
                </a:solidFill>
                <a:effectLst/>
                <a:latin typeface="+mn-lt"/>
                <a:ea typeface="+mn-ea"/>
                <a:cs typeface="+mn-cs"/>
              </a:rPr>
              <a:t>This is an </a:t>
            </a:r>
            <a:r>
              <a:rPr lang="en-US" sz="1200" b="1" kern="1200" dirty="0" err="1">
                <a:solidFill>
                  <a:schemeClr val="tx1"/>
                </a:solidFill>
                <a:effectLst/>
                <a:latin typeface="+mn-lt"/>
                <a:ea typeface="+mn-ea"/>
                <a:cs typeface="+mn-cs"/>
              </a:rPr>
              <a:t>Autosar</a:t>
            </a:r>
            <a:r>
              <a:rPr lang="en-US" sz="1200" b="1" kern="1200" dirty="0">
                <a:solidFill>
                  <a:schemeClr val="tx1"/>
                </a:solidFill>
                <a:effectLst/>
                <a:latin typeface="+mn-lt"/>
                <a:ea typeface="+mn-ea"/>
                <a:cs typeface="+mn-cs"/>
              </a:rPr>
              <a:t> standard parameter. It is not considered by the PWM driver and user does not need to configure it.</a:t>
            </a:r>
            <a:endParaRPr lang="en-US" sz="1200" kern="1200" dirty="0">
              <a:solidFill>
                <a:schemeClr val="tx1"/>
              </a:solidFill>
              <a:effectLst/>
              <a:latin typeface="+mn-lt"/>
              <a:ea typeface="+mn-ea"/>
              <a:cs typeface="+mn-cs"/>
            </a:endParaRPr>
          </a:p>
          <a:p>
            <a:pPr lvl="0"/>
            <a:r>
              <a:rPr lang="fr-FR" sz="1200" u="sng" kern="1200" dirty="0" err="1">
                <a:solidFill>
                  <a:schemeClr val="tx1"/>
                </a:solidFill>
                <a:effectLst/>
                <a:latin typeface="+mn-lt"/>
                <a:ea typeface="+mn-ea"/>
                <a:cs typeface="+mn-cs"/>
              </a:rPr>
              <a:t>PwmPowerStateAsynchTransitionMode</a:t>
            </a:r>
            <a:r>
              <a:rPr lang="fr-FR"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Enables / disables support of the PWM Driver to the asynchronous power state transition.</a:t>
            </a:r>
          </a:p>
          <a:p>
            <a:r>
              <a:rPr lang="en-US" sz="1200" b="1" kern="1200" dirty="0">
                <a:solidFill>
                  <a:schemeClr val="tx1"/>
                </a:solidFill>
                <a:effectLst/>
                <a:latin typeface="+mn-lt"/>
                <a:ea typeface="+mn-ea"/>
                <a:cs typeface="+mn-cs"/>
              </a:rPr>
              <a:t>This is an </a:t>
            </a:r>
            <a:r>
              <a:rPr lang="en-US" sz="1200" b="1" kern="1200" dirty="0" err="1">
                <a:solidFill>
                  <a:schemeClr val="tx1"/>
                </a:solidFill>
                <a:effectLst/>
                <a:latin typeface="+mn-lt"/>
                <a:ea typeface="+mn-ea"/>
                <a:cs typeface="+mn-cs"/>
              </a:rPr>
              <a:t>Autosar</a:t>
            </a:r>
            <a:r>
              <a:rPr lang="en-US" sz="1200" b="1" kern="1200" dirty="0">
                <a:solidFill>
                  <a:schemeClr val="tx1"/>
                </a:solidFill>
                <a:effectLst/>
                <a:latin typeface="+mn-lt"/>
                <a:ea typeface="+mn-ea"/>
                <a:cs typeface="+mn-cs"/>
              </a:rPr>
              <a:t> standard parameter. It is not considered by the PWM driver and user does not need to configure it.</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err="1">
                <a:solidFill>
                  <a:schemeClr val="tx1"/>
                </a:solidFill>
                <a:effectLst/>
                <a:latin typeface="+mn-lt"/>
                <a:ea typeface="+mn-ea"/>
                <a:cs typeface="+mn-cs"/>
              </a:rPr>
              <a:t>UserNotificationsIncludes</a:t>
            </a:r>
            <a:r>
              <a:rPr lang="en-US" sz="1200" kern="1200" dirty="0">
                <a:solidFill>
                  <a:schemeClr val="tx1"/>
                </a:solidFill>
                <a:effectLst/>
                <a:latin typeface="+mn-lt"/>
                <a:ea typeface="+mn-ea"/>
                <a:cs typeface="+mn-cs"/>
              </a:rPr>
              <a:t>: Header with callbacks prototypes.</a:t>
            </a:r>
          </a:p>
          <a:p>
            <a:pPr lvl="0"/>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27</a:t>
            </a:fld>
            <a:endParaRPr lang="en-GB"/>
          </a:p>
        </p:txBody>
      </p:sp>
    </p:spTree>
    <p:extLst>
      <p:ext uri="{BB962C8B-B14F-4D97-AF65-F5344CB8AC3E}">
        <p14:creationId xmlns:p14="http://schemas.microsoft.com/office/powerpoint/2010/main" val="427195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lvl="0"/>
            <a:r>
              <a:rPr lang="en-US" sz="1200" u="sng" kern="1200" dirty="0" err="1">
                <a:solidFill>
                  <a:schemeClr val="tx1"/>
                </a:solidFill>
                <a:latin typeface="+mn-lt"/>
                <a:ea typeface="+mn-ea"/>
                <a:cs typeface="+mn-cs"/>
              </a:rPr>
              <a:t>ShortName</a:t>
            </a:r>
            <a:r>
              <a:rPr lang="en-US" sz="1200" u="sng" kern="1200" dirty="0">
                <a:solidFill>
                  <a:schemeClr val="tx1"/>
                </a:solidFill>
                <a:latin typeface="+mn-lt"/>
                <a:ea typeface="+mn-ea"/>
                <a:cs typeface="+mn-cs"/>
              </a:rPr>
              <a:t> </a:t>
            </a:r>
            <a:r>
              <a:rPr lang="en-US" sz="1200" kern="1200" dirty="0">
                <a:solidFill>
                  <a:schemeClr val="tx1"/>
                </a:solidFill>
                <a:latin typeface="+mn-lt"/>
                <a:ea typeface="+mn-ea"/>
                <a:cs typeface="+mn-cs"/>
              </a:rPr>
              <a:t>: Name of the container. Could be any name.</a:t>
            </a:r>
            <a:endParaRPr lang="fr-FR" sz="1200" kern="1200" dirty="0">
              <a:solidFill>
                <a:schemeClr val="tx1"/>
              </a:solidFill>
              <a:latin typeface="+mn-lt"/>
              <a:ea typeface="+mn-ea"/>
              <a:cs typeface="+mn-cs"/>
            </a:endParaRPr>
          </a:p>
          <a:p>
            <a:pPr lvl="0"/>
            <a:r>
              <a:rPr lang="en-US" sz="1200" u="sng" kern="1200" dirty="0">
                <a:solidFill>
                  <a:schemeClr val="tx1"/>
                </a:solidFill>
                <a:latin typeface="+mn-lt"/>
                <a:ea typeface="+mn-ea"/>
                <a:cs typeface="+mn-cs"/>
              </a:rPr>
              <a:t>Feature :</a:t>
            </a:r>
            <a:r>
              <a:rPr lang="en-US" sz="1200" kern="1200" dirty="0">
                <a:solidFill>
                  <a:schemeClr val="tx1"/>
                </a:solidFill>
                <a:latin typeface="+mn-lt"/>
                <a:ea typeface="+mn-ea"/>
                <a:cs typeface="+mn-cs"/>
              </a:rPr>
              <a:t> Every feature used by at least one channel of this device should be ticked in order to be mapped. If not, a call to the operations from </a:t>
            </a:r>
            <a:r>
              <a:rPr lang="en-US" sz="1200" kern="1200" dirty="0" err="1">
                <a:solidFill>
                  <a:schemeClr val="tx1"/>
                </a:solidFill>
                <a:latin typeface="+mn-lt"/>
                <a:ea typeface="+mn-ea"/>
                <a:cs typeface="+mn-cs"/>
              </a:rPr>
              <a:t>unticked</a:t>
            </a:r>
            <a:r>
              <a:rPr lang="en-US" sz="1200" kern="1200" dirty="0">
                <a:solidFill>
                  <a:schemeClr val="tx1"/>
                </a:solidFill>
                <a:latin typeface="+mn-lt"/>
                <a:ea typeface="+mn-ea"/>
                <a:cs typeface="+mn-cs"/>
              </a:rPr>
              <a:t> features will produce a reset.</a:t>
            </a:r>
            <a:endParaRPr lang="fr-FR" sz="1200" kern="1200" dirty="0">
              <a:solidFill>
                <a:schemeClr val="tx1"/>
              </a:solidFill>
              <a:latin typeface="+mn-lt"/>
              <a:ea typeface="+mn-ea"/>
              <a:cs typeface="+mn-cs"/>
            </a:endParaRPr>
          </a:p>
          <a:p>
            <a:pPr lvl="1"/>
            <a:r>
              <a:rPr lang="en-US" sz="1200" u="sng" kern="1200" dirty="0" err="1">
                <a:solidFill>
                  <a:schemeClr val="tx1"/>
                </a:solidFill>
                <a:latin typeface="+mn-lt"/>
                <a:ea typeface="+mn-ea"/>
                <a:cs typeface="+mn-cs"/>
              </a:rPr>
              <a:t>PwmDeInitApi</a:t>
            </a:r>
            <a:r>
              <a:rPr lang="en-US" sz="1200" kern="1200" dirty="0">
                <a:solidFill>
                  <a:schemeClr val="tx1"/>
                </a:solidFill>
                <a:latin typeface="+mn-lt"/>
                <a:ea typeface="+mn-ea"/>
                <a:cs typeface="+mn-cs"/>
              </a:rPr>
              <a:t>: This feature is not scalable. This parameter is only present for </a:t>
            </a:r>
            <a:r>
              <a:rPr lang="en-US" sz="1200" kern="1200" dirty="0" err="1">
                <a:solidFill>
                  <a:schemeClr val="tx1"/>
                </a:solidFill>
                <a:latin typeface="+mn-lt"/>
                <a:ea typeface="+mn-ea"/>
                <a:cs typeface="+mn-cs"/>
              </a:rPr>
              <a:t>Autosar</a:t>
            </a:r>
            <a:r>
              <a:rPr lang="en-US" sz="1200" kern="1200" dirty="0">
                <a:solidFill>
                  <a:schemeClr val="tx1"/>
                </a:solidFill>
                <a:latin typeface="+mn-lt"/>
                <a:ea typeface="+mn-ea"/>
                <a:cs typeface="+mn-cs"/>
              </a:rPr>
              <a:t> compliance. It has no effect.</a:t>
            </a:r>
          </a:p>
          <a:p>
            <a:pPr lvl="1"/>
            <a:r>
              <a:rPr lang="en-US" sz="1200" u="sng" kern="1200" dirty="0" err="1">
                <a:solidFill>
                  <a:schemeClr val="tx1"/>
                </a:solidFill>
                <a:effectLst/>
                <a:latin typeface="+mn-lt"/>
                <a:ea typeface="+mn-ea"/>
                <a:cs typeface="+mn-cs"/>
              </a:rPr>
              <a:t>DutyCyclesSync</a:t>
            </a:r>
            <a:r>
              <a:rPr lang="en-US" sz="1200" kern="1200" dirty="0">
                <a:solidFill>
                  <a:schemeClr val="tx1"/>
                </a:solidFill>
                <a:effectLst/>
                <a:latin typeface="+mn-lt"/>
                <a:ea typeface="+mn-ea"/>
                <a:cs typeface="+mn-cs"/>
              </a:rPr>
              <a:t>: check it if you use operation </a:t>
            </a:r>
            <a:r>
              <a:rPr lang="en-US" sz="1200" kern="1200" dirty="0" err="1">
                <a:solidFill>
                  <a:schemeClr val="tx1"/>
                </a:solidFill>
                <a:effectLst/>
                <a:latin typeface="+mn-lt"/>
                <a:ea typeface="+mn-ea"/>
                <a:cs typeface="+mn-cs"/>
              </a:rPr>
              <a:t>Iopt_Pwm_SetDutyCyclesSync</a:t>
            </a:r>
            <a:r>
              <a:rPr lang="en-US" sz="1200" kern="1200" dirty="0">
                <a:solidFill>
                  <a:schemeClr val="tx1"/>
                </a:solidFill>
                <a:effectLst/>
                <a:latin typeface="+mn-lt"/>
                <a:ea typeface="+mn-ea"/>
                <a:cs typeface="+mn-cs"/>
              </a:rPr>
              <a:t>()</a:t>
            </a:r>
            <a:endParaRPr lang="fr-FR" sz="1200" kern="1200" dirty="0">
              <a:solidFill>
                <a:schemeClr val="tx1"/>
              </a:solidFill>
              <a:latin typeface="+mn-lt"/>
              <a:ea typeface="+mn-ea"/>
              <a:cs typeface="+mn-cs"/>
            </a:endParaRPr>
          </a:p>
          <a:p>
            <a:pPr lvl="1"/>
            <a:r>
              <a:rPr lang="en-US" sz="1200" u="sng" kern="1200" dirty="0" err="1">
                <a:solidFill>
                  <a:schemeClr val="tx1"/>
                </a:solidFill>
                <a:latin typeface="+mn-lt"/>
                <a:ea typeface="+mn-ea"/>
                <a:cs typeface="+mn-cs"/>
              </a:rPr>
              <a:t>PwmSetDutyCycle</a:t>
            </a:r>
            <a:r>
              <a:rPr lang="en-US" sz="1200" kern="1200" dirty="0">
                <a:solidFill>
                  <a:schemeClr val="tx1"/>
                </a:solidFill>
                <a:latin typeface="+mn-lt"/>
                <a:ea typeface="+mn-ea"/>
                <a:cs typeface="+mn-cs"/>
              </a:rPr>
              <a:t>: This feature is not scalable. This parameter is only present for </a:t>
            </a:r>
            <a:r>
              <a:rPr lang="en-US" sz="1200" kern="1200" dirty="0" err="1">
                <a:solidFill>
                  <a:schemeClr val="tx1"/>
                </a:solidFill>
                <a:latin typeface="+mn-lt"/>
                <a:ea typeface="+mn-ea"/>
                <a:cs typeface="+mn-cs"/>
              </a:rPr>
              <a:t>Autosar</a:t>
            </a:r>
            <a:r>
              <a:rPr lang="en-US" sz="1200" kern="1200" dirty="0">
                <a:solidFill>
                  <a:schemeClr val="tx1"/>
                </a:solidFill>
                <a:latin typeface="+mn-lt"/>
                <a:ea typeface="+mn-ea"/>
                <a:cs typeface="+mn-cs"/>
              </a:rPr>
              <a:t> compliance. It has no effect.</a:t>
            </a:r>
            <a:endParaRPr lang="fr-FR" sz="1200" kern="1200" dirty="0">
              <a:solidFill>
                <a:schemeClr val="tx1"/>
              </a:solidFill>
              <a:latin typeface="+mn-lt"/>
              <a:ea typeface="+mn-ea"/>
              <a:cs typeface="+mn-cs"/>
            </a:endParaRPr>
          </a:p>
          <a:p>
            <a:pPr lvl="1"/>
            <a:r>
              <a:rPr lang="en-US" sz="1200" u="sng" kern="1200" dirty="0" err="1">
                <a:solidFill>
                  <a:schemeClr val="tx1"/>
                </a:solidFill>
                <a:latin typeface="+mn-lt"/>
                <a:ea typeface="+mn-ea"/>
                <a:cs typeface="+mn-cs"/>
              </a:rPr>
              <a:t>PwmSetPeriodAndDuty</a:t>
            </a:r>
            <a:r>
              <a:rPr lang="en-US" sz="1200" kern="1200" dirty="0">
                <a:solidFill>
                  <a:schemeClr val="tx1"/>
                </a:solidFill>
                <a:latin typeface="+mn-lt"/>
                <a:ea typeface="+mn-ea"/>
                <a:cs typeface="+mn-cs"/>
              </a:rPr>
              <a:t>: check it if you use operation </a:t>
            </a:r>
            <a:r>
              <a:rPr lang="en-US" sz="1200" kern="1200" dirty="0" err="1">
                <a:solidFill>
                  <a:schemeClr val="tx1"/>
                </a:solidFill>
                <a:latin typeface="+mn-lt"/>
                <a:ea typeface="+mn-ea"/>
                <a:cs typeface="+mn-cs"/>
              </a:rPr>
              <a:t>Iopt_Pwm_XtomPerDuty_SetPeriodAndDuty</a:t>
            </a:r>
            <a:r>
              <a:rPr lang="en-US" sz="1200" kern="1200" dirty="0">
                <a:solidFill>
                  <a:schemeClr val="tx1"/>
                </a:solidFill>
                <a:latin typeface="+mn-lt"/>
                <a:ea typeface="+mn-ea"/>
                <a:cs typeface="+mn-cs"/>
              </a:rPr>
              <a:t>() on this device</a:t>
            </a:r>
            <a:r>
              <a:rPr lang="en-US" sz="1200" u="sng"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pPr lvl="1"/>
            <a:r>
              <a:rPr lang="en-US" sz="1200" u="sng" kern="1200" dirty="0">
                <a:solidFill>
                  <a:schemeClr val="tx1"/>
                </a:solidFill>
                <a:latin typeface="+mn-lt"/>
                <a:ea typeface="+mn-ea"/>
                <a:cs typeface="+mn-cs"/>
              </a:rPr>
              <a:t>Override</a:t>
            </a:r>
            <a:r>
              <a:rPr lang="en-US" sz="1200" kern="1200" dirty="0">
                <a:solidFill>
                  <a:schemeClr val="tx1"/>
                </a:solidFill>
                <a:latin typeface="+mn-lt"/>
                <a:ea typeface="+mn-ea"/>
                <a:cs typeface="+mn-cs"/>
              </a:rPr>
              <a:t>: check it if you use operation </a:t>
            </a:r>
            <a:r>
              <a:rPr lang="en-US" sz="1200" kern="1200" dirty="0" err="1">
                <a:solidFill>
                  <a:schemeClr val="tx1"/>
                </a:solidFill>
                <a:latin typeface="+mn-lt"/>
                <a:ea typeface="+mn-ea"/>
                <a:cs typeface="+mn-cs"/>
              </a:rPr>
              <a:t>Iopt_Pwm_XtomOvri_OverridePeriodAndDuty</a:t>
            </a:r>
            <a:r>
              <a:rPr lang="en-US" sz="1200" kern="1200" dirty="0">
                <a:solidFill>
                  <a:schemeClr val="tx1"/>
                </a:solidFill>
                <a:latin typeface="+mn-lt"/>
                <a:ea typeface="+mn-ea"/>
                <a:cs typeface="+mn-cs"/>
              </a:rPr>
              <a:t>() on this device</a:t>
            </a:r>
            <a:endParaRPr lang="fr-FR" sz="1200" kern="1200" dirty="0">
              <a:solidFill>
                <a:schemeClr val="tx1"/>
              </a:solidFill>
              <a:latin typeface="+mn-lt"/>
              <a:ea typeface="+mn-ea"/>
              <a:cs typeface="+mn-cs"/>
            </a:endParaRPr>
          </a:p>
          <a:p>
            <a:pPr lvl="1"/>
            <a:r>
              <a:rPr lang="en-US" sz="1200" u="sng" kern="1200" dirty="0" err="1">
                <a:solidFill>
                  <a:schemeClr val="tx1"/>
                </a:solidFill>
                <a:latin typeface="+mn-lt"/>
                <a:ea typeface="+mn-ea"/>
                <a:cs typeface="+mn-cs"/>
              </a:rPr>
              <a:t>PwmSetOutputToIdle</a:t>
            </a:r>
            <a:r>
              <a:rPr lang="en-US" sz="1200" kern="1200" dirty="0">
                <a:solidFill>
                  <a:schemeClr val="tx1"/>
                </a:solidFill>
                <a:latin typeface="+mn-lt"/>
                <a:ea typeface="+mn-ea"/>
                <a:cs typeface="+mn-cs"/>
              </a:rPr>
              <a:t>: This feature is not available. This parameter is only present for </a:t>
            </a:r>
            <a:r>
              <a:rPr lang="en-US" sz="1200" kern="1200" dirty="0" err="1">
                <a:solidFill>
                  <a:schemeClr val="tx1"/>
                </a:solidFill>
                <a:latin typeface="+mn-lt"/>
                <a:ea typeface="+mn-ea"/>
                <a:cs typeface="+mn-cs"/>
              </a:rPr>
              <a:t>Autosar</a:t>
            </a:r>
            <a:r>
              <a:rPr lang="en-US" sz="1200" kern="1200" dirty="0">
                <a:solidFill>
                  <a:schemeClr val="tx1"/>
                </a:solidFill>
                <a:latin typeface="+mn-lt"/>
                <a:ea typeface="+mn-ea"/>
                <a:cs typeface="+mn-cs"/>
              </a:rPr>
              <a:t> compliance. It has no effect.</a:t>
            </a:r>
            <a:endParaRPr lang="fr-FR" sz="1200" kern="1200" dirty="0">
              <a:solidFill>
                <a:schemeClr val="tx1"/>
              </a:solidFill>
              <a:latin typeface="+mn-lt"/>
              <a:ea typeface="+mn-ea"/>
              <a:cs typeface="+mn-cs"/>
            </a:endParaRPr>
          </a:p>
          <a:p>
            <a:pPr lvl="1"/>
            <a:r>
              <a:rPr lang="en-US" sz="1200" u="sng" kern="1200" dirty="0" err="1">
                <a:solidFill>
                  <a:schemeClr val="tx1"/>
                </a:solidFill>
                <a:latin typeface="+mn-lt"/>
                <a:ea typeface="+mn-ea"/>
                <a:cs typeface="+mn-cs"/>
              </a:rPr>
              <a:t>SetDutyWithTrig</a:t>
            </a:r>
            <a:r>
              <a:rPr lang="en-US" sz="1200" kern="1200" dirty="0">
                <a:solidFill>
                  <a:schemeClr val="tx1"/>
                </a:solidFill>
                <a:latin typeface="+mn-lt"/>
                <a:ea typeface="+mn-ea"/>
                <a:cs typeface="+mn-cs"/>
              </a:rPr>
              <a:t>: check it if you use operation </a:t>
            </a:r>
            <a:r>
              <a:rPr lang="en-US" sz="1200" kern="1200" dirty="0" err="1">
                <a:solidFill>
                  <a:schemeClr val="tx1"/>
                </a:solidFill>
                <a:latin typeface="+mn-lt"/>
                <a:ea typeface="+mn-ea"/>
                <a:cs typeface="+mn-cs"/>
              </a:rPr>
              <a:t>Iopt_Pwm_XtomDutyTrig_SetDutycycleWithTrig</a:t>
            </a:r>
            <a:r>
              <a:rPr lang="en-US" sz="1200" kern="1200" dirty="0">
                <a:solidFill>
                  <a:schemeClr val="tx1"/>
                </a:solidFill>
                <a:latin typeface="+mn-lt"/>
                <a:ea typeface="+mn-ea"/>
                <a:cs typeface="+mn-cs"/>
              </a:rPr>
              <a:t>() on this device</a:t>
            </a:r>
            <a:endParaRPr lang="fr-FR" sz="1200" kern="1200" dirty="0">
              <a:solidFill>
                <a:schemeClr val="tx1"/>
              </a:solidFill>
              <a:latin typeface="+mn-lt"/>
              <a:ea typeface="+mn-ea"/>
              <a:cs typeface="+mn-cs"/>
            </a:endParaRPr>
          </a:p>
          <a:p>
            <a:pPr lvl="1"/>
            <a:r>
              <a:rPr lang="en-US" sz="1200" u="sng" kern="1200" dirty="0" err="1">
                <a:solidFill>
                  <a:schemeClr val="tx1"/>
                </a:solidFill>
                <a:latin typeface="+mn-lt"/>
                <a:ea typeface="+mn-ea"/>
                <a:cs typeface="+mn-cs"/>
              </a:rPr>
              <a:t>PwmGetOutputState</a:t>
            </a:r>
            <a:r>
              <a:rPr lang="en-US" sz="1200" kern="1200" dirty="0">
                <a:solidFill>
                  <a:schemeClr val="tx1"/>
                </a:solidFill>
                <a:latin typeface="+mn-lt"/>
                <a:ea typeface="+mn-ea"/>
                <a:cs typeface="+mn-cs"/>
              </a:rPr>
              <a:t>: check it if you use operation </a:t>
            </a:r>
            <a:r>
              <a:rPr lang="en-US" sz="1200" kern="1200" dirty="0" err="1">
                <a:solidFill>
                  <a:schemeClr val="tx1"/>
                </a:solidFill>
                <a:latin typeface="+mn-lt"/>
                <a:ea typeface="+mn-ea"/>
                <a:cs typeface="+mn-cs"/>
              </a:rPr>
              <a:t>Iopt_Pwm_XtomOutState_GetOutputState</a:t>
            </a:r>
            <a:r>
              <a:rPr lang="en-US" sz="1200" kern="1200" dirty="0">
                <a:solidFill>
                  <a:schemeClr val="tx1"/>
                </a:solidFill>
                <a:latin typeface="+mn-lt"/>
                <a:ea typeface="+mn-ea"/>
                <a:cs typeface="+mn-cs"/>
              </a:rPr>
              <a:t>() on this device</a:t>
            </a:r>
            <a:endParaRPr lang="fr-FR" sz="1200" kern="1200" dirty="0">
              <a:solidFill>
                <a:schemeClr val="tx1"/>
              </a:solidFill>
              <a:latin typeface="+mn-lt"/>
              <a:ea typeface="+mn-ea"/>
              <a:cs typeface="+mn-cs"/>
            </a:endParaRPr>
          </a:p>
          <a:p>
            <a:pPr lvl="1"/>
            <a:r>
              <a:rPr lang="en-US" sz="1200" u="sng" kern="1200" dirty="0" err="1">
                <a:solidFill>
                  <a:schemeClr val="tx1"/>
                </a:solidFill>
                <a:latin typeface="+mn-lt"/>
                <a:ea typeface="+mn-ea"/>
                <a:cs typeface="+mn-cs"/>
              </a:rPr>
              <a:t>EnableAdcTrig</a:t>
            </a:r>
            <a:r>
              <a:rPr lang="en-US" sz="1200" kern="1200" dirty="0">
                <a:solidFill>
                  <a:schemeClr val="tx1"/>
                </a:solidFill>
                <a:latin typeface="+mn-lt"/>
                <a:ea typeface="+mn-ea"/>
                <a:cs typeface="+mn-cs"/>
              </a:rPr>
              <a:t>: check it if you use operation </a:t>
            </a:r>
            <a:r>
              <a:rPr lang="en-US" sz="1200" kern="1200" dirty="0" err="1">
                <a:solidFill>
                  <a:schemeClr val="tx1"/>
                </a:solidFill>
                <a:latin typeface="+mn-lt"/>
                <a:ea typeface="+mn-ea"/>
                <a:cs typeface="+mn-cs"/>
              </a:rPr>
              <a:t>Iopt_Pwm_XtomAdcTrig_EnableAdcHwTrigger</a:t>
            </a:r>
            <a:r>
              <a:rPr lang="en-US" sz="1200" kern="1200" dirty="0">
                <a:solidFill>
                  <a:schemeClr val="tx1"/>
                </a:solidFill>
                <a:latin typeface="+mn-lt"/>
                <a:ea typeface="+mn-ea"/>
                <a:cs typeface="+mn-cs"/>
              </a:rPr>
              <a:t>() on this device</a:t>
            </a:r>
            <a:endParaRPr lang="fr-FR" sz="1200" kern="1200" dirty="0">
              <a:solidFill>
                <a:schemeClr val="tx1"/>
              </a:solidFill>
              <a:latin typeface="+mn-lt"/>
              <a:ea typeface="+mn-ea"/>
              <a:cs typeface="+mn-cs"/>
            </a:endParaRPr>
          </a:p>
          <a:p>
            <a:pPr lvl="1"/>
            <a:r>
              <a:rPr lang="en-US" sz="1200" u="sng" kern="1200" dirty="0" err="1">
                <a:solidFill>
                  <a:schemeClr val="tx1"/>
                </a:solidFill>
                <a:latin typeface="+mn-lt"/>
                <a:ea typeface="+mn-ea"/>
                <a:cs typeface="+mn-cs"/>
              </a:rPr>
              <a:t>PwmVersionInfoApi</a:t>
            </a:r>
            <a:r>
              <a:rPr lang="en-US" sz="1200" kern="1200" dirty="0">
                <a:solidFill>
                  <a:schemeClr val="tx1"/>
                </a:solidFill>
                <a:latin typeface="+mn-lt"/>
                <a:ea typeface="+mn-ea"/>
                <a:cs typeface="+mn-cs"/>
              </a:rPr>
              <a:t>: This feature is not available. This parameter is only present for </a:t>
            </a:r>
            <a:r>
              <a:rPr lang="en-US" sz="1200" kern="1200" dirty="0" err="1">
                <a:solidFill>
                  <a:schemeClr val="tx1"/>
                </a:solidFill>
                <a:latin typeface="+mn-lt"/>
                <a:ea typeface="+mn-ea"/>
                <a:cs typeface="+mn-cs"/>
              </a:rPr>
              <a:t>Autosar</a:t>
            </a:r>
            <a:r>
              <a:rPr lang="en-US" sz="1200" kern="1200" dirty="0">
                <a:solidFill>
                  <a:schemeClr val="tx1"/>
                </a:solidFill>
                <a:latin typeface="+mn-lt"/>
                <a:ea typeface="+mn-ea"/>
                <a:cs typeface="+mn-cs"/>
              </a:rPr>
              <a:t> compliance. It has no effect.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u="sng" kern="1200" dirty="0" err="1">
                <a:solidFill>
                  <a:schemeClr val="tx1"/>
                </a:solidFill>
                <a:effectLst/>
                <a:latin typeface="+mn-lt"/>
                <a:ea typeface="+mn-ea"/>
                <a:cs typeface="+mn-cs"/>
              </a:rPr>
              <a:t>PhaseSwitchApi</a:t>
            </a:r>
            <a:r>
              <a:rPr lang="en-US" sz="1200" kern="1200" dirty="0">
                <a:solidFill>
                  <a:schemeClr val="tx1"/>
                </a:solidFill>
                <a:effectLst/>
                <a:latin typeface="+mn-lt"/>
                <a:ea typeface="+mn-ea"/>
                <a:cs typeface="+mn-cs"/>
              </a:rPr>
              <a:t>: check it if you use operation </a:t>
            </a:r>
            <a:r>
              <a:rPr lang="en-US" sz="1200" kern="1200" dirty="0" err="1">
                <a:solidFill>
                  <a:schemeClr val="tx1"/>
                </a:solidFill>
                <a:effectLst/>
                <a:latin typeface="+mn-lt"/>
                <a:ea typeface="+mn-ea"/>
                <a:cs typeface="+mn-cs"/>
              </a:rPr>
              <a:t>Iopt_Pwm_PhaseSwitch</a:t>
            </a:r>
            <a:r>
              <a:rPr lang="en-US" sz="1200" kern="1200" dirty="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u="sng" kern="1200" dirty="0" err="1">
                <a:solidFill>
                  <a:schemeClr val="tx1"/>
                </a:solidFill>
                <a:effectLst/>
                <a:latin typeface="+mn-lt"/>
                <a:ea typeface="+mn-ea"/>
                <a:cs typeface="+mn-cs"/>
              </a:rPr>
              <a:t>PwmOneShotMode</a:t>
            </a:r>
            <a:r>
              <a:rPr lang="en-US" sz="1200" kern="1200" dirty="0">
                <a:solidFill>
                  <a:schemeClr val="tx1"/>
                </a:solidFill>
                <a:effectLst/>
                <a:latin typeface="+mn-lt"/>
                <a:ea typeface="+mn-ea"/>
                <a:cs typeface="+mn-cs"/>
              </a:rPr>
              <a:t>: check it if you use operation </a:t>
            </a:r>
            <a:r>
              <a:rPr lang="en-US" sz="1200" kern="1200" dirty="0" err="1">
                <a:solidFill>
                  <a:schemeClr val="tx1"/>
                </a:solidFill>
                <a:effectLst/>
                <a:latin typeface="+mn-lt"/>
                <a:ea typeface="+mn-ea"/>
                <a:cs typeface="+mn-cs"/>
              </a:rPr>
              <a:t>Iopt_Pwm_OsmStartPulse</a:t>
            </a:r>
            <a:r>
              <a:rPr lang="en-US" sz="1200" kern="1200" dirty="0">
                <a:solidFill>
                  <a:schemeClr val="tx1"/>
                </a:solidFill>
                <a:effectLst/>
                <a:latin typeface="+mn-lt"/>
                <a:ea typeface="+mn-ea"/>
                <a:cs typeface="+mn-cs"/>
              </a:rPr>
              <a:t>()</a:t>
            </a:r>
          </a:p>
          <a:p>
            <a:pPr lvl="1"/>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28</a:t>
            </a:fld>
            <a:endParaRPr lang="en-GB"/>
          </a:p>
        </p:txBody>
      </p:sp>
    </p:spTree>
    <p:extLst>
      <p:ext uri="{BB962C8B-B14F-4D97-AF65-F5344CB8AC3E}">
        <p14:creationId xmlns:p14="http://schemas.microsoft.com/office/powerpoint/2010/main" val="361160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r>
              <a:rPr lang="en-US" sz="1200" u="sng" kern="1200">
                <a:solidFill>
                  <a:schemeClr val="tx1"/>
                </a:solidFill>
                <a:latin typeface="+mn-lt"/>
                <a:ea typeface="+mn-ea"/>
                <a:cs typeface="+mn-cs"/>
              </a:rPr>
              <a:t>ShortName </a:t>
            </a:r>
            <a:r>
              <a:rPr lang="en-US" sz="1200" kern="1200">
                <a:solidFill>
                  <a:schemeClr val="tx1"/>
                </a:solidFill>
                <a:latin typeface="+mn-lt"/>
                <a:ea typeface="+mn-ea"/>
                <a:cs typeface="+mn-cs"/>
              </a:rPr>
              <a:t>: Name of the channel configuration set. Could be any name. In case of multiple configuration (several configurations used within the same ECU software), there is one </a:t>
            </a:r>
            <a:r>
              <a:rPr lang="en-US" sz="1200" i="1" kern="1200">
                <a:solidFill>
                  <a:schemeClr val="tx1"/>
                </a:solidFill>
                <a:latin typeface="+mn-lt"/>
                <a:ea typeface="+mn-ea"/>
                <a:cs typeface="+mn-cs"/>
              </a:rPr>
              <a:t>PwmChannelConfigSet</a:t>
            </a:r>
            <a:r>
              <a:rPr lang="en-US" sz="1200" kern="1200">
                <a:solidFill>
                  <a:schemeClr val="tx1"/>
                </a:solidFill>
                <a:latin typeface="+mn-lt"/>
                <a:ea typeface="+mn-ea"/>
                <a:cs typeface="+mn-cs"/>
              </a:rPr>
              <a:t> for each variant. The </a:t>
            </a:r>
            <a:r>
              <a:rPr lang="en-US" sz="1200" i="1" kern="1200">
                <a:solidFill>
                  <a:schemeClr val="tx1"/>
                </a:solidFill>
                <a:latin typeface="+mn-lt"/>
                <a:ea typeface="+mn-ea"/>
                <a:cs typeface="+mn-cs"/>
              </a:rPr>
              <a:t>ShortName</a:t>
            </a:r>
            <a:r>
              <a:rPr lang="en-US" sz="1200" kern="1200">
                <a:solidFill>
                  <a:schemeClr val="tx1"/>
                </a:solidFill>
                <a:latin typeface="+mn-lt"/>
                <a:ea typeface="+mn-ea"/>
                <a:cs typeface="+mn-cs"/>
              </a:rPr>
              <a:t> has to be unique (several </a:t>
            </a:r>
            <a:r>
              <a:rPr lang="en-US" sz="1200" i="1" kern="1200">
                <a:solidFill>
                  <a:schemeClr val="tx1"/>
                </a:solidFill>
                <a:latin typeface="+mn-lt"/>
                <a:ea typeface="+mn-ea"/>
                <a:cs typeface="+mn-cs"/>
              </a:rPr>
              <a:t>PwmChannelConfigSets</a:t>
            </a:r>
            <a:r>
              <a:rPr lang="en-US" sz="1200" kern="1200">
                <a:solidFill>
                  <a:schemeClr val="tx1"/>
                </a:solidFill>
                <a:latin typeface="+mn-lt"/>
                <a:ea typeface="+mn-ea"/>
                <a:cs typeface="+mn-cs"/>
              </a:rPr>
              <a:t> cannot have the same </a:t>
            </a:r>
            <a:r>
              <a:rPr lang="en-US" sz="1200" i="1" kern="1200">
                <a:solidFill>
                  <a:schemeClr val="tx1"/>
                </a:solidFill>
                <a:latin typeface="+mn-lt"/>
                <a:ea typeface="+mn-ea"/>
                <a:cs typeface="+mn-cs"/>
              </a:rPr>
              <a:t>ShortName</a:t>
            </a:r>
            <a:r>
              <a:rPr lang="en-US" sz="1200" kern="1200">
                <a:solidFill>
                  <a:schemeClr val="tx1"/>
                </a:solidFill>
                <a:latin typeface="+mn-lt"/>
                <a:ea typeface="+mn-ea"/>
                <a:cs typeface="+mn-cs"/>
              </a:rPr>
              <a:t>).</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MepaCh</a:t>
            </a:r>
            <a:r>
              <a:rPr lang="en-US" sz="1200" kern="1200">
                <a:solidFill>
                  <a:schemeClr val="tx1"/>
                </a:solidFill>
                <a:latin typeface="+mn-lt"/>
                <a:ea typeface="+mn-ea"/>
                <a:cs typeface="+mn-cs"/>
              </a:rPr>
              <a:t>: Mepa channel used by the driver to pass operations parameters to the implementation core. For this MEPA channel please look at also in the MEPA integration manual, but this channel must have these characteristics:</a:t>
            </a:r>
            <a:endParaRPr lang="fr-FR" sz="1200" kern="1200">
              <a:solidFill>
                <a:schemeClr val="tx1"/>
              </a:solidFill>
              <a:latin typeface="+mn-lt"/>
              <a:ea typeface="+mn-ea"/>
              <a:cs typeface="+mn-cs"/>
            </a:endParaRPr>
          </a:p>
          <a:p>
            <a:pPr lvl="1"/>
            <a:r>
              <a:rPr lang="en-US" sz="1200" kern="1200">
                <a:solidFill>
                  <a:schemeClr val="tx1"/>
                </a:solidFill>
                <a:latin typeface="+mn-lt"/>
                <a:ea typeface="+mn-ea"/>
                <a:cs typeface="+mn-cs"/>
              </a:rPr>
              <a:t>The message send and receive type shall be Complex, which means trough the MEPA channel we must send/receive a buffer</a:t>
            </a:r>
            <a:endParaRPr lang="fr-FR" sz="1200" kern="1200">
              <a:solidFill>
                <a:schemeClr val="tx1"/>
              </a:solidFill>
              <a:latin typeface="+mn-lt"/>
              <a:ea typeface="+mn-ea"/>
              <a:cs typeface="+mn-cs"/>
            </a:endParaRPr>
          </a:p>
          <a:p>
            <a:pPr lvl="1"/>
            <a:r>
              <a:rPr lang="en-US" sz="1200" kern="1200">
                <a:solidFill>
                  <a:schemeClr val="tx1"/>
                </a:solidFill>
                <a:latin typeface="+mn-lt"/>
                <a:ea typeface="+mn-ea"/>
                <a:cs typeface="+mn-cs"/>
              </a:rPr>
              <a:t>The called operation shall be Iopt_Pwm_Receiver()</a:t>
            </a:r>
            <a:endParaRPr lang="fr-FR" sz="1200" kern="1200">
              <a:solidFill>
                <a:schemeClr val="tx1"/>
              </a:solidFill>
              <a:latin typeface="+mn-lt"/>
              <a:ea typeface="+mn-ea"/>
              <a:cs typeface="+mn-cs"/>
            </a:endParaRPr>
          </a:p>
          <a:p>
            <a:pPr lvl="1"/>
            <a:r>
              <a:rPr lang="en-US" sz="1200" kern="1200">
                <a:solidFill>
                  <a:schemeClr val="tx1"/>
                </a:solidFill>
                <a:latin typeface="+mn-lt"/>
                <a:ea typeface="+mn-ea"/>
                <a:cs typeface="+mn-cs"/>
              </a:rPr>
              <a:t>The interrupt level shall be chosen depending on the desired latency from system allocated interrupt for message sending channel</a:t>
            </a:r>
            <a:endParaRPr lang="fr-FR" sz="1200" kern="120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29</a:t>
            </a:fld>
            <a:endParaRPr lang="en-GB"/>
          </a:p>
        </p:txBody>
      </p:sp>
    </p:spTree>
    <p:extLst>
      <p:ext uri="{BB962C8B-B14F-4D97-AF65-F5344CB8AC3E}">
        <p14:creationId xmlns:p14="http://schemas.microsoft.com/office/powerpoint/2010/main" val="438769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0000" lnSpcReduction="20000"/>
          </a:bodyPr>
          <a:lstStyle/>
          <a:p>
            <a:pPr lvl="0"/>
            <a:r>
              <a:rPr lang="en-US" sz="1200" u="sng" kern="1200" dirty="0" err="1">
                <a:solidFill>
                  <a:schemeClr val="tx1"/>
                </a:solidFill>
                <a:latin typeface="+mn-lt"/>
                <a:ea typeface="+mn-ea"/>
                <a:cs typeface="+mn-cs"/>
              </a:rPr>
              <a:t>ShortName</a:t>
            </a:r>
            <a:r>
              <a:rPr lang="en-US" sz="1200" u="sng" kern="1200" dirty="0">
                <a:solidFill>
                  <a:schemeClr val="tx1"/>
                </a:solidFill>
                <a:latin typeface="+mn-lt"/>
                <a:ea typeface="+mn-ea"/>
                <a:cs typeface="+mn-cs"/>
              </a:rPr>
              <a:t> </a:t>
            </a:r>
            <a:r>
              <a:rPr lang="en-US" sz="1200" kern="1200" dirty="0">
                <a:solidFill>
                  <a:schemeClr val="tx1"/>
                </a:solidFill>
                <a:latin typeface="+mn-lt"/>
                <a:ea typeface="+mn-ea"/>
                <a:cs typeface="+mn-cs"/>
              </a:rPr>
              <a:t>: Name of the channel. Could be any name. It could be “</a:t>
            </a:r>
            <a:r>
              <a:rPr lang="en-US" sz="1200" kern="1200" dirty="0" err="1">
                <a:solidFill>
                  <a:schemeClr val="tx1"/>
                </a:solidFill>
                <a:latin typeface="+mn-lt"/>
                <a:ea typeface="+mn-ea"/>
                <a:cs typeface="+mn-cs"/>
              </a:rPr>
              <a:t>Channel</a:t>
            </a:r>
            <a:r>
              <a:rPr lang="en-US" sz="1200" i="1" kern="1200" dirty="0" err="1">
                <a:solidFill>
                  <a:schemeClr val="tx1"/>
                </a:solidFill>
                <a:latin typeface="+mn-lt"/>
                <a:ea typeface="+mn-ea"/>
                <a:cs typeface="+mn-cs"/>
              </a:rPr>
              <a:t>x</a:t>
            </a:r>
            <a:r>
              <a:rPr lang="en-US" sz="1200" kern="1200" dirty="0">
                <a:solidFill>
                  <a:schemeClr val="tx1"/>
                </a:solidFill>
                <a:latin typeface="+mn-lt"/>
                <a:ea typeface="+mn-ea"/>
                <a:cs typeface="+mn-cs"/>
              </a:rPr>
              <a:t>”, where x is the channel index or functional name identifier.</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a:t>
            </a:r>
            <a:r>
              <a:rPr lang="en-US" sz="1200" b="1" u="sng" kern="1200" dirty="0">
                <a:solidFill>
                  <a:schemeClr val="tx1"/>
                </a:solidFill>
                <a:latin typeface="+mn-lt"/>
                <a:ea typeface="+mn-ea"/>
                <a:cs typeface="+mn-cs"/>
              </a:rPr>
              <a:t>Channels must always have different names</a:t>
            </a:r>
            <a:r>
              <a:rPr lang="en-US" sz="1200" kern="1200" dirty="0">
                <a:solidFill>
                  <a:schemeClr val="tx1"/>
                </a:solidFill>
                <a:latin typeface="+mn-lt"/>
                <a:ea typeface="+mn-ea"/>
                <a:cs typeface="+mn-cs"/>
              </a:rPr>
              <a:t>. In case of multiple configurations (</a:t>
            </a:r>
            <a:r>
              <a:rPr lang="en-US" sz="1200" u="sng" kern="1200" dirty="0">
                <a:solidFill>
                  <a:schemeClr val="tx1"/>
                </a:solidFill>
                <a:latin typeface="+mn-lt"/>
                <a:ea typeface="+mn-ea"/>
                <a:cs typeface="+mn-cs"/>
              </a:rPr>
              <a:t>several configurations used within the same ECU software</a:t>
            </a:r>
            <a:r>
              <a:rPr lang="en-US" sz="1200" kern="1200" dirty="0">
                <a:solidFill>
                  <a:schemeClr val="tx1"/>
                </a:solidFill>
                <a:latin typeface="+mn-lt"/>
                <a:ea typeface="+mn-ea"/>
                <a:cs typeface="+mn-cs"/>
              </a:rPr>
              <a:t>), channels from different configurations cannot share the same names.</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PwmChannelId</a:t>
            </a:r>
            <a:r>
              <a:rPr lang="en-US" sz="1200" kern="1200" dirty="0">
                <a:solidFill>
                  <a:schemeClr val="tx1"/>
                </a:solidFill>
                <a:latin typeface="+mn-lt"/>
                <a:ea typeface="+mn-ea"/>
                <a:cs typeface="+mn-cs"/>
              </a:rPr>
              <a:t>: Channel Id of the PWM channel. This value will be assigned to the symbolic name derived of the </a:t>
            </a:r>
            <a:r>
              <a:rPr lang="en-US" sz="1200" kern="1200" dirty="0" err="1">
                <a:solidFill>
                  <a:schemeClr val="tx1"/>
                </a:solidFill>
                <a:latin typeface="+mn-lt"/>
                <a:ea typeface="+mn-ea"/>
                <a:cs typeface="+mn-cs"/>
              </a:rPr>
              <a:t>PwmChannel</a:t>
            </a:r>
            <a:r>
              <a:rPr lang="en-US" sz="1200" kern="1200" dirty="0">
                <a:solidFill>
                  <a:schemeClr val="tx1"/>
                </a:solidFill>
                <a:latin typeface="+mn-lt"/>
                <a:ea typeface="+mn-ea"/>
                <a:cs typeface="+mn-cs"/>
              </a:rPr>
              <a:t> container short name. </a:t>
            </a:r>
            <a:r>
              <a:rPr lang="en-US" sz="1200" b="1" kern="1200" dirty="0">
                <a:solidFill>
                  <a:schemeClr val="tx1"/>
                </a:solidFill>
                <a:latin typeface="+mn-lt"/>
                <a:ea typeface="+mn-ea"/>
                <a:cs typeface="+mn-cs"/>
              </a:rPr>
              <a:t>This parameter is only present for </a:t>
            </a:r>
            <a:r>
              <a:rPr lang="en-US" sz="1200" b="1" kern="1200" dirty="0" err="1">
                <a:solidFill>
                  <a:schemeClr val="tx1"/>
                </a:solidFill>
                <a:latin typeface="+mn-lt"/>
                <a:ea typeface="+mn-ea"/>
                <a:cs typeface="+mn-cs"/>
              </a:rPr>
              <a:t>Autosar</a:t>
            </a:r>
            <a:r>
              <a:rPr lang="en-US" sz="1200" b="1" kern="1200" dirty="0">
                <a:solidFill>
                  <a:schemeClr val="tx1"/>
                </a:solidFill>
                <a:latin typeface="+mn-lt"/>
                <a:ea typeface="+mn-ea"/>
                <a:cs typeface="+mn-cs"/>
              </a:rPr>
              <a:t> compliance. It has no effect.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PwmChannelClass</a:t>
            </a:r>
            <a:r>
              <a:rPr lang="en-US" sz="1200" kern="1200" dirty="0">
                <a:solidFill>
                  <a:schemeClr val="tx1"/>
                </a:solidFill>
                <a:latin typeface="+mn-lt"/>
                <a:ea typeface="+mn-ea"/>
                <a:cs typeface="+mn-cs"/>
              </a:rPr>
              <a:t>: Class of PWM Channel.</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PWM_FIXED_PERIOD: Only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can be changed. This channel class has to be used for the reference channel of synchronized channels group. </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PWM_FIXED_PERIOD_SHIFTED: Only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can be changed. The period of this channel is shifted of a fixed delay regarding the reference channel. This channel class has to be used for slave channels of synchronized channels group.</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PWM_FIXED_PERIOD_CENTER_ALIGNED: Only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can be changed. The period is center-aligned regarding the reference channel. This channel class has to be used for slave channels of synchronized channels group.</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PWM_VARIABLE_PERIOD: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and period can be changed.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PwmPolarity</a:t>
            </a:r>
            <a:r>
              <a:rPr lang="en-US" sz="1200" kern="1200" dirty="0">
                <a:solidFill>
                  <a:schemeClr val="tx1"/>
                </a:solidFill>
                <a:latin typeface="+mn-lt"/>
                <a:ea typeface="+mn-ea"/>
                <a:cs typeface="+mn-cs"/>
              </a:rPr>
              <a:t>: Defines the starting polarity of each PWM channel.</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PWM_HIGH: The PWM channel output is high at the beginning of the cycle and then goes low when the duty count is reached.</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PWM_LOW: The PWM channel output is low at the beginning of the cycle and then goes high when the duty count is reached.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PwmIdleState</a:t>
            </a:r>
            <a:r>
              <a:rPr lang="en-US" sz="1200" kern="1200" dirty="0">
                <a:solidFill>
                  <a:schemeClr val="tx1"/>
                </a:solidFill>
                <a:latin typeface="+mn-lt"/>
                <a:ea typeface="+mn-ea"/>
                <a:cs typeface="+mn-cs"/>
              </a:rPr>
              <a:t>: the output level after initialization.</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PWM_LOW: channel output on low level after initialization</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PWM_HIGH: channel output on high level after initialization</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PwmDutyCycleDefault</a:t>
            </a:r>
            <a:r>
              <a:rPr lang="en-US" sz="1200" kern="1200" dirty="0">
                <a:solidFill>
                  <a:schemeClr val="tx1"/>
                </a:solidFill>
                <a:latin typeface="+mn-lt"/>
                <a:ea typeface="+mn-ea"/>
                <a:cs typeface="+mn-cs"/>
              </a:rPr>
              <a:t>: The PWM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after driver initialization.</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0 represents 0%</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0x8000 represents 100%</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This parameter is only required for the </a:t>
            </a:r>
            <a:r>
              <a:rPr lang="en-US" sz="1200" kern="1200" dirty="0" err="1">
                <a:solidFill>
                  <a:schemeClr val="tx1"/>
                </a:solidFill>
                <a:latin typeface="+mn-lt"/>
                <a:ea typeface="+mn-ea"/>
                <a:cs typeface="+mn-cs"/>
              </a:rPr>
              <a:t>Autosar</a:t>
            </a:r>
            <a:r>
              <a:rPr lang="en-US" sz="1200" kern="1200" dirty="0">
                <a:solidFill>
                  <a:schemeClr val="tx1"/>
                </a:solidFill>
                <a:latin typeface="+mn-lt"/>
                <a:ea typeface="+mn-ea"/>
                <a:cs typeface="+mn-cs"/>
              </a:rPr>
              <a:t> API. It is not used for </a:t>
            </a:r>
            <a:r>
              <a:rPr lang="en-US" sz="1200" kern="1200" dirty="0" err="1">
                <a:solidFill>
                  <a:schemeClr val="tx1"/>
                </a:solidFill>
                <a:latin typeface="+mn-lt"/>
                <a:ea typeface="+mn-ea"/>
                <a:cs typeface="+mn-cs"/>
              </a:rPr>
              <a:t>Powersar</a:t>
            </a:r>
            <a:r>
              <a:rPr lang="en-US" sz="1200" kern="1200" dirty="0">
                <a:solidFill>
                  <a:schemeClr val="tx1"/>
                </a:solidFill>
                <a:latin typeface="+mn-lt"/>
                <a:ea typeface="+mn-ea"/>
                <a:cs typeface="+mn-cs"/>
              </a:rPr>
              <a:t> API. Leave it empty and it will not be taken into account.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PwmPeriodDefault</a:t>
            </a:r>
            <a:r>
              <a:rPr lang="en-US" sz="1200" kern="1200" dirty="0">
                <a:solidFill>
                  <a:schemeClr val="tx1"/>
                </a:solidFill>
                <a:latin typeface="+mn-lt"/>
                <a:ea typeface="+mn-ea"/>
                <a:cs typeface="+mn-cs"/>
              </a:rPr>
              <a:t>: The PWM period in microseconds after driver initialization. Note that if it is configured as 0,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is forced to 0%, independent of the </a:t>
            </a:r>
            <a:r>
              <a:rPr lang="en-US" sz="1200" kern="1200" dirty="0" err="1">
                <a:solidFill>
                  <a:schemeClr val="tx1"/>
                </a:solidFill>
                <a:latin typeface="+mn-lt"/>
                <a:ea typeface="+mn-ea"/>
                <a:cs typeface="+mn-cs"/>
              </a:rPr>
              <a:t>InitLevel</a:t>
            </a:r>
            <a:r>
              <a:rPr lang="en-US" sz="1200" kern="1200" dirty="0">
                <a:solidFill>
                  <a:schemeClr val="tx1"/>
                </a:solidFill>
                <a:latin typeface="+mn-lt"/>
                <a:ea typeface="+mn-ea"/>
                <a:cs typeface="+mn-cs"/>
              </a:rPr>
              <a:t> setting.</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End of period callback function and/or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callback function. This parameter is optional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NotifMapping</a:t>
            </a:r>
            <a:r>
              <a:rPr lang="en-US" sz="1200" kern="1200" dirty="0">
                <a:solidFill>
                  <a:schemeClr val="tx1"/>
                </a:solidFill>
                <a:latin typeface="+mn-lt"/>
                <a:ea typeface="+mn-ea"/>
                <a:cs typeface="+mn-cs"/>
              </a:rPr>
              <a:t>: MEMMAP parameters of the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This parameter is only needed when a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is defined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SyncDly</a:t>
            </a:r>
            <a:r>
              <a:rPr lang="en-US" sz="1200" kern="1200" dirty="0">
                <a:solidFill>
                  <a:schemeClr val="tx1"/>
                </a:solidFill>
                <a:latin typeface="+mn-lt"/>
                <a:ea typeface="+mn-ea"/>
                <a:cs typeface="+mn-cs"/>
              </a:rPr>
              <a:t>: The synchronization delay in microseconds between this channel and the one chosen in </a:t>
            </a:r>
            <a:r>
              <a:rPr lang="en-US" sz="1200" i="1" kern="1200" dirty="0" err="1">
                <a:solidFill>
                  <a:schemeClr val="tx1"/>
                </a:solidFill>
                <a:latin typeface="+mn-lt"/>
                <a:ea typeface="+mn-ea"/>
                <a:cs typeface="+mn-cs"/>
              </a:rPr>
              <a:t>SyncCh</a:t>
            </a:r>
            <a:r>
              <a:rPr lang="en-US" sz="1200" kern="1200" dirty="0">
                <a:solidFill>
                  <a:schemeClr val="tx1"/>
                </a:solidFill>
                <a:latin typeface="+mn-lt"/>
                <a:ea typeface="+mn-ea"/>
                <a:cs typeface="+mn-cs"/>
              </a:rPr>
              <a:t> field. This field is optional and shall be filled just in case </a:t>
            </a:r>
            <a:r>
              <a:rPr lang="en-US" sz="1200" i="1" kern="1200" dirty="0" err="1">
                <a:solidFill>
                  <a:schemeClr val="tx1"/>
                </a:solidFill>
                <a:latin typeface="+mn-lt"/>
                <a:ea typeface="+mn-ea"/>
                <a:cs typeface="+mn-cs"/>
              </a:rPr>
              <a:t>SyncCh</a:t>
            </a:r>
            <a:r>
              <a:rPr lang="en-US" sz="1200" kern="1200" dirty="0">
                <a:solidFill>
                  <a:schemeClr val="tx1"/>
                </a:solidFill>
                <a:latin typeface="+mn-lt"/>
                <a:ea typeface="+mn-ea"/>
                <a:cs typeface="+mn-cs"/>
              </a:rPr>
              <a:t> field is filled, otherwise leave it empty.</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AdcSyncDly</a:t>
            </a:r>
            <a:r>
              <a:rPr lang="en-US" sz="1200" kern="1200" dirty="0">
                <a:solidFill>
                  <a:schemeClr val="tx1"/>
                </a:solidFill>
                <a:latin typeface="+mn-lt"/>
                <a:ea typeface="+mn-ea"/>
                <a:cs typeface="+mn-cs"/>
              </a:rPr>
              <a:t>: the ADC hardware trigger delay in microseconds between the reference signal and the hardware trigger signal. This field is optional and shall be filled just in case </a:t>
            </a:r>
            <a:r>
              <a:rPr lang="en-US" sz="1200" i="1"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field is filled, otherwise leave it empty.</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SpeMode</a:t>
            </a:r>
            <a:r>
              <a:rPr lang="en-US" sz="1200" kern="1200" dirty="0">
                <a:solidFill>
                  <a:schemeClr val="tx1"/>
                </a:solidFill>
                <a:latin typeface="+mn-lt"/>
                <a:ea typeface="+mn-ea"/>
                <a:cs typeface="+mn-cs"/>
              </a:rPr>
              <a:t>: Enable the control of the PWM channel by the SPE GTM module. For usual PWM channel please uncheck the box.</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TOM or ATOM HW channel number</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ClkSource</a:t>
            </a:r>
            <a:r>
              <a:rPr lang="en-US" sz="1200" kern="1200" dirty="0">
                <a:solidFill>
                  <a:schemeClr val="tx1"/>
                </a:solidFill>
                <a:latin typeface="+mn-lt"/>
                <a:ea typeface="+mn-ea"/>
                <a:cs typeface="+mn-cs"/>
              </a:rPr>
              <a:t>: There are two groups of clock lines: CLK0..7 lines and FXCLK0..4 lines, depending on the </a:t>
            </a:r>
            <a:r>
              <a:rPr lang="en-US" sz="1200"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field which identifies the HW channel. A TOM channel has to use one clock of FXCLK0..4 clock sources and an ATOM channel has to use one clock of CLK0..7 clock sources.</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FXCLK0..4 clock sources use fixed dividers which divide the GTM frequency. For this frequency please check the GTM configuration. The dividers are listed below, but they are 16 power of clock source number:</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FXCLK0 = 1</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FXCLK1 = 16</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FXCLK2 = 256</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FXCLK3 = 4096</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FXCLK4 = 65536</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CLK0..7 clock sources have configurable frequencies which can be found in GTM configuration.</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Note: there is a balance between the resolution of a PWM signal and the maximum period supported by this channel. For a long period, a slow clock must be used. For a shorter period a faster clock could be used. The TOM channels are implemented on 16-bit comparators/timers and ATOM channels are implemented on 24-bit comparators/timers. </a:t>
            </a:r>
            <a:r>
              <a:rPr lang="en-US" sz="1200" u="sng" kern="1200" dirty="0">
                <a:solidFill>
                  <a:schemeClr val="tx1"/>
                </a:solidFill>
                <a:latin typeface="+mn-lt"/>
                <a:ea typeface="+mn-ea"/>
                <a:cs typeface="+mn-cs"/>
              </a:rPr>
              <a:t>Therefore with a same clock, an ATOM channel allows to generate a signal with a wider-ranging frequency than a TOM channel.</a:t>
            </a:r>
            <a:r>
              <a:rPr lang="en-US" sz="1200" kern="1200" dirty="0">
                <a:solidFill>
                  <a:schemeClr val="tx1"/>
                </a:solidFill>
                <a:latin typeface="+mn-lt"/>
                <a:ea typeface="+mn-ea"/>
                <a:cs typeface="+mn-cs"/>
              </a:rPr>
              <a:t> </a:t>
            </a:r>
            <a:r>
              <a:rPr lang="en-US" sz="1200" u="sng" kern="1200" dirty="0">
                <a:solidFill>
                  <a:schemeClr val="tx1"/>
                </a:solidFill>
                <a:latin typeface="+mn-lt"/>
                <a:ea typeface="+mn-ea"/>
                <a:cs typeface="+mn-cs"/>
              </a:rPr>
              <a:t>Please take care that for a long period you must choose a fast clock source which does not produce overflow on channel timer</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NotifMepaCh</a:t>
            </a:r>
            <a:r>
              <a:rPr lang="en-US" sz="1200" kern="1200" dirty="0">
                <a:solidFill>
                  <a:schemeClr val="tx1"/>
                </a:solidFill>
                <a:latin typeface="+mn-lt"/>
                <a:ea typeface="+mn-ea"/>
                <a:cs typeface="+mn-cs"/>
              </a:rPr>
              <a:t>: MEPA channel used to trigger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trough a MEPA wrapper function. MEPA wrapper function is generated into the </a:t>
            </a:r>
            <a:r>
              <a:rPr lang="en-US" sz="1200" kern="1200" dirty="0" err="1">
                <a:solidFill>
                  <a:schemeClr val="tx1"/>
                </a:solidFill>
                <a:latin typeface="+mn-lt"/>
                <a:ea typeface="+mn-ea"/>
                <a:cs typeface="+mn-cs"/>
              </a:rPr>
              <a:t>iopt_pwm_cnf.c</a:t>
            </a:r>
            <a:r>
              <a:rPr lang="en-US" sz="1200" kern="1200" dirty="0">
                <a:solidFill>
                  <a:schemeClr val="tx1"/>
                </a:solidFill>
                <a:latin typeface="+mn-lt"/>
                <a:ea typeface="+mn-ea"/>
                <a:cs typeface="+mn-cs"/>
              </a:rPr>
              <a:t>/h files. The </a:t>
            </a:r>
            <a:r>
              <a:rPr lang="en-US" sz="1200" i="1" kern="1200" dirty="0" err="1">
                <a:solidFill>
                  <a:schemeClr val="tx1"/>
                </a:solidFill>
                <a:latin typeface="+mn-lt"/>
                <a:ea typeface="+mn-ea"/>
                <a:cs typeface="+mn-cs"/>
              </a:rPr>
              <a:t>NotifMepaCh</a:t>
            </a:r>
            <a:r>
              <a:rPr lang="en-US" sz="1200" kern="1200" dirty="0">
                <a:solidFill>
                  <a:schemeClr val="tx1"/>
                </a:solidFill>
                <a:latin typeface="+mn-lt"/>
                <a:ea typeface="+mn-ea"/>
                <a:cs typeface="+mn-cs"/>
              </a:rPr>
              <a:t> configuration has to be filled with the </a:t>
            </a:r>
            <a:r>
              <a:rPr lang="en-US" sz="1200" b="1" kern="1200" dirty="0">
                <a:solidFill>
                  <a:schemeClr val="tx1"/>
                </a:solidFill>
                <a:latin typeface="+mn-lt"/>
                <a:ea typeface="+mn-ea"/>
                <a:cs typeface="+mn-cs"/>
              </a:rPr>
              <a:t>wrapper function name</a:t>
            </a:r>
            <a:r>
              <a:rPr lang="en-US" sz="1200" kern="1200" dirty="0">
                <a:solidFill>
                  <a:schemeClr val="tx1"/>
                </a:solidFill>
                <a:latin typeface="+mn-lt"/>
                <a:ea typeface="+mn-ea"/>
                <a:cs typeface="+mn-cs"/>
              </a:rPr>
              <a:t>, and the file where it is declared (</a:t>
            </a:r>
            <a:r>
              <a:rPr lang="en-US" sz="1200" b="1" kern="1200" dirty="0" err="1">
                <a:solidFill>
                  <a:schemeClr val="tx1"/>
                </a:solidFill>
                <a:latin typeface="+mn-lt"/>
                <a:ea typeface="+mn-ea"/>
                <a:cs typeface="+mn-cs"/>
              </a:rPr>
              <a:t>iopt_pwm_cnf.h</a:t>
            </a:r>
            <a:r>
              <a:rPr lang="en-US" sz="1200" kern="1200" dirty="0">
                <a:solidFill>
                  <a:schemeClr val="tx1"/>
                </a:solidFill>
                <a:latin typeface="+mn-lt"/>
                <a:ea typeface="+mn-ea"/>
                <a:cs typeface="+mn-cs"/>
              </a:rPr>
              <a:t>). Please look on the MEPA integration manual for more information. This parameter is only needed when a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is defined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SyncCh</a:t>
            </a:r>
            <a:r>
              <a:rPr lang="en-US" sz="1200" kern="1200" dirty="0">
                <a:solidFill>
                  <a:schemeClr val="tx1"/>
                </a:solidFill>
                <a:latin typeface="+mn-lt"/>
                <a:ea typeface="+mn-ea"/>
                <a:cs typeface="+mn-cs"/>
              </a:rPr>
              <a:t>: the synchronization channel used as synchronization reference for this channel. The synchronized channels shall be consecutive in the configuration and all of the synchronized channels shall be synchronized with the first channel from the group. There is no limit for the number of synchronized channels groups. This field is optional and it shall be filled just for a synchronized channel, otherwise leave it empty.</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the ADC hardware trigger channel. This field is optional and it shall be configured just in case there is an associated ADC hardware trigger linked to this PWM channel, otherwise leave it empty. The </a:t>
            </a:r>
            <a:r>
              <a:rPr lang="en-US" sz="1200" i="1"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channel is be synchronized with the </a:t>
            </a:r>
            <a:r>
              <a:rPr lang="en-US" sz="1200" i="1" kern="1200" dirty="0" err="1">
                <a:solidFill>
                  <a:schemeClr val="tx1"/>
                </a:solidFill>
                <a:latin typeface="+mn-lt"/>
                <a:ea typeface="+mn-ea"/>
                <a:cs typeface="+mn-cs"/>
              </a:rPr>
              <a:t>AdcSyncDly</a:t>
            </a:r>
            <a:r>
              <a:rPr lang="en-US" sz="1200" kern="1200" dirty="0">
                <a:solidFill>
                  <a:schemeClr val="tx1"/>
                </a:solidFill>
                <a:latin typeface="+mn-lt"/>
                <a:ea typeface="+mn-ea"/>
                <a:cs typeface="+mn-cs"/>
              </a:rPr>
              <a:t> delay with:</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a:t>
            </a:r>
            <a:r>
              <a:rPr lang="en-US" sz="1200" i="1"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of this PWM channel, for a single channel.</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a:t>
            </a:r>
            <a:r>
              <a:rPr lang="en-US" sz="1200" i="1"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of the master (reference) PWM channel, for a slave channel of a synchronized channels group. </a:t>
            </a:r>
            <a:endParaRPr lang="fr-FR" sz="1200" kern="1200" dirty="0">
              <a:solidFill>
                <a:schemeClr val="tx1"/>
              </a:solidFill>
              <a:latin typeface="+mn-lt"/>
              <a:ea typeface="+mn-ea"/>
              <a:cs typeface="+mn-cs"/>
            </a:endParaRPr>
          </a:p>
          <a:p>
            <a:r>
              <a:rPr lang="en-US" sz="1200" i="1"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and </a:t>
            </a:r>
            <a:r>
              <a:rPr lang="en-US" sz="1200" i="1"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TOM or ATOM channels shall be on the same </a:t>
            </a:r>
            <a:r>
              <a:rPr lang="en-US" sz="1200" kern="1200" dirty="0" err="1">
                <a:solidFill>
                  <a:schemeClr val="tx1"/>
                </a:solidFill>
                <a:latin typeface="+mn-lt"/>
                <a:ea typeface="+mn-ea"/>
                <a:cs typeface="+mn-cs"/>
              </a:rPr>
              <a:t>TOMx</a:t>
            </a:r>
            <a:r>
              <a:rPr lang="en-US" sz="1200" kern="1200" dirty="0">
                <a:solidFill>
                  <a:schemeClr val="tx1"/>
                </a:solidFill>
                <a:latin typeface="+mn-lt"/>
                <a:ea typeface="+mn-ea"/>
                <a:cs typeface="+mn-cs"/>
              </a:rPr>
              <a:t> or </a:t>
            </a:r>
            <a:r>
              <a:rPr lang="en-US" sz="1200" kern="1200" dirty="0" err="1">
                <a:solidFill>
                  <a:schemeClr val="tx1"/>
                </a:solidFill>
                <a:latin typeface="+mn-lt"/>
                <a:ea typeface="+mn-ea"/>
                <a:cs typeface="+mn-cs"/>
              </a:rPr>
              <a:t>ATOMy</a:t>
            </a:r>
            <a:r>
              <a:rPr lang="en-US" sz="1200" kern="1200" dirty="0">
                <a:solidFill>
                  <a:schemeClr val="tx1"/>
                </a:solidFill>
                <a:latin typeface="+mn-lt"/>
                <a:ea typeface="+mn-ea"/>
                <a:cs typeface="+mn-cs"/>
              </a:rPr>
              <a:t> module. The best is to be consecutive, if not the user have the responsibility to make all the bypass between these two </a:t>
            </a:r>
            <a:r>
              <a:rPr lang="en-US" sz="1200" kern="1200" dirty="0" err="1">
                <a:solidFill>
                  <a:schemeClr val="tx1"/>
                </a:solidFill>
                <a:latin typeface="+mn-lt"/>
                <a:ea typeface="+mn-ea"/>
                <a:cs typeface="+mn-cs"/>
              </a:rPr>
              <a:t>xTOM</a:t>
            </a:r>
            <a:r>
              <a:rPr lang="en-US" sz="1200" kern="1200" dirty="0">
                <a:solidFill>
                  <a:schemeClr val="tx1"/>
                </a:solidFill>
                <a:latin typeface="+mn-lt"/>
                <a:ea typeface="+mn-ea"/>
                <a:cs typeface="+mn-cs"/>
              </a:rPr>
              <a:t> channels (route TRIG_[x-1] to TRIG_[x]).</a:t>
            </a:r>
          </a:p>
          <a:p>
            <a:r>
              <a:rPr lang="en-US" sz="1200" u="sng" kern="1200" dirty="0" err="1">
                <a:solidFill>
                  <a:schemeClr val="tx1"/>
                </a:solidFill>
                <a:effectLst/>
                <a:latin typeface="+mn-lt"/>
                <a:ea typeface="+mn-ea"/>
                <a:cs typeface="+mn-cs"/>
              </a:rPr>
              <a:t>AsilOfNotification</a:t>
            </a:r>
            <a:r>
              <a:rPr lang="en-US" sz="1200" kern="1200" dirty="0">
                <a:solidFill>
                  <a:schemeClr val="tx1"/>
                </a:solidFill>
                <a:effectLst/>
                <a:latin typeface="+mn-lt"/>
                <a:ea typeface="+mn-ea"/>
                <a:cs typeface="+mn-cs"/>
              </a:rPr>
              <a:t>: Asil level (QM, ASIL_A, ASIL_B, ASIL_C, ASIL_D) defined for end of period and/or </a:t>
            </a:r>
            <a:r>
              <a:rPr lang="en-US" sz="1200" kern="1200" dirty="0" err="1">
                <a:solidFill>
                  <a:schemeClr val="tx1"/>
                </a:solidFill>
                <a:effectLst/>
                <a:latin typeface="+mn-lt"/>
                <a:ea typeface="+mn-ea"/>
                <a:cs typeface="+mn-cs"/>
              </a:rPr>
              <a:t>dutycycle</a:t>
            </a:r>
            <a:r>
              <a:rPr lang="en-US" sz="1200" kern="1200" dirty="0">
                <a:solidFill>
                  <a:schemeClr val="tx1"/>
                </a:solidFill>
                <a:effectLst/>
                <a:latin typeface="+mn-lt"/>
                <a:ea typeface="+mn-ea"/>
                <a:cs typeface="+mn-cs"/>
              </a:rPr>
              <a:t> callback function used with [</a:t>
            </a:r>
            <a:r>
              <a:rPr lang="en-US" sz="1200" kern="1200" dirty="0" err="1">
                <a:solidFill>
                  <a:schemeClr val="tx1"/>
                </a:solidFill>
                <a:effectLst/>
                <a:latin typeface="+mn-lt"/>
                <a:ea typeface="+mn-ea"/>
                <a:cs typeface="+mn-cs"/>
              </a:rPr>
              <a:t>PwmNotification</a:t>
            </a:r>
            <a:r>
              <a:rPr lang="en-US" sz="1200" kern="1200" dirty="0">
                <a:solidFill>
                  <a:schemeClr val="tx1"/>
                </a:solidFill>
                <a:effectLst/>
                <a:latin typeface="+mn-lt"/>
                <a:ea typeface="+mn-ea"/>
                <a:cs typeface="+mn-cs"/>
              </a:rPr>
              <a:t>] parameter. This parameter is mandatory if [</a:t>
            </a:r>
            <a:r>
              <a:rPr lang="en-US" sz="1200" kern="1200" dirty="0" err="1">
                <a:solidFill>
                  <a:schemeClr val="tx1"/>
                </a:solidFill>
                <a:effectLst/>
                <a:latin typeface="+mn-lt"/>
                <a:ea typeface="+mn-ea"/>
                <a:cs typeface="+mn-cs"/>
              </a:rPr>
              <a:t>PwmNotification</a:t>
            </a:r>
            <a:r>
              <a:rPr lang="en-US" sz="1200" kern="1200" dirty="0">
                <a:solidFill>
                  <a:schemeClr val="tx1"/>
                </a:solidFill>
                <a:effectLst/>
                <a:latin typeface="+mn-lt"/>
                <a:ea typeface="+mn-ea"/>
                <a:cs typeface="+mn-cs"/>
              </a:rPr>
              <a:t>] parameter is used.</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30</a:t>
            </a:fld>
            <a:endParaRPr lang="en-GB"/>
          </a:p>
        </p:txBody>
      </p:sp>
    </p:spTree>
    <p:extLst>
      <p:ext uri="{BB962C8B-B14F-4D97-AF65-F5344CB8AC3E}">
        <p14:creationId xmlns:p14="http://schemas.microsoft.com/office/powerpoint/2010/main" val="511710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pPr lvl="0"/>
            <a:r>
              <a:rPr lang="en-US" sz="1200" u="sng" kern="1200" dirty="0" err="1">
                <a:solidFill>
                  <a:schemeClr val="tx1"/>
                </a:solidFill>
                <a:latin typeface="+mn-lt"/>
                <a:ea typeface="+mn-ea"/>
                <a:cs typeface="+mn-cs"/>
              </a:rPr>
              <a:t>ShortName</a:t>
            </a:r>
            <a:r>
              <a:rPr lang="en-US" sz="1200" u="sng" kern="1200" dirty="0">
                <a:solidFill>
                  <a:schemeClr val="tx1"/>
                </a:solidFill>
                <a:latin typeface="+mn-lt"/>
                <a:ea typeface="+mn-ea"/>
                <a:cs typeface="+mn-cs"/>
              </a:rPr>
              <a:t> </a:t>
            </a:r>
            <a:r>
              <a:rPr lang="en-US" sz="1200" kern="1200" dirty="0">
                <a:solidFill>
                  <a:schemeClr val="tx1"/>
                </a:solidFill>
                <a:latin typeface="+mn-lt"/>
                <a:ea typeface="+mn-ea"/>
                <a:cs typeface="+mn-cs"/>
              </a:rPr>
              <a:t>: Name of the channel. Could be any name. It could be “</a:t>
            </a:r>
            <a:r>
              <a:rPr lang="en-US" sz="1200" kern="1200" dirty="0" err="1">
                <a:solidFill>
                  <a:schemeClr val="tx1"/>
                </a:solidFill>
                <a:latin typeface="+mn-lt"/>
                <a:ea typeface="+mn-ea"/>
                <a:cs typeface="+mn-cs"/>
              </a:rPr>
              <a:t>Channel</a:t>
            </a:r>
            <a:r>
              <a:rPr lang="en-US" sz="1200" i="1" kern="1200" dirty="0" err="1">
                <a:solidFill>
                  <a:schemeClr val="tx1"/>
                </a:solidFill>
                <a:latin typeface="+mn-lt"/>
                <a:ea typeface="+mn-ea"/>
                <a:cs typeface="+mn-cs"/>
              </a:rPr>
              <a:t>x</a:t>
            </a:r>
            <a:r>
              <a:rPr lang="en-US" sz="1200" kern="1200" dirty="0">
                <a:solidFill>
                  <a:schemeClr val="tx1"/>
                </a:solidFill>
                <a:latin typeface="+mn-lt"/>
                <a:ea typeface="+mn-ea"/>
                <a:cs typeface="+mn-cs"/>
              </a:rPr>
              <a:t>”, where x is the channel index or functional name identifier.</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a:t>
            </a:r>
            <a:r>
              <a:rPr lang="en-US" sz="1200" b="1" u="sng" kern="1200" dirty="0">
                <a:solidFill>
                  <a:schemeClr val="tx1"/>
                </a:solidFill>
                <a:latin typeface="+mn-lt"/>
                <a:ea typeface="+mn-ea"/>
                <a:cs typeface="+mn-cs"/>
              </a:rPr>
              <a:t>Channels must always have different names</a:t>
            </a:r>
            <a:r>
              <a:rPr lang="en-US" sz="1200" kern="1200" dirty="0">
                <a:solidFill>
                  <a:schemeClr val="tx1"/>
                </a:solidFill>
                <a:latin typeface="+mn-lt"/>
                <a:ea typeface="+mn-ea"/>
                <a:cs typeface="+mn-cs"/>
              </a:rPr>
              <a:t>. In case of multiple configurations (</a:t>
            </a:r>
            <a:r>
              <a:rPr lang="en-US" sz="1200" u="sng" kern="1200" dirty="0">
                <a:solidFill>
                  <a:schemeClr val="tx1"/>
                </a:solidFill>
                <a:latin typeface="+mn-lt"/>
                <a:ea typeface="+mn-ea"/>
                <a:cs typeface="+mn-cs"/>
              </a:rPr>
              <a:t>several configurations used within the same ECU software</a:t>
            </a:r>
            <a:r>
              <a:rPr lang="en-US" sz="1200" kern="1200" dirty="0">
                <a:solidFill>
                  <a:schemeClr val="tx1"/>
                </a:solidFill>
                <a:latin typeface="+mn-lt"/>
                <a:ea typeface="+mn-ea"/>
                <a:cs typeface="+mn-cs"/>
              </a:rPr>
              <a:t>), channels from different configurations cannot share the same names.</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PwmChannelId</a:t>
            </a:r>
            <a:r>
              <a:rPr lang="en-US" sz="1200" kern="1200" dirty="0">
                <a:solidFill>
                  <a:schemeClr val="tx1"/>
                </a:solidFill>
                <a:latin typeface="+mn-lt"/>
                <a:ea typeface="+mn-ea"/>
                <a:cs typeface="+mn-cs"/>
              </a:rPr>
              <a:t>: Channel Id of the PWM channel. This value will be assigned to the symbolic name derived of the </a:t>
            </a:r>
            <a:r>
              <a:rPr lang="en-US" sz="1200" kern="1200" dirty="0" err="1">
                <a:solidFill>
                  <a:schemeClr val="tx1"/>
                </a:solidFill>
                <a:latin typeface="+mn-lt"/>
                <a:ea typeface="+mn-ea"/>
                <a:cs typeface="+mn-cs"/>
              </a:rPr>
              <a:t>PwmChannel</a:t>
            </a:r>
            <a:r>
              <a:rPr lang="en-US" sz="1200" kern="1200" dirty="0">
                <a:solidFill>
                  <a:schemeClr val="tx1"/>
                </a:solidFill>
                <a:latin typeface="+mn-lt"/>
                <a:ea typeface="+mn-ea"/>
                <a:cs typeface="+mn-cs"/>
              </a:rPr>
              <a:t> container short name. </a:t>
            </a:r>
            <a:r>
              <a:rPr lang="en-US" sz="1200" b="1" kern="1200" dirty="0">
                <a:solidFill>
                  <a:schemeClr val="tx1"/>
                </a:solidFill>
                <a:latin typeface="+mn-lt"/>
                <a:ea typeface="+mn-ea"/>
                <a:cs typeface="+mn-cs"/>
              </a:rPr>
              <a:t>This parameter is only present for </a:t>
            </a:r>
            <a:r>
              <a:rPr lang="en-US" sz="1200" b="1" kern="1200" dirty="0" err="1">
                <a:solidFill>
                  <a:schemeClr val="tx1"/>
                </a:solidFill>
                <a:latin typeface="+mn-lt"/>
                <a:ea typeface="+mn-ea"/>
                <a:cs typeface="+mn-cs"/>
              </a:rPr>
              <a:t>Autosar</a:t>
            </a:r>
            <a:r>
              <a:rPr lang="en-US" sz="1200" b="1" kern="1200" dirty="0">
                <a:solidFill>
                  <a:schemeClr val="tx1"/>
                </a:solidFill>
                <a:latin typeface="+mn-lt"/>
                <a:ea typeface="+mn-ea"/>
                <a:cs typeface="+mn-cs"/>
              </a:rPr>
              <a:t> compliance. It has no effect.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PwmChannelClass</a:t>
            </a:r>
            <a:r>
              <a:rPr lang="en-US" sz="1200" kern="1200" dirty="0">
                <a:solidFill>
                  <a:schemeClr val="tx1"/>
                </a:solidFill>
                <a:latin typeface="+mn-lt"/>
                <a:ea typeface="+mn-ea"/>
                <a:cs typeface="+mn-cs"/>
              </a:rPr>
              <a:t>: Class of PWM Channel.</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PWM_FIXED_PERIOD: Only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can be changed. This channel class has to be used for the reference channel of synchronized channels group. </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PWM_FIXED_PERIOD_SHIFTED: Only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can be changed. The period of this channel is shifted of a fixed delay regarding the reference channel. This channel class has to be used for slave channels of synchronized channels group.</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PWM_FIXED_PERIOD_CENTER_ALIGNED: Only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can be changed. The period is center-aligned regarding the reference channel. This channel class has to be used for slave channels of synchronized channels group.</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PWM_VARIABLE_PERIOD: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and period can be changed.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PwmPolarity</a:t>
            </a:r>
            <a:r>
              <a:rPr lang="en-US" sz="1200" kern="1200" dirty="0">
                <a:solidFill>
                  <a:schemeClr val="tx1"/>
                </a:solidFill>
                <a:latin typeface="+mn-lt"/>
                <a:ea typeface="+mn-ea"/>
                <a:cs typeface="+mn-cs"/>
              </a:rPr>
              <a:t>: Defines the starting polarity of each PWM channel.</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PWM_HIGH: The PWM channel output is high at the beginning of the cycle and then goes low when the duty count is reached.</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PWM_LOW: The PWM channel output is low at the beginning of the cycle and then goes high when the duty count is reached.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PwmIdleState</a:t>
            </a:r>
            <a:r>
              <a:rPr lang="en-US" sz="1200" kern="1200" dirty="0">
                <a:solidFill>
                  <a:schemeClr val="tx1"/>
                </a:solidFill>
                <a:latin typeface="+mn-lt"/>
                <a:ea typeface="+mn-ea"/>
                <a:cs typeface="+mn-cs"/>
              </a:rPr>
              <a:t>: the output level after initialization.</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PWM_LOW: channel output on low level after initialization</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PWM_HIGH: channel output on high level after initialization</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PwmDutyCycleDefault</a:t>
            </a:r>
            <a:r>
              <a:rPr lang="en-US" sz="1200" kern="1200" dirty="0">
                <a:solidFill>
                  <a:schemeClr val="tx1"/>
                </a:solidFill>
                <a:latin typeface="+mn-lt"/>
                <a:ea typeface="+mn-ea"/>
                <a:cs typeface="+mn-cs"/>
              </a:rPr>
              <a:t>: The PWM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after driver initialization.</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0 represents 0%</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0x8000 represents 100%</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This parameter is only required for the </a:t>
            </a:r>
            <a:r>
              <a:rPr lang="en-US" sz="1200" kern="1200" dirty="0" err="1">
                <a:solidFill>
                  <a:schemeClr val="tx1"/>
                </a:solidFill>
                <a:latin typeface="+mn-lt"/>
                <a:ea typeface="+mn-ea"/>
                <a:cs typeface="+mn-cs"/>
              </a:rPr>
              <a:t>Autosar</a:t>
            </a:r>
            <a:r>
              <a:rPr lang="en-US" sz="1200" kern="1200" dirty="0">
                <a:solidFill>
                  <a:schemeClr val="tx1"/>
                </a:solidFill>
                <a:latin typeface="+mn-lt"/>
                <a:ea typeface="+mn-ea"/>
                <a:cs typeface="+mn-cs"/>
              </a:rPr>
              <a:t> API. It is not used for </a:t>
            </a:r>
            <a:r>
              <a:rPr lang="en-US" sz="1200" kern="1200" dirty="0" err="1">
                <a:solidFill>
                  <a:schemeClr val="tx1"/>
                </a:solidFill>
                <a:latin typeface="+mn-lt"/>
                <a:ea typeface="+mn-ea"/>
                <a:cs typeface="+mn-cs"/>
              </a:rPr>
              <a:t>Powersar</a:t>
            </a:r>
            <a:r>
              <a:rPr lang="en-US" sz="1200" kern="1200" dirty="0">
                <a:solidFill>
                  <a:schemeClr val="tx1"/>
                </a:solidFill>
                <a:latin typeface="+mn-lt"/>
                <a:ea typeface="+mn-ea"/>
                <a:cs typeface="+mn-cs"/>
              </a:rPr>
              <a:t> API. Leave it empty and it will not be taken into account.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PwmPeriodDefault</a:t>
            </a:r>
            <a:r>
              <a:rPr lang="en-US" sz="1200" kern="1200" dirty="0">
                <a:solidFill>
                  <a:schemeClr val="tx1"/>
                </a:solidFill>
                <a:latin typeface="+mn-lt"/>
                <a:ea typeface="+mn-ea"/>
                <a:cs typeface="+mn-cs"/>
              </a:rPr>
              <a:t>: The PWM period in microseconds after driver initialization. Note that if it is configured as 0,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is forced to 0%, independent of the </a:t>
            </a:r>
            <a:r>
              <a:rPr lang="en-US" sz="1200" kern="1200" dirty="0" err="1">
                <a:solidFill>
                  <a:schemeClr val="tx1"/>
                </a:solidFill>
                <a:latin typeface="+mn-lt"/>
                <a:ea typeface="+mn-ea"/>
                <a:cs typeface="+mn-cs"/>
              </a:rPr>
              <a:t>InitLevel</a:t>
            </a:r>
            <a:r>
              <a:rPr lang="en-US" sz="1200" kern="1200" dirty="0">
                <a:solidFill>
                  <a:schemeClr val="tx1"/>
                </a:solidFill>
                <a:latin typeface="+mn-lt"/>
                <a:ea typeface="+mn-ea"/>
                <a:cs typeface="+mn-cs"/>
              </a:rPr>
              <a:t> setting.</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End of period callback function and/or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callback function. This parameter is optional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NotifMapping</a:t>
            </a:r>
            <a:r>
              <a:rPr lang="en-US" sz="1200" kern="1200" dirty="0">
                <a:solidFill>
                  <a:schemeClr val="tx1"/>
                </a:solidFill>
                <a:latin typeface="+mn-lt"/>
                <a:ea typeface="+mn-ea"/>
                <a:cs typeface="+mn-cs"/>
              </a:rPr>
              <a:t>: MEMMAP parameters of the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This parameter is only needed when a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is defined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SyncDly</a:t>
            </a:r>
            <a:r>
              <a:rPr lang="en-US" sz="1200" kern="1200" dirty="0">
                <a:solidFill>
                  <a:schemeClr val="tx1"/>
                </a:solidFill>
                <a:latin typeface="+mn-lt"/>
                <a:ea typeface="+mn-ea"/>
                <a:cs typeface="+mn-cs"/>
              </a:rPr>
              <a:t>: The synchronization delay in microseconds between this channel and the one chosen in </a:t>
            </a:r>
            <a:r>
              <a:rPr lang="en-US" sz="1200" i="1" kern="1200" dirty="0" err="1">
                <a:solidFill>
                  <a:schemeClr val="tx1"/>
                </a:solidFill>
                <a:latin typeface="+mn-lt"/>
                <a:ea typeface="+mn-ea"/>
                <a:cs typeface="+mn-cs"/>
              </a:rPr>
              <a:t>SyncCh</a:t>
            </a:r>
            <a:r>
              <a:rPr lang="en-US" sz="1200" kern="1200" dirty="0">
                <a:solidFill>
                  <a:schemeClr val="tx1"/>
                </a:solidFill>
                <a:latin typeface="+mn-lt"/>
                <a:ea typeface="+mn-ea"/>
                <a:cs typeface="+mn-cs"/>
              </a:rPr>
              <a:t> field. This field is optional and shall be filled just in case </a:t>
            </a:r>
            <a:r>
              <a:rPr lang="en-US" sz="1200" i="1" kern="1200" dirty="0" err="1">
                <a:solidFill>
                  <a:schemeClr val="tx1"/>
                </a:solidFill>
                <a:latin typeface="+mn-lt"/>
                <a:ea typeface="+mn-ea"/>
                <a:cs typeface="+mn-cs"/>
              </a:rPr>
              <a:t>SyncCh</a:t>
            </a:r>
            <a:r>
              <a:rPr lang="en-US" sz="1200" kern="1200" dirty="0">
                <a:solidFill>
                  <a:schemeClr val="tx1"/>
                </a:solidFill>
                <a:latin typeface="+mn-lt"/>
                <a:ea typeface="+mn-ea"/>
                <a:cs typeface="+mn-cs"/>
              </a:rPr>
              <a:t> field is filled, otherwise leave it empty.</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AdcSyncDly</a:t>
            </a:r>
            <a:r>
              <a:rPr lang="en-US" sz="1200" kern="1200" dirty="0">
                <a:solidFill>
                  <a:schemeClr val="tx1"/>
                </a:solidFill>
                <a:latin typeface="+mn-lt"/>
                <a:ea typeface="+mn-ea"/>
                <a:cs typeface="+mn-cs"/>
              </a:rPr>
              <a:t>: the ADC hardware trigger delay in microseconds between the reference signal and the hardware trigger signal. This field is optional and shall be filled just in case </a:t>
            </a:r>
            <a:r>
              <a:rPr lang="en-US" sz="1200" i="1"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field is filled, otherwise leave it empty.</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SpeMode</a:t>
            </a:r>
            <a:r>
              <a:rPr lang="en-US" sz="1200" kern="1200" dirty="0">
                <a:solidFill>
                  <a:schemeClr val="tx1"/>
                </a:solidFill>
                <a:latin typeface="+mn-lt"/>
                <a:ea typeface="+mn-ea"/>
                <a:cs typeface="+mn-cs"/>
              </a:rPr>
              <a:t>: Enable the control of the PWM channel by the SPE GTM module. For usual PWM channel please uncheck the box.</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TOM or ATOM HW channel number</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ClkSource</a:t>
            </a:r>
            <a:r>
              <a:rPr lang="en-US" sz="1200" kern="1200" dirty="0">
                <a:solidFill>
                  <a:schemeClr val="tx1"/>
                </a:solidFill>
                <a:latin typeface="+mn-lt"/>
                <a:ea typeface="+mn-ea"/>
                <a:cs typeface="+mn-cs"/>
              </a:rPr>
              <a:t>: There are two groups of clock lines: CLK0..7 lines and FXCLK0..4 lines, depending on the </a:t>
            </a:r>
            <a:r>
              <a:rPr lang="en-US" sz="1200"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field which identifies the HW channel. A TOM channel has to use one clock of FXCLK0..4 clock sources and an ATOM channel has to use one clock of CLK0..7 clock sources.</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FXCLK0..4 clock sources use fixed dividers which divide the GTM frequency. For this frequency please check the GTM configuration. The dividers are listed below, but they are 16 power of clock source number:</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FXCLK0 = 1</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FXCLK1 = 16</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FXCLK2 = 256</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FXCLK3 = 4096</a:t>
            </a:r>
            <a:endParaRPr lang="fr-FR" sz="1200" kern="1200" dirty="0">
              <a:solidFill>
                <a:schemeClr val="tx1"/>
              </a:solidFill>
              <a:latin typeface="+mn-lt"/>
              <a:ea typeface="+mn-ea"/>
              <a:cs typeface="+mn-cs"/>
            </a:endParaRPr>
          </a:p>
          <a:p>
            <a:pPr lvl="2"/>
            <a:r>
              <a:rPr lang="en-US" sz="1200" kern="1200" dirty="0">
                <a:solidFill>
                  <a:schemeClr val="tx1"/>
                </a:solidFill>
                <a:latin typeface="+mn-lt"/>
                <a:ea typeface="+mn-ea"/>
                <a:cs typeface="+mn-cs"/>
              </a:rPr>
              <a:t>divider for FXCLK4 = 65536</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CLK0..7 clock sources have configurable frequencies which can be found in GTM configuration.</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Note: there is a balance between the resolution of a PWM signal and the maximum period supported by this channel. For a long period, a slow clock must be used. For a shorter period a faster clock could be used. The TOM channels are implemented on 16-bit comparators/timers and ATOM channels are implemented on 24-bit comparators/timers. </a:t>
            </a:r>
            <a:r>
              <a:rPr lang="en-US" sz="1200" u="sng" kern="1200" dirty="0">
                <a:solidFill>
                  <a:schemeClr val="tx1"/>
                </a:solidFill>
                <a:latin typeface="+mn-lt"/>
                <a:ea typeface="+mn-ea"/>
                <a:cs typeface="+mn-cs"/>
              </a:rPr>
              <a:t>Therefore with a same clock, an ATOM channel allows to generate a signal with a wider-ranging frequency than a TOM channel.</a:t>
            </a:r>
            <a:r>
              <a:rPr lang="en-US" sz="1200" kern="1200" dirty="0">
                <a:solidFill>
                  <a:schemeClr val="tx1"/>
                </a:solidFill>
                <a:latin typeface="+mn-lt"/>
                <a:ea typeface="+mn-ea"/>
                <a:cs typeface="+mn-cs"/>
              </a:rPr>
              <a:t> </a:t>
            </a:r>
            <a:r>
              <a:rPr lang="en-US" sz="1200" u="sng" kern="1200" dirty="0">
                <a:solidFill>
                  <a:schemeClr val="tx1"/>
                </a:solidFill>
                <a:latin typeface="+mn-lt"/>
                <a:ea typeface="+mn-ea"/>
                <a:cs typeface="+mn-cs"/>
              </a:rPr>
              <a:t>Please take care that for a long period you must choose a fast clock source which does not produce overflow on channel timer</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NotifMepaCh</a:t>
            </a:r>
            <a:r>
              <a:rPr lang="en-US" sz="1200" kern="1200" dirty="0">
                <a:solidFill>
                  <a:schemeClr val="tx1"/>
                </a:solidFill>
                <a:latin typeface="+mn-lt"/>
                <a:ea typeface="+mn-ea"/>
                <a:cs typeface="+mn-cs"/>
              </a:rPr>
              <a:t>: MEPA channel used to trigger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trough a MEPA wrapper function. MEPA wrapper function is generated into the </a:t>
            </a:r>
            <a:r>
              <a:rPr lang="en-US" sz="1200" kern="1200" dirty="0" err="1">
                <a:solidFill>
                  <a:schemeClr val="tx1"/>
                </a:solidFill>
                <a:latin typeface="+mn-lt"/>
                <a:ea typeface="+mn-ea"/>
                <a:cs typeface="+mn-cs"/>
              </a:rPr>
              <a:t>iopt_pwm_cnf.c</a:t>
            </a:r>
            <a:r>
              <a:rPr lang="en-US" sz="1200" kern="1200" dirty="0">
                <a:solidFill>
                  <a:schemeClr val="tx1"/>
                </a:solidFill>
                <a:latin typeface="+mn-lt"/>
                <a:ea typeface="+mn-ea"/>
                <a:cs typeface="+mn-cs"/>
              </a:rPr>
              <a:t>/h files. The </a:t>
            </a:r>
            <a:r>
              <a:rPr lang="en-US" sz="1200" i="1" kern="1200" dirty="0" err="1">
                <a:solidFill>
                  <a:schemeClr val="tx1"/>
                </a:solidFill>
                <a:latin typeface="+mn-lt"/>
                <a:ea typeface="+mn-ea"/>
                <a:cs typeface="+mn-cs"/>
              </a:rPr>
              <a:t>NotifMepaCh</a:t>
            </a:r>
            <a:r>
              <a:rPr lang="en-US" sz="1200" kern="1200" dirty="0">
                <a:solidFill>
                  <a:schemeClr val="tx1"/>
                </a:solidFill>
                <a:latin typeface="+mn-lt"/>
                <a:ea typeface="+mn-ea"/>
                <a:cs typeface="+mn-cs"/>
              </a:rPr>
              <a:t> configuration has to be filled with the </a:t>
            </a:r>
            <a:r>
              <a:rPr lang="en-US" sz="1200" b="1" kern="1200" dirty="0">
                <a:solidFill>
                  <a:schemeClr val="tx1"/>
                </a:solidFill>
                <a:latin typeface="+mn-lt"/>
                <a:ea typeface="+mn-ea"/>
                <a:cs typeface="+mn-cs"/>
              </a:rPr>
              <a:t>wrapper function name</a:t>
            </a:r>
            <a:r>
              <a:rPr lang="en-US" sz="1200" kern="1200" dirty="0">
                <a:solidFill>
                  <a:schemeClr val="tx1"/>
                </a:solidFill>
                <a:latin typeface="+mn-lt"/>
                <a:ea typeface="+mn-ea"/>
                <a:cs typeface="+mn-cs"/>
              </a:rPr>
              <a:t>, and the file where it is declared (</a:t>
            </a:r>
            <a:r>
              <a:rPr lang="en-US" sz="1200" b="1" kern="1200" dirty="0" err="1">
                <a:solidFill>
                  <a:schemeClr val="tx1"/>
                </a:solidFill>
                <a:latin typeface="+mn-lt"/>
                <a:ea typeface="+mn-ea"/>
                <a:cs typeface="+mn-cs"/>
              </a:rPr>
              <a:t>iopt_pwm_cnf.h</a:t>
            </a:r>
            <a:r>
              <a:rPr lang="en-US" sz="1200" kern="1200" dirty="0">
                <a:solidFill>
                  <a:schemeClr val="tx1"/>
                </a:solidFill>
                <a:latin typeface="+mn-lt"/>
                <a:ea typeface="+mn-ea"/>
                <a:cs typeface="+mn-cs"/>
              </a:rPr>
              <a:t>). Please look on the MEPA integration manual for more information. This parameter is only needed when a </a:t>
            </a:r>
            <a:r>
              <a:rPr lang="en-US" sz="1200" i="1" kern="1200" dirty="0" err="1">
                <a:solidFill>
                  <a:schemeClr val="tx1"/>
                </a:solidFill>
                <a:latin typeface="+mn-lt"/>
                <a:ea typeface="+mn-ea"/>
                <a:cs typeface="+mn-cs"/>
              </a:rPr>
              <a:t>PwmNotification</a:t>
            </a:r>
            <a:r>
              <a:rPr lang="en-US" sz="1200" kern="1200" dirty="0">
                <a:solidFill>
                  <a:schemeClr val="tx1"/>
                </a:solidFill>
                <a:latin typeface="+mn-lt"/>
                <a:ea typeface="+mn-ea"/>
                <a:cs typeface="+mn-cs"/>
              </a:rPr>
              <a:t> function is defined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SyncCh</a:t>
            </a:r>
            <a:r>
              <a:rPr lang="en-US" sz="1200" kern="1200" dirty="0">
                <a:solidFill>
                  <a:schemeClr val="tx1"/>
                </a:solidFill>
                <a:latin typeface="+mn-lt"/>
                <a:ea typeface="+mn-ea"/>
                <a:cs typeface="+mn-cs"/>
              </a:rPr>
              <a:t>: the synchronization channel used as synchronization reference for this channel. The synchronized channels shall be consecutive in the configuration and all of the synchronized channels shall be synchronized with the first channel from the group. There is no limit for the number of synchronized channels groups. This field is optional and it shall be filled just for a synchronized channel, otherwise leave it empty.</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the ADC hardware trigger channel. This field is optional and it shall be configured just in case there is an associated ADC hardware trigger linked to this PWM channel, otherwise leave it empty. The </a:t>
            </a:r>
            <a:r>
              <a:rPr lang="en-US" sz="1200" i="1"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channel is be synchronized with the </a:t>
            </a:r>
            <a:r>
              <a:rPr lang="en-US" sz="1200" i="1" kern="1200" dirty="0" err="1">
                <a:solidFill>
                  <a:schemeClr val="tx1"/>
                </a:solidFill>
                <a:latin typeface="+mn-lt"/>
                <a:ea typeface="+mn-ea"/>
                <a:cs typeface="+mn-cs"/>
              </a:rPr>
              <a:t>AdcSyncDly</a:t>
            </a:r>
            <a:r>
              <a:rPr lang="en-US" sz="1200" kern="1200" dirty="0">
                <a:solidFill>
                  <a:schemeClr val="tx1"/>
                </a:solidFill>
                <a:latin typeface="+mn-lt"/>
                <a:ea typeface="+mn-ea"/>
                <a:cs typeface="+mn-cs"/>
              </a:rPr>
              <a:t> delay with:</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a:t>
            </a:r>
            <a:r>
              <a:rPr lang="en-US" sz="1200" i="1"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of this PWM channel, for a single channel.</a:t>
            </a:r>
            <a:endParaRPr lang="fr-FR"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the </a:t>
            </a:r>
            <a:r>
              <a:rPr lang="en-US" sz="1200" i="1"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of the master (reference) PWM channel, for a slave channel of a synchronized channels group. </a:t>
            </a:r>
            <a:endParaRPr lang="fr-FR" sz="1200" kern="1200" dirty="0">
              <a:solidFill>
                <a:schemeClr val="tx1"/>
              </a:solidFill>
              <a:latin typeface="+mn-lt"/>
              <a:ea typeface="+mn-ea"/>
              <a:cs typeface="+mn-cs"/>
            </a:endParaRPr>
          </a:p>
          <a:p>
            <a:r>
              <a:rPr lang="en-US" sz="1200" i="1" kern="1200" dirty="0" err="1">
                <a:solidFill>
                  <a:schemeClr val="tx1"/>
                </a:solidFill>
                <a:latin typeface="+mn-lt"/>
                <a:ea typeface="+mn-ea"/>
                <a:cs typeface="+mn-cs"/>
              </a:rPr>
              <a:t>AdcSyncCh</a:t>
            </a:r>
            <a:r>
              <a:rPr lang="en-US" sz="1200" kern="1200" dirty="0">
                <a:solidFill>
                  <a:schemeClr val="tx1"/>
                </a:solidFill>
                <a:latin typeface="+mn-lt"/>
                <a:ea typeface="+mn-ea"/>
                <a:cs typeface="+mn-cs"/>
              </a:rPr>
              <a:t> and </a:t>
            </a:r>
            <a:r>
              <a:rPr lang="en-US" sz="1200" i="1" kern="1200" dirty="0" err="1">
                <a:solidFill>
                  <a:schemeClr val="tx1"/>
                </a:solidFill>
                <a:latin typeface="+mn-lt"/>
                <a:ea typeface="+mn-ea"/>
                <a:cs typeface="+mn-cs"/>
              </a:rPr>
              <a:t>TimerUnit</a:t>
            </a:r>
            <a:r>
              <a:rPr lang="en-US" sz="1200" kern="1200" dirty="0">
                <a:solidFill>
                  <a:schemeClr val="tx1"/>
                </a:solidFill>
                <a:latin typeface="+mn-lt"/>
                <a:ea typeface="+mn-ea"/>
                <a:cs typeface="+mn-cs"/>
              </a:rPr>
              <a:t> TOM or ATOM channels shall be on the same </a:t>
            </a:r>
            <a:r>
              <a:rPr lang="en-US" sz="1200" kern="1200" dirty="0" err="1">
                <a:solidFill>
                  <a:schemeClr val="tx1"/>
                </a:solidFill>
                <a:latin typeface="+mn-lt"/>
                <a:ea typeface="+mn-ea"/>
                <a:cs typeface="+mn-cs"/>
              </a:rPr>
              <a:t>TOMx</a:t>
            </a:r>
            <a:r>
              <a:rPr lang="en-US" sz="1200" kern="1200" dirty="0">
                <a:solidFill>
                  <a:schemeClr val="tx1"/>
                </a:solidFill>
                <a:latin typeface="+mn-lt"/>
                <a:ea typeface="+mn-ea"/>
                <a:cs typeface="+mn-cs"/>
              </a:rPr>
              <a:t> or </a:t>
            </a:r>
            <a:r>
              <a:rPr lang="en-US" sz="1200" kern="1200" dirty="0" err="1">
                <a:solidFill>
                  <a:schemeClr val="tx1"/>
                </a:solidFill>
                <a:latin typeface="+mn-lt"/>
                <a:ea typeface="+mn-ea"/>
                <a:cs typeface="+mn-cs"/>
              </a:rPr>
              <a:t>ATOMy</a:t>
            </a:r>
            <a:r>
              <a:rPr lang="en-US" sz="1200" kern="1200" dirty="0">
                <a:solidFill>
                  <a:schemeClr val="tx1"/>
                </a:solidFill>
                <a:latin typeface="+mn-lt"/>
                <a:ea typeface="+mn-ea"/>
                <a:cs typeface="+mn-cs"/>
              </a:rPr>
              <a:t> module. The best is to be consecutive, if not the user have the responsibility to make all the bypass between these two </a:t>
            </a:r>
            <a:r>
              <a:rPr lang="en-US" sz="1200" kern="1200" dirty="0" err="1">
                <a:solidFill>
                  <a:schemeClr val="tx1"/>
                </a:solidFill>
                <a:latin typeface="+mn-lt"/>
                <a:ea typeface="+mn-ea"/>
                <a:cs typeface="+mn-cs"/>
              </a:rPr>
              <a:t>xTOM</a:t>
            </a:r>
            <a:r>
              <a:rPr lang="en-US" sz="1200" kern="1200" dirty="0">
                <a:solidFill>
                  <a:schemeClr val="tx1"/>
                </a:solidFill>
                <a:latin typeface="+mn-lt"/>
                <a:ea typeface="+mn-ea"/>
                <a:cs typeface="+mn-cs"/>
              </a:rPr>
              <a:t> channels (route TRIG_[x-1] to TRIG_[x]).</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31</a:t>
            </a:fld>
            <a:endParaRPr lang="en-GB"/>
          </a:p>
        </p:txBody>
      </p:sp>
    </p:spTree>
    <p:extLst>
      <p:ext uri="{BB962C8B-B14F-4D97-AF65-F5344CB8AC3E}">
        <p14:creationId xmlns:p14="http://schemas.microsoft.com/office/powerpoint/2010/main" val="1742512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Picture">
    <p:spTree>
      <p:nvGrpSpPr>
        <p:cNvPr id="1" name=""/>
        <p:cNvGrpSpPr/>
        <p:nvPr/>
      </p:nvGrpSpPr>
      <p:grpSpPr>
        <a:xfrm>
          <a:off x="0" y="0"/>
          <a:ext cx="0" cy="0"/>
          <a:chOff x="0" y="0"/>
          <a:chExt cx="0" cy="0"/>
        </a:xfrm>
      </p:grpSpPr>
      <p:sp>
        <p:nvSpPr>
          <p:cNvPr id="9" name="Rechteck 8"/>
          <p:cNvSpPr/>
          <p:nvPr userDrawn="1"/>
        </p:nvSpPr>
        <p:spPr>
          <a:xfrm>
            <a:off x="179388" y="188913"/>
            <a:ext cx="8785225" cy="3960812"/>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dirty="0" err="1">
                <a:solidFill>
                  <a:schemeClr val="bg1"/>
                </a:solidFill>
              </a:rPr>
              <a:t>Bitte</a:t>
            </a:r>
            <a:r>
              <a:rPr lang="en-US" sz="1600" baseline="0" noProof="0" dirty="0">
                <a:solidFill>
                  <a:schemeClr val="bg1"/>
                </a:solidFill>
              </a:rPr>
              <a:t> </a:t>
            </a:r>
            <a:r>
              <a:rPr lang="en-US" sz="1600" baseline="0" noProof="0" dirty="0" err="1">
                <a:solidFill>
                  <a:schemeClr val="bg1"/>
                </a:solidFill>
              </a:rPr>
              <a:t>decken</a:t>
            </a:r>
            <a:r>
              <a:rPr lang="en-US" sz="1600" baseline="0" noProof="0" dirty="0">
                <a:solidFill>
                  <a:schemeClr val="bg1"/>
                </a:solidFill>
              </a:rPr>
              <a:t> </a:t>
            </a:r>
            <a:r>
              <a:rPr lang="en-US" sz="1600" baseline="0" noProof="0" dirty="0" err="1">
                <a:solidFill>
                  <a:schemeClr val="bg1"/>
                </a:solidFill>
              </a:rPr>
              <a:t>Sie</a:t>
            </a:r>
            <a:r>
              <a:rPr lang="en-US" sz="1600" baseline="0" noProof="0" dirty="0">
                <a:solidFill>
                  <a:schemeClr val="bg1"/>
                </a:solidFill>
              </a:rPr>
              <a:t> die </a:t>
            </a:r>
            <a:r>
              <a:rPr lang="en-US" sz="1600" baseline="0" noProof="0" dirty="0" err="1">
                <a:solidFill>
                  <a:schemeClr val="bg1"/>
                </a:solidFill>
              </a:rPr>
              <a:t>schraffierte</a:t>
            </a:r>
            <a:r>
              <a:rPr lang="en-US" sz="1600" baseline="0" noProof="0" dirty="0">
                <a:solidFill>
                  <a:schemeClr val="bg1"/>
                </a:solidFill>
              </a:rPr>
              <a:t> </a:t>
            </a:r>
            <a:r>
              <a:rPr lang="en-US" sz="1600" baseline="0" noProof="0" dirty="0" err="1">
                <a:solidFill>
                  <a:schemeClr val="bg1"/>
                </a:solidFill>
              </a:rPr>
              <a:t>Fläche</a:t>
            </a:r>
            <a:r>
              <a:rPr lang="en-US" sz="1600" baseline="0" noProof="0" dirty="0">
                <a:solidFill>
                  <a:schemeClr val="bg1"/>
                </a:solidFill>
              </a:rPr>
              <a:t> </a:t>
            </a:r>
            <a:r>
              <a:rPr lang="en-US" sz="1600" baseline="0" noProof="0" dirty="0" err="1">
                <a:solidFill>
                  <a:schemeClr val="bg1"/>
                </a:solidFill>
              </a:rPr>
              <a:t>mit</a:t>
            </a:r>
            <a:r>
              <a:rPr lang="en-US" sz="1600" baseline="0" noProof="0" dirty="0">
                <a:solidFill>
                  <a:schemeClr val="bg1"/>
                </a:solidFill>
              </a:rPr>
              <a:t> </a:t>
            </a:r>
            <a:r>
              <a:rPr lang="en-US" sz="1600" baseline="0" noProof="0" dirty="0" err="1">
                <a:solidFill>
                  <a:schemeClr val="bg1"/>
                </a:solidFill>
              </a:rPr>
              <a:t>einem</a:t>
            </a:r>
            <a:r>
              <a:rPr lang="en-US" sz="1600" baseline="0" noProof="0" dirty="0">
                <a:solidFill>
                  <a:schemeClr val="bg1"/>
                </a:solidFill>
              </a:rPr>
              <a:t> </a:t>
            </a:r>
            <a:r>
              <a:rPr lang="en-US" sz="1600" baseline="0" noProof="0" dirty="0" err="1">
                <a:solidFill>
                  <a:schemeClr val="bg1"/>
                </a:solidFill>
              </a:rPr>
              <a:t>Bild</a:t>
            </a:r>
            <a:r>
              <a:rPr lang="en-US" sz="1600" baseline="0" noProof="0" dirty="0">
                <a:solidFill>
                  <a:schemeClr val="bg1"/>
                </a:solidFill>
              </a:rPr>
              <a:t> ab</a:t>
            </a:r>
            <a:r>
              <a:rPr lang="en-US" sz="1600" noProof="0" dirty="0">
                <a:solidFill>
                  <a:schemeClr val="bg1"/>
                </a:solidFill>
              </a:rPr>
              <a:t>.</a:t>
            </a:r>
          </a:p>
          <a:p>
            <a:pPr algn="ctr"/>
            <a:r>
              <a:rPr lang="en-US" sz="1600" noProof="0" dirty="0">
                <a:solidFill>
                  <a:schemeClr val="bg1"/>
                </a:solidFill>
              </a:rPr>
              <a:t>Please cover</a:t>
            </a:r>
            <a:r>
              <a:rPr lang="en-US" sz="1600" baseline="0" noProof="0" dirty="0">
                <a:solidFill>
                  <a:schemeClr val="bg1"/>
                </a:solidFill>
              </a:rPr>
              <a:t> the shaded area with a picture</a:t>
            </a:r>
            <a:r>
              <a:rPr lang="en-US" sz="1600" noProof="0" dirty="0">
                <a:solidFill>
                  <a:schemeClr val="bg1"/>
                </a:solidFill>
              </a:rPr>
              <a:t>.</a:t>
            </a:r>
          </a:p>
          <a:p>
            <a:pPr algn="ctr"/>
            <a:r>
              <a:rPr lang="en-US" sz="1600" noProof="0" dirty="0">
                <a:solidFill>
                  <a:schemeClr val="bg1"/>
                </a:solidFill>
              </a:rPr>
              <a:t>(24,4 x 11,0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746878"/>
            <a:ext cx="8172140" cy="1138230"/>
          </a:xfrm>
        </p:spPr>
        <p:txBody>
          <a:bodyPr tIns="0" rIns="0" bIns="0" anchor="t" anchorCtr="0">
            <a:noAutofit/>
          </a:bodyPr>
          <a:lstStyle>
            <a:lvl1pPr marL="0" indent="0" algn="l">
              <a:spcAft>
                <a:spcPts val="0"/>
              </a:spcAft>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sp>
        <p:nvSpPr>
          <p:cNvPr id="8" name="Textplatzhalter 7"/>
          <p:cNvSpPr>
            <a:spLocks noGrp="1"/>
          </p:cNvSpPr>
          <p:nvPr>
            <p:ph type="body" sz="quarter" idx="12" hasCustomPrompt="1"/>
          </p:nvPr>
        </p:nvSpPr>
        <p:spPr>
          <a:xfrm>
            <a:off x="503238" y="0"/>
            <a:ext cx="2555875" cy="1304925"/>
          </a:xfrm>
          <a:blipFill dpi="0" rotWithShape="1">
            <a:blip r:embed="rId2"/>
            <a:srcRect/>
            <a:stretch>
              <a:fillRect/>
            </a:stretch>
          </a:blipFill>
        </p:spPr>
        <p:txBody>
          <a:bodyPr>
            <a:noAutofit/>
          </a:bodyPr>
          <a:lstStyle>
            <a:lvl1pPr marL="0" indent="0" algn="ctr">
              <a:spcAft>
                <a:spcPts val="0"/>
              </a:spcAft>
              <a:buNone/>
              <a:defRPr sz="800"/>
            </a:lvl1pPr>
          </a:lstStyle>
          <a:p>
            <a:pPr lvl="0"/>
            <a:r>
              <a:rPr lang="en-US" noProof="0" dirty="0"/>
              <a:t>Das Quality Seal hat </a:t>
            </a:r>
            <a:r>
              <a:rPr lang="en-US" noProof="0" dirty="0" err="1"/>
              <a:t>im</a:t>
            </a:r>
            <a:r>
              <a:rPr lang="en-US" noProof="0" dirty="0"/>
              <a:t> </a:t>
            </a:r>
            <a:r>
              <a:rPr lang="en-US" noProof="0" dirty="0" err="1"/>
              <a:t>Vordergrund</a:t>
            </a:r>
            <a:r>
              <a:rPr lang="en-US" noProof="0" dirty="0"/>
              <a:t> </a:t>
            </a:r>
            <a:r>
              <a:rPr lang="en-US" noProof="0" dirty="0" err="1"/>
              <a:t>zu</a:t>
            </a:r>
            <a:r>
              <a:rPr lang="en-US" noProof="0" dirty="0"/>
              <a:t> </a:t>
            </a:r>
            <a:r>
              <a:rPr lang="en-US" noProof="0" dirty="0" err="1"/>
              <a:t>stehen</a:t>
            </a:r>
            <a:r>
              <a:rPr lang="en-US" noProof="0" dirty="0"/>
              <a:t>.</a:t>
            </a:r>
            <a:br>
              <a:rPr lang="en-US" noProof="0" dirty="0"/>
            </a:br>
            <a:r>
              <a:rPr lang="en-US" noProof="0" dirty="0" err="1"/>
              <a:t>Bitte</a:t>
            </a:r>
            <a:r>
              <a:rPr lang="en-US" noProof="0" dirty="0"/>
              <a:t> </a:t>
            </a:r>
            <a:r>
              <a:rPr lang="en-US" noProof="0" dirty="0" err="1"/>
              <a:t>ändern</a:t>
            </a:r>
            <a:r>
              <a:rPr lang="en-US" noProof="0" dirty="0"/>
              <a:t> </a:t>
            </a:r>
            <a:r>
              <a:rPr lang="en-US" noProof="0" dirty="0" err="1"/>
              <a:t>Sie</a:t>
            </a:r>
            <a:r>
              <a:rPr lang="en-US" noProof="0" dirty="0"/>
              <a:t> </a:t>
            </a:r>
            <a:r>
              <a:rPr lang="en-US" noProof="0" dirty="0" err="1"/>
              <a:t>nicht</a:t>
            </a:r>
            <a:r>
              <a:rPr lang="en-US" noProof="0" dirty="0"/>
              <a:t> die </a:t>
            </a:r>
            <a:r>
              <a:rPr lang="en-US" noProof="0" dirty="0" err="1"/>
              <a:t>Größe</a:t>
            </a:r>
            <a:r>
              <a:rPr lang="en-US" noProof="0" dirty="0"/>
              <a:t> </a:t>
            </a:r>
            <a:r>
              <a:rPr lang="en-US" noProof="0" dirty="0" err="1"/>
              <a:t>oder</a:t>
            </a:r>
            <a:r>
              <a:rPr lang="en-US" noProof="0" dirty="0"/>
              <a:t> Position.</a:t>
            </a:r>
            <a:br>
              <a:rPr lang="en-US" noProof="0" dirty="0"/>
            </a:br>
            <a:r>
              <a:rPr lang="en-US" noProof="0" dirty="0"/>
              <a:t>The Quality Seal has to stay on top.</a:t>
            </a:r>
            <a:br>
              <a:rPr lang="en-US" noProof="0" dirty="0"/>
            </a:br>
            <a:r>
              <a:rPr lang="en-US" noProof="0" dirty="0"/>
              <a:t>Please do not change size or position.</a:t>
            </a:r>
          </a:p>
          <a:p>
            <a:pPr lvl="0"/>
            <a:endParaRPr lang="en-US" noProof="0" dirty="0"/>
          </a:p>
        </p:txBody>
      </p:sp>
    </p:spTree>
    <p:extLst>
      <p:ext uri="{BB962C8B-B14F-4D97-AF65-F5344CB8AC3E}">
        <p14:creationId xmlns:p14="http://schemas.microsoft.com/office/powerpoint/2010/main" val="88906325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Inhaltsplatzhalter 3"/>
          <p:cNvSpPr>
            <a:spLocks noGrp="1"/>
          </p:cNvSpPr>
          <p:nvPr>
            <p:ph sz="half" idx="2"/>
          </p:nvPr>
        </p:nvSpPr>
        <p:spPr>
          <a:xfrm>
            <a:off x="4606926" y="1341437"/>
            <a:ext cx="4141788"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2" name="Titel 11"/>
          <p:cNvSpPr>
            <a:spLocks noGrp="1"/>
          </p:cNvSpPr>
          <p:nvPr>
            <p:ph type="title"/>
          </p:nvPr>
        </p:nvSpPr>
        <p:spPr>
          <a:xfrm>
            <a:off x="395289" y="296862"/>
            <a:ext cx="8353424" cy="719137"/>
          </a:xfrm>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D7C56FAA-FA57-4ECB-A898-524B6428C03A}" type="datetime3">
              <a:rPr lang="en-US" noProof="0" smtClean="0"/>
              <a:pPr/>
              <a:t>17 September 2019</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Name, © Continental AG</a:t>
            </a:r>
          </a:p>
        </p:txBody>
      </p:sp>
    </p:spTree>
    <p:extLst>
      <p:ext uri="{BB962C8B-B14F-4D97-AF65-F5344CB8AC3E}">
        <p14:creationId xmlns:p14="http://schemas.microsoft.com/office/powerpoint/2010/main" val="6179362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Left Content Area">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2" name="Titel 11"/>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7E530A92-BE91-46B1-8CB0-89AAD7CCCBCA}" type="datetime3">
              <a:rPr lang="en-US" noProof="0" smtClean="0"/>
              <a:pPr/>
              <a:t>17 September 2019</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Name, © Continental AG</a:t>
            </a:r>
          </a:p>
        </p:txBody>
      </p:sp>
    </p:spTree>
    <p:extLst>
      <p:ext uri="{BB962C8B-B14F-4D97-AF65-F5344CB8AC3E}">
        <p14:creationId xmlns:p14="http://schemas.microsoft.com/office/powerpoint/2010/main" val="38335598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hree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8" y="1341437"/>
            <a:ext cx="273685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Inhaltsplatzhalter 3"/>
          <p:cNvSpPr>
            <a:spLocks noGrp="1"/>
          </p:cNvSpPr>
          <p:nvPr>
            <p:ph sz="half" idx="2"/>
          </p:nvPr>
        </p:nvSpPr>
        <p:spPr>
          <a:xfrm>
            <a:off x="3203575"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8" name="Inhaltsplatzhalter 3"/>
          <p:cNvSpPr>
            <a:spLocks noGrp="1"/>
          </p:cNvSpPr>
          <p:nvPr>
            <p:ph sz="half" idx="13"/>
          </p:nvPr>
        </p:nvSpPr>
        <p:spPr>
          <a:xfrm>
            <a:off x="6011863"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9" name="Titel 8"/>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0" name="Datumsplatzhalter 9"/>
          <p:cNvSpPr>
            <a:spLocks noGrp="1"/>
          </p:cNvSpPr>
          <p:nvPr>
            <p:ph type="dt" sz="half" idx="14"/>
          </p:nvPr>
        </p:nvSpPr>
        <p:spPr/>
        <p:txBody>
          <a:bodyPr/>
          <a:lstStyle>
            <a:lvl1pPr>
              <a:defRPr>
                <a:solidFill>
                  <a:schemeClr val="tx1"/>
                </a:solidFill>
                <a:latin typeface="+mn-lt"/>
              </a:defRPr>
            </a:lvl1pPr>
          </a:lstStyle>
          <a:p>
            <a:fld id="{2E6ADBF2-B3AA-4FEC-917C-0FE5D6F8EC42}" type="datetime3">
              <a:rPr lang="en-US" noProof="0" smtClean="0"/>
              <a:pPr/>
              <a:t>17 September 2019</a:t>
            </a:fld>
            <a:endParaRPr lang="en-US" noProof="0"/>
          </a:p>
        </p:txBody>
      </p:sp>
      <p:sp>
        <p:nvSpPr>
          <p:cNvPr id="11" name="Foliennummernplatzhalter 10"/>
          <p:cNvSpPr>
            <a:spLocks noGrp="1"/>
          </p:cNvSpPr>
          <p:nvPr>
            <p:ph type="sldNum" sz="quarter" idx="15"/>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2" name="Fußzeilenplatzhalter 11"/>
          <p:cNvSpPr>
            <a:spLocks noGrp="1"/>
          </p:cNvSpPr>
          <p:nvPr>
            <p:ph type="ftr" sz="quarter" idx="16"/>
          </p:nvPr>
        </p:nvSpPr>
        <p:spPr/>
        <p:txBody>
          <a:bodyPr/>
          <a:lstStyle>
            <a:lvl1pPr>
              <a:defRPr>
                <a:solidFill>
                  <a:schemeClr val="tx1"/>
                </a:solidFill>
                <a:latin typeface="+mn-lt"/>
              </a:defRPr>
            </a:lvl1pPr>
          </a:lstStyle>
          <a:p>
            <a:r>
              <a:rPr lang="en-US" noProof="0"/>
              <a:t>Name, © Continental AG</a:t>
            </a:r>
          </a:p>
        </p:txBody>
      </p:sp>
    </p:spTree>
    <p:extLst>
      <p:ext uri="{BB962C8B-B14F-4D97-AF65-F5344CB8AC3E}">
        <p14:creationId xmlns:p14="http://schemas.microsoft.com/office/powerpoint/2010/main" val="27914532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Four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Inhaltsplatzhalter 3"/>
          <p:cNvSpPr>
            <a:spLocks noGrp="1"/>
          </p:cNvSpPr>
          <p:nvPr>
            <p:ph sz="half" idx="2"/>
          </p:nvPr>
        </p:nvSpPr>
        <p:spPr>
          <a:xfrm>
            <a:off x="4606926" y="1341437"/>
            <a:ext cx="4141787"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2" name="Titel 11"/>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A3B6D627-1B47-4F5F-8782-4FB9213F03D9}" type="datetime3">
              <a:rPr lang="en-US" noProof="0" smtClean="0"/>
              <a:pPr/>
              <a:t>17 September 2019</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Name, © Continental AG</a:t>
            </a:r>
          </a:p>
        </p:txBody>
      </p:sp>
      <p:sp>
        <p:nvSpPr>
          <p:cNvPr id="18" name="Inhaltsplatzhalter 2"/>
          <p:cNvSpPr>
            <a:spLocks noGrp="1"/>
          </p:cNvSpPr>
          <p:nvPr>
            <p:ph sz="half" idx="13"/>
          </p:nvPr>
        </p:nvSpPr>
        <p:spPr>
          <a:xfrm>
            <a:off x="395289" y="3644900"/>
            <a:ext cx="4140199"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9" name="Inhaltsplatzhalter 3"/>
          <p:cNvSpPr>
            <a:spLocks noGrp="1"/>
          </p:cNvSpPr>
          <p:nvPr>
            <p:ph sz="half" idx="14"/>
          </p:nvPr>
        </p:nvSpPr>
        <p:spPr>
          <a:xfrm>
            <a:off x="4606926" y="3644900"/>
            <a:ext cx="4141788"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6327969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7" name="Datumsplatzhalter 6"/>
          <p:cNvSpPr>
            <a:spLocks noGrp="1"/>
          </p:cNvSpPr>
          <p:nvPr>
            <p:ph type="dt" sz="half" idx="10"/>
          </p:nvPr>
        </p:nvSpPr>
        <p:spPr/>
        <p:txBody>
          <a:bodyPr/>
          <a:lstStyle>
            <a:lvl1pPr>
              <a:defRPr>
                <a:solidFill>
                  <a:schemeClr val="tx1"/>
                </a:solidFill>
              </a:defRPr>
            </a:lvl1pPr>
          </a:lstStyle>
          <a:p>
            <a:fld id="{4CCABCA1-9A07-4CD1-B20C-7032B44BFEB9}" type="datetime3">
              <a:rPr lang="en-US" noProof="0" smtClean="0"/>
              <a:pPr/>
              <a:t>17 September 2019</a:t>
            </a:fld>
            <a:endParaRPr lang="en-US" noProof="0"/>
          </a:p>
        </p:txBody>
      </p:sp>
      <p:sp>
        <p:nvSpPr>
          <p:cNvPr id="8" name="Foliennummernplatzhalter 7"/>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9" name="Fußzeilenplatzhalter 8"/>
          <p:cNvSpPr>
            <a:spLocks noGrp="1"/>
          </p:cNvSpPr>
          <p:nvPr>
            <p:ph type="ftr" sz="quarter" idx="12"/>
          </p:nvPr>
        </p:nvSpPr>
        <p:spPr/>
        <p:txBody>
          <a:bodyPr/>
          <a:lstStyle>
            <a:lvl1pPr>
              <a:defRPr>
                <a:solidFill>
                  <a:schemeClr val="tx1"/>
                </a:solidFill>
              </a:defRPr>
            </a:lvl1pPr>
          </a:lstStyle>
          <a:p>
            <a:r>
              <a:rPr lang="en-US" noProof="0"/>
              <a:t>Name, © Continental AG</a:t>
            </a:r>
          </a:p>
        </p:txBody>
      </p:sp>
    </p:spTree>
    <p:extLst>
      <p:ext uri="{BB962C8B-B14F-4D97-AF65-F5344CB8AC3E}">
        <p14:creationId xmlns:p14="http://schemas.microsoft.com/office/powerpoint/2010/main" val="364820124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lvl1pPr>
              <a:defRPr>
                <a:solidFill>
                  <a:schemeClr val="tx1"/>
                </a:solidFill>
              </a:defRPr>
            </a:lvl1pPr>
          </a:lstStyle>
          <a:p>
            <a:fld id="{136BFB39-9803-4143-B2A1-7EE5CD9A76CC}" type="datetime3">
              <a:rPr lang="en-US" noProof="0" smtClean="0"/>
              <a:pPr/>
              <a:t>17 September 2019</a:t>
            </a:fld>
            <a:endParaRPr lang="en-US" noProof="0"/>
          </a:p>
        </p:txBody>
      </p:sp>
      <p:sp>
        <p:nvSpPr>
          <p:cNvPr id="6" name="Foliennummernplatzhalter 5"/>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7" name="Fußzeilenplatzhalter 6"/>
          <p:cNvSpPr>
            <a:spLocks noGrp="1"/>
          </p:cNvSpPr>
          <p:nvPr>
            <p:ph type="ftr" sz="quarter" idx="12"/>
          </p:nvPr>
        </p:nvSpPr>
        <p:spPr/>
        <p:txBody>
          <a:bodyPr/>
          <a:lstStyle>
            <a:lvl1pPr>
              <a:defRPr>
                <a:solidFill>
                  <a:schemeClr val="tx1"/>
                </a:solidFill>
              </a:defRPr>
            </a:lvl1pPr>
          </a:lstStyle>
          <a:p>
            <a:r>
              <a:rPr lang="en-US" noProof="0"/>
              <a:t>Name, © Continental AG</a:t>
            </a:r>
            <a:endParaRPr lang="en-US" noProof="0" dirty="0"/>
          </a:p>
        </p:txBody>
      </p:sp>
    </p:spTree>
    <p:extLst>
      <p:ext uri="{BB962C8B-B14F-4D97-AF65-F5344CB8AC3E}">
        <p14:creationId xmlns:p14="http://schemas.microsoft.com/office/powerpoint/2010/main" val="89130771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nd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dirty="0"/>
          </a:p>
        </p:txBody>
      </p:sp>
      <p:sp>
        <p:nvSpPr>
          <p:cNvPr id="8" name="Titel 7"/>
          <p:cNvSpPr>
            <a:spLocks noGrp="1"/>
          </p:cNvSpPr>
          <p:nvPr>
            <p:ph type="title"/>
          </p:nvPr>
        </p:nvSpPr>
        <p:spPr>
          <a:xfrm>
            <a:off x="395288" y="2456892"/>
            <a:ext cx="8353425" cy="719137"/>
          </a:xfrm>
        </p:spPr>
        <p:txBody>
          <a:bodyPr anchor="b" anchorCtr="0"/>
          <a:lstStyle>
            <a:lvl1pPr>
              <a:defRPr>
                <a:solidFill>
                  <a:schemeClr val="bg1"/>
                </a:solidFill>
              </a:defRPr>
            </a:lvl1pPr>
          </a:lstStyle>
          <a:p>
            <a:endParaRPr lang="en-US" noProof="0" dirty="0"/>
          </a:p>
        </p:txBody>
      </p:sp>
      <p:sp>
        <p:nvSpPr>
          <p:cNvPr id="9" name="Datumsplatzhalter 8"/>
          <p:cNvSpPr>
            <a:spLocks noGrp="1"/>
          </p:cNvSpPr>
          <p:nvPr>
            <p:ph type="dt" sz="half" idx="10"/>
          </p:nvPr>
        </p:nvSpPr>
        <p:spPr/>
        <p:txBody>
          <a:bodyPr/>
          <a:lstStyle>
            <a:lvl1pPr>
              <a:defRPr>
                <a:solidFill>
                  <a:schemeClr val="tx1"/>
                </a:solidFill>
              </a:defRPr>
            </a:lvl1pPr>
          </a:lstStyle>
          <a:p>
            <a:fld id="{A84A0D7F-C362-48D0-B7A1-59A06B5808D1}" type="datetime3">
              <a:rPr lang="en-US" noProof="0" smtClean="0"/>
              <a:pPr/>
              <a:t>17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Name, © Continental AG</a:t>
            </a:r>
          </a:p>
        </p:txBody>
      </p:sp>
      <p:pic>
        <p:nvPicPr>
          <p:cNvPr id="15" name="Bild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2" y="6094965"/>
            <a:ext cx="1857600" cy="570154"/>
          </a:xfrm>
          <a:prstGeom prst="rect">
            <a:avLst/>
          </a:prstGeom>
          <a:noFill/>
          <a:ln>
            <a:noFill/>
          </a:ln>
        </p:spPr>
      </p:pic>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pieren 16"/>
          <p:cNvGrpSpPr/>
          <p:nvPr userDrawn="1"/>
        </p:nvGrpSpPr>
        <p:grpSpPr>
          <a:xfrm>
            <a:off x="0" y="0"/>
            <a:ext cx="9144000" cy="6858000"/>
            <a:chOff x="0" y="0"/>
            <a:chExt cx="9144000" cy="6858000"/>
          </a:xfrm>
          <a:solidFill>
            <a:schemeClr val="bg1"/>
          </a:solidFill>
        </p:grpSpPr>
        <p:sp>
          <p:nvSpPr>
            <p:cNvPr id="18" name="Rechteck 17"/>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22298444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tx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dirty="0"/>
          </a:p>
        </p:txBody>
      </p:sp>
      <p:sp>
        <p:nvSpPr>
          <p:cNvPr id="8" name="Titel 7"/>
          <p:cNvSpPr>
            <a:spLocks noGrp="1"/>
          </p:cNvSpPr>
          <p:nvPr>
            <p:ph type="title"/>
          </p:nvPr>
        </p:nvSpPr>
        <p:spPr>
          <a:xfrm>
            <a:off x="395288" y="2456892"/>
            <a:ext cx="8353425" cy="719137"/>
          </a:xfrm>
        </p:spPr>
        <p:txBody>
          <a:bodyPr anchor="b" anchorCtr="0"/>
          <a:lstStyle>
            <a:lvl1pPr>
              <a:defRPr>
                <a:solidFill>
                  <a:schemeClr val="accent1"/>
                </a:solidFill>
              </a:defRPr>
            </a:lvl1pPr>
          </a:lstStyle>
          <a:p>
            <a:endParaRPr lang="en-US" noProof="0" dirty="0"/>
          </a:p>
        </p:txBody>
      </p:sp>
      <p:sp>
        <p:nvSpPr>
          <p:cNvPr id="9" name="Datumsplatzhalter 8"/>
          <p:cNvSpPr>
            <a:spLocks noGrp="1"/>
          </p:cNvSpPr>
          <p:nvPr>
            <p:ph type="dt" sz="half" idx="10"/>
          </p:nvPr>
        </p:nvSpPr>
        <p:spPr/>
        <p:txBody>
          <a:bodyPr/>
          <a:lstStyle>
            <a:lvl1pPr>
              <a:defRPr>
                <a:solidFill>
                  <a:schemeClr val="tx1"/>
                </a:solidFill>
              </a:defRPr>
            </a:lvl1pPr>
          </a:lstStyle>
          <a:p>
            <a:fld id="{18AB2219-5BA6-49D0-B152-4FB1F1B165E7}" type="datetime3">
              <a:rPr lang="en-US" noProof="0" smtClean="0"/>
              <a:pPr/>
              <a:t>17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Name, © Continental AG</a:t>
            </a:r>
          </a:p>
        </p:txBody>
      </p:sp>
      <p:grpSp>
        <p:nvGrpSpPr>
          <p:cNvPr id="2" name="Gruppieren 12"/>
          <p:cNvGrpSpPr/>
          <p:nvPr userDrawn="1"/>
        </p:nvGrpSpPr>
        <p:grpSpPr>
          <a:xfrm>
            <a:off x="0" y="0"/>
            <a:ext cx="9144000" cy="6858000"/>
            <a:chOff x="0" y="0"/>
            <a:chExt cx="9144000" cy="6858000"/>
          </a:xfrm>
          <a:solidFill>
            <a:schemeClr val="bg1"/>
          </a:solidFill>
        </p:grpSpPr>
        <p:sp>
          <p:nvSpPr>
            <p:cNvPr id="14" name="Rechteck 13"/>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5" name="Rechteck 14"/>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6" name="Rechteck 15"/>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7" name="Rechteck 16"/>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14169119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dirty="0"/>
          </a:p>
        </p:txBody>
      </p:sp>
      <p:sp>
        <p:nvSpPr>
          <p:cNvPr id="8" name="Titel 7"/>
          <p:cNvSpPr>
            <a:spLocks noGrp="1"/>
          </p:cNvSpPr>
          <p:nvPr>
            <p:ph type="title"/>
          </p:nvPr>
        </p:nvSpPr>
        <p:spPr>
          <a:xfrm>
            <a:off x="395288" y="2456892"/>
            <a:ext cx="8353425" cy="719137"/>
          </a:xfrm>
        </p:spPr>
        <p:txBody>
          <a:bodyPr anchor="b" anchorCtr="0"/>
          <a:lstStyle>
            <a:lvl1pPr>
              <a:defRPr>
                <a:solidFill>
                  <a:schemeClr val="accent1"/>
                </a:solidFill>
              </a:defRPr>
            </a:lvl1pPr>
          </a:lstStyle>
          <a:p>
            <a:endParaRPr lang="en-US" noProof="0" dirty="0"/>
          </a:p>
        </p:txBody>
      </p:sp>
      <p:sp>
        <p:nvSpPr>
          <p:cNvPr id="9" name="Datumsplatzhalter 8"/>
          <p:cNvSpPr>
            <a:spLocks noGrp="1"/>
          </p:cNvSpPr>
          <p:nvPr>
            <p:ph type="dt" sz="half" idx="10"/>
          </p:nvPr>
        </p:nvSpPr>
        <p:spPr/>
        <p:txBody>
          <a:bodyPr/>
          <a:lstStyle>
            <a:lvl1pPr>
              <a:defRPr>
                <a:solidFill>
                  <a:schemeClr val="bg1"/>
                </a:solidFill>
              </a:defRPr>
            </a:lvl1pPr>
          </a:lstStyle>
          <a:p>
            <a:fld id="{A08BFD79-C418-4F9D-A483-F87D2ABF695F}" type="datetime3">
              <a:rPr lang="en-US" noProof="0" smtClean="0"/>
              <a:pPr/>
              <a:t>17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Name, © Continental AG</a:t>
            </a:r>
          </a:p>
        </p:txBody>
      </p:sp>
      <p:cxnSp>
        <p:nvCxnSpPr>
          <p:cNvPr id="13" name="Gerade Verbindung 12"/>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uppieren 14"/>
          <p:cNvGrpSpPr/>
          <p:nvPr userDrawn="1"/>
        </p:nvGrpSpPr>
        <p:grpSpPr>
          <a:xfrm>
            <a:off x="0" y="0"/>
            <a:ext cx="9144000" cy="6858000"/>
            <a:chOff x="0" y="0"/>
            <a:chExt cx="9144000" cy="6858000"/>
          </a:xfrm>
          <a:solidFill>
            <a:schemeClr val="bg1"/>
          </a:solidFill>
        </p:grpSpPr>
        <p:sp>
          <p:nvSpPr>
            <p:cNvPr id="18" name="Rechteck 17"/>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39749887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177800" indent="-177800">
              <a:buSzPct val="125000"/>
              <a:buFont typeface="Arial" pitchFamily="34" charset="0"/>
              <a:buChar char="›"/>
              <a:defRPr>
                <a:solidFill>
                  <a:schemeClr val="tx1"/>
                </a:solidFill>
              </a:defRPr>
            </a:lvl1pPr>
            <a:lvl2pPr marL="541338" indent="-184150">
              <a:buSzPct val="125000"/>
              <a:buFont typeface="Arial" pitchFamily="34" charset="0"/>
              <a:buChar char="›"/>
              <a:defRPr>
                <a:solidFill>
                  <a:schemeClr val="tx1"/>
                </a:solidFill>
              </a:defRPr>
            </a:lvl2pPr>
            <a:lvl3pPr marL="896938" indent="-177800">
              <a:buSzPct val="125000"/>
              <a:buFont typeface="Arial" pitchFamily="34" charset="0"/>
              <a:buChar char="›"/>
              <a:defRPr>
                <a:solidFill>
                  <a:schemeClr val="tx1"/>
                </a:solidFill>
              </a:defRPr>
            </a:lvl3pPr>
            <a:lvl4pPr marL="1254125" indent="-179388">
              <a:buSzPct val="125000"/>
              <a:buFont typeface="Arial" pitchFamily="34" charset="0"/>
              <a:buChar char="›"/>
              <a:defRPr>
                <a:solidFill>
                  <a:schemeClr val="tx1"/>
                </a:solidFill>
              </a:defRPr>
            </a:lvl4pPr>
            <a:lvl5pPr marL="1616075" indent="-177800">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DA211612-6E26-4BBE-A9A0-6ECF8EDB282A}" type="datetime3">
              <a:rPr lang="en-US" noProof="0" smtClean="0"/>
              <a:pPr/>
              <a:t>17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Name, © Continental AG</a:t>
            </a:r>
            <a:endParaRPr lang="en-US" noProof="0" dirty="0"/>
          </a:p>
        </p:txBody>
      </p:sp>
    </p:spTree>
    <p:extLst>
      <p:ext uri="{BB962C8B-B14F-4D97-AF65-F5344CB8AC3E}">
        <p14:creationId xmlns:p14="http://schemas.microsoft.com/office/powerpoint/2010/main" val="23515672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03548" y="3839314"/>
            <a:ext cx="8172140"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185084"/>
            <a:ext cx="8172140" cy="1138230"/>
          </a:xfrm>
        </p:spPr>
        <p:txBody>
          <a:bodyPr tIns="0" rIns="0" bIns="0" anchor="t" anchorCtr="0">
            <a:noAutofit/>
          </a:bodyPr>
          <a:lstStyle>
            <a:lvl1pPr marL="0" indent="0" algn="l">
              <a:spcAft>
                <a:spcPts val="0"/>
              </a:spcAft>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pic>
        <p:nvPicPr>
          <p:cNvPr id="14" name="Grafik 1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503238" y="-1"/>
            <a:ext cx="2555876" cy="1304925"/>
          </a:xfrm>
          <a:prstGeom prst="rect">
            <a:avLst/>
          </a:prstGeom>
        </p:spPr>
      </p:pic>
    </p:spTree>
    <p:extLst>
      <p:ext uri="{BB962C8B-B14F-4D97-AF65-F5344CB8AC3E}">
        <p14:creationId xmlns:p14="http://schemas.microsoft.com/office/powerpoint/2010/main" val="22996260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big Picture">
    <p:spTree>
      <p:nvGrpSpPr>
        <p:cNvPr id="1" name=""/>
        <p:cNvGrpSpPr/>
        <p:nvPr/>
      </p:nvGrpSpPr>
      <p:grpSpPr>
        <a:xfrm>
          <a:off x="0" y="0"/>
          <a:ext cx="0" cy="0"/>
          <a:chOff x="0" y="0"/>
          <a:chExt cx="0" cy="0"/>
        </a:xfrm>
      </p:grpSpPr>
      <p:sp>
        <p:nvSpPr>
          <p:cNvPr id="9" name="Rechteck 8"/>
          <p:cNvSpPr/>
          <p:nvPr userDrawn="1"/>
        </p:nvSpPr>
        <p:spPr>
          <a:xfrm>
            <a:off x="179388" y="188912"/>
            <a:ext cx="8785225" cy="6480175"/>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dirty="0" err="1">
                <a:solidFill>
                  <a:schemeClr val="bg1"/>
                </a:solidFill>
              </a:rPr>
              <a:t>Bitte</a:t>
            </a:r>
            <a:r>
              <a:rPr lang="en-US" sz="1600" baseline="0" noProof="0" dirty="0">
                <a:solidFill>
                  <a:schemeClr val="bg1"/>
                </a:solidFill>
              </a:rPr>
              <a:t> </a:t>
            </a:r>
            <a:r>
              <a:rPr lang="en-US" sz="1600" baseline="0" noProof="0" dirty="0" err="1">
                <a:solidFill>
                  <a:schemeClr val="bg1"/>
                </a:solidFill>
              </a:rPr>
              <a:t>decken</a:t>
            </a:r>
            <a:r>
              <a:rPr lang="en-US" sz="1600" baseline="0" noProof="0" dirty="0">
                <a:solidFill>
                  <a:schemeClr val="bg1"/>
                </a:solidFill>
              </a:rPr>
              <a:t> </a:t>
            </a:r>
            <a:r>
              <a:rPr lang="en-US" sz="1600" baseline="0" noProof="0" dirty="0" err="1">
                <a:solidFill>
                  <a:schemeClr val="bg1"/>
                </a:solidFill>
              </a:rPr>
              <a:t>Sie</a:t>
            </a:r>
            <a:r>
              <a:rPr lang="en-US" sz="1600" baseline="0" noProof="0" dirty="0">
                <a:solidFill>
                  <a:schemeClr val="bg1"/>
                </a:solidFill>
              </a:rPr>
              <a:t> die </a:t>
            </a:r>
            <a:r>
              <a:rPr lang="en-US" sz="1600" baseline="0" noProof="0" dirty="0" err="1">
                <a:solidFill>
                  <a:schemeClr val="bg1"/>
                </a:solidFill>
              </a:rPr>
              <a:t>schraffierte</a:t>
            </a:r>
            <a:r>
              <a:rPr lang="en-US" sz="1600" baseline="0" noProof="0" dirty="0">
                <a:solidFill>
                  <a:schemeClr val="bg1"/>
                </a:solidFill>
              </a:rPr>
              <a:t> </a:t>
            </a:r>
            <a:r>
              <a:rPr lang="en-US" sz="1600" baseline="0" noProof="0" dirty="0" err="1">
                <a:solidFill>
                  <a:schemeClr val="bg1"/>
                </a:solidFill>
              </a:rPr>
              <a:t>Fläche</a:t>
            </a:r>
            <a:r>
              <a:rPr lang="en-US" sz="1600" baseline="0" noProof="0" dirty="0">
                <a:solidFill>
                  <a:schemeClr val="bg1"/>
                </a:solidFill>
              </a:rPr>
              <a:t> </a:t>
            </a:r>
            <a:r>
              <a:rPr lang="en-US" sz="1600" baseline="0" noProof="0" dirty="0" err="1">
                <a:solidFill>
                  <a:schemeClr val="bg1"/>
                </a:solidFill>
              </a:rPr>
              <a:t>mit</a:t>
            </a:r>
            <a:r>
              <a:rPr lang="en-US" sz="1600" baseline="0" noProof="0" dirty="0">
                <a:solidFill>
                  <a:schemeClr val="bg1"/>
                </a:solidFill>
              </a:rPr>
              <a:t> </a:t>
            </a:r>
            <a:r>
              <a:rPr lang="en-US" sz="1600" baseline="0" noProof="0" dirty="0" err="1">
                <a:solidFill>
                  <a:schemeClr val="bg1"/>
                </a:solidFill>
              </a:rPr>
              <a:t>einem</a:t>
            </a:r>
            <a:r>
              <a:rPr lang="en-US" sz="1600" baseline="0" noProof="0" dirty="0">
                <a:solidFill>
                  <a:schemeClr val="bg1"/>
                </a:solidFill>
              </a:rPr>
              <a:t> </a:t>
            </a:r>
            <a:r>
              <a:rPr lang="en-US" sz="1600" baseline="0" noProof="0" dirty="0" err="1">
                <a:solidFill>
                  <a:schemeClr val="bg1"/>
                </a:solidFill>
              </a:rPr>
              <a:t>Bild</a:t>
            </a:r>
            <a:r>
              <a:rPr lang="en-US" sz="1600" baseline="0" noProof="0" dirty="0">
                <a:solidFill>
                  <a:schemeClr val="bg1"/>
                </a:solidFill>
              </a:rPr>
              <a:t> ab</a:t>
            </a:r>
            <a:r>
              <a:rPr lang="en-US" sz="1600" noProof="0" dirty="0">
                <a:solidFill>
                  <a:schemeClr val="bg1"/>
                </a:solidFill>
              </a:rPr>
              <a:t>.</a:t>
            </a:r>
          </a:p>
          <a:p>
            <a:pPr algn="ctr"/>
            <a:r>
              <a:rPr lang="en-US" sz="1600" noProof="0" dirty="0">
                <a:solidFill>
                  <a:schemeClr val="bg1"/>
                </a:solidFill>
              </a:rPr>
              <a:t>Please cover</a:t>
            </a:r>
            <a:r>
              <a:rPr lang="en-US" sz="1600" baseline="0" noProof="0" dirty="0">
                <a:solidFill>
                  <a:schemeClr val="bg1"/>
                </a:solidFill>
              </a:rPr>
              <a:t> the shaded area with a picture</a:t>
            </a:r>
            <a:r>
              <a:rPr lang="en-US" sz="1600" noProof="0" dirty="0">
                <a:solidFill>
                  <a:schemeClr val="bg1"/>
                </a:solidFill>
              </a:rPr>
              <a:t>.</a:t>
            </a:r>
          </a:p>
          <a:p>
            <a:pPr algn="ctr"/>
            <a:r>
              <a:rPr lang="en-US" sz="1600" noProof="0" dirty="0">
                <a:solidFill>
                  <a:schemeClr val="bg1"/>
                </a:solidFill>
              </a:rPr>
              <a:t>(24,4 x 18,0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746878"/>
            <a:ext cx="8172140" cy="1138230"/>
          </a:xfrm>
        </p:spPr>
        <p:txBody>
          <a:bodyPr tIns="0" rIns="0" bIns="0" anchor="t" anchorCtr="0">
            <a:noAutofit/>
          </a:bodyPr>
          <a:lstStyle>
            <a:lvl1pPr marL="0" indent="0" algn="l">
              <a:spcAft>
                <a:spcPts val="0"/>
              </a:spcAft>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solidFill>
                  <a:schemeClr val="bg1"/>
                </a:solidFill>
              </a:defRPr>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solidFill>
                  <a:schemeClr val="bg1"/>
                </a:solidFill>
              </a:defRPr>
            </a:lvl1pPr>
          </a:lstStyle>
          <a:p>
            <a:pPr lvl="0"/>
            <a:r>
              <a:rPr lang="en-US" noProof="0"/>
              <a:t>Division Naming</a:t>
            </a:r>
          </a:p>
          <a:p>
            <a:pPr lvl="0"/>
            <a:endParaRPr lang="en-US" noProof="0"/>
          </a:p>
        </p:txBody>
      </p:sp>
      <p:sp>
        <p:nvSpPr>
          <p:cNvPr id="8" name="Textplatzhalter 7"/>
          <p:cNvSpPr>
            <a:spLocks noGrp="1"/>
          </p:cNvSpPr>
          <p:nvPr>
            <p:ph type="body" sz="quarter" idx="12" hasCustomPrompt="1"/>
          </p:nvPr>
        </p:nvSpPr>
        <p:spPr>
          <a:xfrm>
            <a:off x="503238" y="0"/>
            <a:ext cx="2555875" cy="1304925"/>
          </a:xfrm>
          <a:blipFill>
            <a:blip r:embed="rId2"/>
            <a:stretch>
              <a:fillRect/>
            </a:stretch>
          </a:blipFill>
        </p:spPr>
        <p:txBody>
          <a:bodyPr>
            <a:noAutofit/>
          </a:bodyPr>
          <a:lstStyle>
            <a:lvl1pPr marL="0" indent="0" algn="ctr">
              <a:spcAft>
                <a:spcPts val="0"/>
              </a:spcAft>
              <a:buNone/>
              <a:defRPr sz="800"/>
            </a:lvl1pPr>
          </a:lstStyle>
          <a:p>
            <a:pPr lvl="0"/>
            <a:r>
              <a:rPr lang="en-US" noProof="0"/>
              <a:t>Das Quality Seal hat im Vordergrund zu stehen.</a:t>
            </a:r>
            <a:br>
              <a:rPr lang="en-US" noProof="0"/>
            </a:br>
            <a:r>
              <a:rPr lang="en-US" noProof="0"/>
              <a:t>Bitte ändern Sie nicht die Größe oder Position.</a:t>
            </a:r>
            <a:br>
              <a:rPr lang="en-US" noProof="0"/>
            </a:br>
            <a:r>
              <a:rPr lang="en-US" noProof="0"/>
              <a:t>The Quality Seal has to stay on top.</a:t>
            </a:r>
            <a:br>
              <a:rPr lang="en-US" noProof="0"/>
            </a:br>
            <a:r>
              <a:rPr lang="en-US" noProof="0"/>
              <a:t>Please do not change size or position.</a:t>
            </a:r>
          </a:p>
          <a:p>
            <a:pPr lvl="0"/>
            <a:endParaRPr lang="en-US" noProof="0"/>
          </a:p>
        </p:txBody>
      </p:sp>
    </p:spTree>
    <p:extLst>
      <p:ext uri="{BB962C8B-B14F-4D97-AF65-F5344CB8AC3E}">
        <p14:creationId xmlns:p14="http://schemas.microsoft.com/office/powerpoint/2010/main" val="8890632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Clr>
                <a:schemeClr val="bg1"/>
              </a:buClr>
              <a:buSzPct val="125000"/>
              <a:buFont typeface="Arial" pitchFamily="34" charset="0"/>
              <a:buChar char="›"/>
              <a:defRPr>
                <a:solidFill>
                  <a:schemeClr val="bg1"/>
                </a:solidFill>
              </a:defRPr>
            </a:lvl2pPr>
            <a:lvl3pPr marL="539750" indent="-177800">
              <a:lnSpc>
                <a:spcPct val="113000"/>
              </a:lnSpc>
              <a:buClr>
                <a:schemeClr val="bg1"/>
              </a:buClr>
              <a:buSzPct val="125000"/>
              <a:buFont typeface="Arial" pitchFamily="34" charset="0"/>
              <a:buChar char="›"/>
              <a:defRPr>
                <a:solidFill>
                  <a:schemeClr val="bg1"/>
                </a:solidFill>
              </a:defRPr>
            </a:lvl3pPr>
            <a:lvl4pPr marL="895350" indent="-179388">
              <a:lnSpc>
                <a:spcPct val="113000"/>
              </a:lnSpc>
              <a:buClr>
                <a:schemeClr val="bg1"/>
              </a:buClr>
              <a:buSzPct val="125000"/>
              <a:buFont typeface="Arial" pitchFamily="34" charset="0"/>
              <a:buChar char="›"/>
              <a:defRPr>
                <a:solidFill>
                  <a:schemeClr val="bg1"/>
                </a:solidFill>
              </a:defRPr>
            </a:lvl4pPr>
            <a:lvl5pPr marL="1257300" indent="-177800">
              <a:lnSpc>
                <a:spcPct val="113000"/>
              </a:lnSpc>
              <a:buClr>
                <a:schemeClr val="bg1"/>
              </a:buClr>
              <a:buSzPct val="125000"/>
              <a:buFont typeface="Arial" pitchFamily="34" charset="0"/>
              <a:buChar char="›"/>
              <a:defRPr>
                <a:solidFill>
                  <a:schemeClr val="bg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bg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B856F764-ECFD-420F-B949-39431BF47BD4}" type="datetime3">
              <a:rPr lang="en-US" noProof="0" smtClean="0"/>
              <a:pPr/>
              <a:t>17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Name, © Continental AG</a:t>
            </a:r>
          </a:p>
        </p:txBody>
      </p:sp>
      <p:pic>
        <p:nvPicPr>
          <p:cNvPr id="15" name="Bild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2" y="6094965"/>
            <a:ext cx="1857600" cy="570154"/>
          </a:xfrm>
          <a:prstGeom prst="rect">
            <a:avLst/>
          </a:prstGeom>
          <a:noFill/>
          <a:ln>
            <a:noFill/>
          </a:ln>
        </p:spPr>
      </p:pic>
      <p:cxnSp>
        <p:nvCxnSpPr>
          <p:cNvPr id="16" name="Gerade Verbindung 15"/>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pieren 12"/>
          <p:cNvGrpSpPr/>
          <p:nvPr userDrawn="1"/>
        </p:nvGrpSpPr>
        <p:grpSpPr>
          <a:xfrm>
            <a:off x="0" y="0"/>
            <a:ext cx="9144000" cy="6858000"/>
            <a:chOff x="0" y="0"/>
            <a:chExt cx="9144000" cy="6858000"/>
          </a:xfrm>
          <a:solidFill>
            <a:schemeClr val="bg1"/>
          </a:solidFill>
        </p:grpSpPr>
        <p:sp>
          <p:nvSpPr>
            <p:cNvPr id="14" name="Rechteck 13"/>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8833892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tx1"/>
                </a:solidFill>
              </a:defRPr>
            </a:lvl1pPr>
            <a:lvl2pPr marL="184150" indent="-184150">
              <a:lnSpc>
                <a:spcPct val="113000"/>
              </a:lnSpc>
              <a:buSzPct val="125000"/>
              <a:buFont typeface="Arial" pitchFamily="34" charset="0"/>
              <a:buChar char="›"/>
              <a:defRPr>
                <a:solidFill>
                  <a:schemeClr val="tx1"/>
                </a:solidFill>
              </a:defRPr>
            </a:lvl2pPr>
            <a:lvl3pPr marL="539750" indent="-177800">
              <a:lnSpc>
                <a:spcPct val="113000"/>
              </a:lnSpc>
              <a:buSzPct val="125000"/>
              <a:buFont typeface="Arial" pitchFamily="34" charset="0"/>
              <a:buChar char="›"/>
              <a:defRPr>
                <a:solidFill>
                  <a:schemeClr val="tx1"/>
                </a:solidFill>
              </a:defRPr>
            </a:lvl3pPr>
            <a:lvl4pPr marL="895350" indent="-179388">
              <a:lnSpc>
                <a:spcPct val="113000"/>
              </a:lnSpc>
              <a:buSzPct val="125000"/>
              <a:buFont typeface="Arial" pitchFamily="34" charset="0"/>
              <a:buChar char="›"/>
              <a:defRPr>
                <a:solidFill>
                  <a:schemeClr val="tx1"/>
                </a:solidFill>
              </a:defRPr>
            </a:lvl4pPr>
            <a:lvl5pPr marL="1257300" indent="-177800">
              <a:lnSpc>
                <a:spcPct val="113000"/>
              </a:lnSpc>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3B23DBF1-EE21-48F6-957F-C3E9B369D66F}" type="datetime3">
              <a:rPr lang="en-US" noProof="0" smtClean="0"/>
              <a:pPr/>
              <a:t>17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Name, © Continental AG</a:t>
            </a:r>
            <a:endParaRPr lang="en-US" noProof="0" dirty="0"/>
          </a:p>
        </p:txBody>
      </p:sp>
    </p:spTree>
    <p:extLst>
      <p:ext uri="{BB962C8B-B14F-4D97-AF65-F5344CB8AC3E}">
        <p14:creationId xmlns:p14="http://schemas.microsoft.com/office/powerpoint/2010/main" val="18108249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SzPct val="125000"/>
              <a:buFont typeface="Arial" pitchFamily="34" charset="0"/>
              <a:buChar char="›"/>
              <a:defRPr>
                <a:solidFill>
                  <a:schemeClr val="bg1"/>
                </a:solidFill>
              </a:defRPr>
            </a:lvl2pPr>
            <a:lvl3pPr marL="539750" indent="-177800">
              <a:lnSpc>
                <a:spcPct val="113000"/>
              </a:lnSpc>
              <a:buSzPct val="125000"/>
              <a:buFont typeface="Arial" pitchFamily="34" charset="0"/>
              <a:buChar char="›"/>
              <a:defRPr>
                <a:solidFill>
                  <a:schemeClr val="bg1"/>
                </a:solidFill>
              </a:defRPr>
            </a:lvl3pPr>
            <a:lvl4pPr marL="895350" indent="-179388">
              <a:lnSpc>
                <a:spcPct val="113000"/>
              </a:lnSpc>
              <a:buSzPct val="125000"/>
              <a:buFont typeface="Arial" pitchFamily="34" charset="0"/>
              <a:buChar char="›"/>
              <a:defRPr>
                <a:solidFill>
                  <a:schemeClr val="bg1"/>
                </a:solidFill>
              </a:defRPr>
            </a:lvl4pPr>
            <a:lvl5pPr marL="1257300" indent="-177800">
              <a:lnSpc>
                <a:spcPct val="113000"/>
              </a:lnSpc>
              <a:buSzPct val="125000"/>
              <a:buFont typeface="Arial" pitchFamily="34" charset="0"/>
              <a:buChar char="›"/>
              <a:defRPr>
                <a:solidFill>
                  <a:schemeClr val="bg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bg1"/>
                </a:solidFill>
              </a:defRPr>
            </a:lvl1pPr>
          </a:lstStyle>
          <a:p>
            <a:fld id="{0040FC2F-BE2C-4D4B-B588-C6D18DB827E7}" type="datetime3">
              <a:rPr lang="en-US" noProof="0" smtClean="0"/>
              <a:pPr/>
              <a:t>17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Name, © Continental AG</a:t>
            </a:r>
          </a:p>
        </p:txBody>
      </p:sp>
      <p:cxnSp>
        <p:nvCxnSpPr>
          <p:cNvPr id="7" name="Gerade Verbindung 6"/>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uppieren 15"/>
          <p:cNvGrpSpPr/>
          <p:nvPr userDrawn="1"/>
        </p:nvGrpSpPr>
        <p:grpSpPr>
          <a:xfrm>
            <a:off x="0" y="0"/>
            <a:ext cx="9144000" cy="6858000"/>
            <a:chOff x="0" y="0"/>
            <a:chExt cx="9144000" cy="6858000"/>
          </a:xfrm>
          <a:solidFill>
            <a:schemeClr val="bg1"/>
          </a:solidFill>
        </p:grpSpPr>
        <p:sp>
          <p:nvSpPr>
            <p:cNvPr id="17" name="Rechteck 16"/>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8" name="Rechteck 17"/>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3195947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op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2232025"/>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17DFA1B4-F96D-4F5F-9CF0-6562F3097133}" type="datetime3">
              <a:rPr lang="en-US" noProof="0" smtClean="0"/>
              <a:pPr/>
              <a:t>17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Name, © Continental AG</a:t>
            </a:r>
          </a:p>
        </p:txBody>
      </p:sp>
    </p:spTree>
    <p:extLst>
      <p:ext uri="{BB962C8B-B14F-4D97-AF65-F5344CB8AC3E}">
        <p14:creationId xmlns:p14="http://schemas.microsoft.com/office/powerpoint/2010/main" val="35461246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Bottom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644900"/>
            <a:ext cx="8353425" cy="2232024"/>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818A3835-836A-41DA-AC8D-15520F307C90}" type="datetime3">
              <a:rPr lang="en-US" noProof="0" smtClean="0"/>
              <a:pPr/>
              <a:t>17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Name, © Continental AG</a:t>
            </a:r>
          </a:p>
        </p:txBody>
      </p:sp>
    </p:spTree>
    <p:extLst>
      <p:ext uri="{BB962C8B-B14F-4D97-AF65-F5344CB8AC3E}">
        <p14:creationId xmlns:p14="http://schemas.microsoft.com/office/powerpoint/2010/main" val="40698627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IO_EK=7021;MIO_UPDATE=True;MIO_VERSION=31.01.2014 11:36:49;MIO_DBID=ED9FF2F2-6643-46BA-B685-7D49126FFAFF">
    <p:bg>
      <p:bgRef idx="1001">
        <a:schemeClr val="bg1"/>
      </p:bgRef>
    </p:bg>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2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4894" name="think-cell Folie" r:id="rId25" imgW="360" imgH="360" progId="TCLayout.ActiveDocument.1">
                  <p:embed/>
                </p:oleObj>
              </mc:Choice>
              <mc:Fallback>
                <p:oleObj name="think-cell Folie" r:id="rId25" imgW="360" imgH="360" progId="TCLayout.ActiveDocument.1">
                  <p:embed/>
                  <p:pic>
                    <p:nvPicPr>
                      <p:cNvPr id="0" name="Picture 1"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Bild 4"/>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bwMode="black">
          <a:xfrm>
            <a:off x="252637" y="6095032"/>
            <a:ext cx="1857375" cy="570087"/>
          </a:xfrm>
          <a:prstGeom prst="rect">
            <a:avLst/>
          </a:prstGeom>
          <a:noFill/>
          <a:ln>
            <a:noFill/>
          </a:ln>
        </p:spPr>
      </p:pic>
      <p:sp>
        <p:nvSpPr>
          <p:cNvPr id="2" name="Titelplatzhalter 1"/>
          <p:cNvSpPr>
            <a:spLocks noGrp="1"/>
          </p:cNvSpPr>
          <p:nvPr>
            <p:ph type="title"/>
          </p:nvPr>
        </p:nvSpPr>
        <p:spPr>
          <a:xfrm>
            <a:off x="395288" y="296862"/>
            <a:ext cx="8353425" cy="719137"/>
          </a:xfrm>
          <a:prstGeom prst="rect">
            <a:avLst/>
          </a:prstGeom>
        </p:spPr>
        <p:txBody>
          <a:bodyPr vert="horz" lIns="0" tIns="25200" rIns="91440" bIns="0" rtlCol="0" anchor="t" anchorCtr="0">
            <a:noAutofit/>
          </a:bodyPr>
          <a:lstStyle/>
          <a:p>
            <a:r>
              <a:rPr lang="en-US" noProof="0"/>
              <a:t>Titelmasterformat durch Klicken bearbeiten</a:t>
            </a:r>
          </a:p>
        </p:txBody>
      </p:sp>
      <p:sp>
        <p:nvSpPr>
          <p:cNvPr id="3" name="Textplatzhalter 2"/>
          <p:cNvSpPr>
            <a:spLocks noGrp="1"/>
          </p:cNvSpPr>
          <p:nvPr>
            <p:ph type="body" idx="1"/>
          </p:nvPr>
        </p:nvSpPr>
        <p:spPr>
          <a:xfrm>
            <a:off x="395288" y="1341438"/>
            <a:ext cx="8353425" cy="4535487"/>
          </a:xfrm>
          <a:prstGeom prst="rect">
            <a:avLst/>
          </a:prstGeom>
        </p:spPr>
        <p:txBody>
          <a:bodyPr vert="horz" lIns="0" tIns="18000" rIns="0" bIns="18000" rtlCol="0">
            <a:normAutofit/>
          </a:body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4" name="Datumsplatzhalter 23"/>
          <p:cNvSpPr>
            <a:spLocks noGrp="1"/>
          </p:cNvSpPr>
          <p:nvPr>
            <p:ph type="dt" sz="half" idx="2"/>
          </p:nvPr>
        </p:nvSpPr>
        <p:spPr>
          <a:xfrm>
            <a:off x="6350484" y="6224489"/>
            <a:ext cx="2001935" cy="150440"/>
          </a:xfrm>
          <a:prstGeom prst="rect">
            <a:avLst/>
          </a:prstGeom>
        </p:spPr>
        <p:txBody>
          <a:bodyPr vert="horz" wrap="none" lIns="0" tIns="0" rIns="0" bIns="0" rtlCol="0" anchor="b" anchorCtr="0"/>
          <a:lstStyle>
            <a:lvl1pPr algn="l">
              <a:defRPr sz="700">
                <a:solidFill>
                  <a:schemeClr val="tx1"/>
                </a:solidFill>
                <a:latin typeface="+mn-lt"/>
              </a:defRPr>
            </a:lvl1pPr>
          </a:lstStyle>
          <a:p>
            <a:fld id="{E69B5E9F-AED9-4C25-B24E-73986946E467}" type="datetime3">
              <a:rPr lang="en-US" noProof="0" smtClean="0"/>
              <a:pPr/>
              <a:t>17 September 2019</a:t>
            </a:fld>
            <a:endParaRPr lang="en-US" noProof="0"/>
          </a:p>
        </p:txBody>
      </p:sp>
      <p:sp>
        <p:nvSpPr>
          <p:cNvPr id="25" name="Fußzeilenplatzhalter 24"/>
          <p:cNvSpPr>
            <a:spLocks noGrp="1"/>
          </p:cNvSpPr>
          <p:nvPr>
            <p:ph type="ftr" sz="quarter" idx="3"/>
          </p:nvPr>
        </p:nvSpPr>
        <p:spPr>
          <a:xfrm>
            <a:off x="6350485" y="6375515"/>
            <a:ext cx="2001935" cy="150440"/>
          </a:xfrm>
          <a:prstGeom prst="rect">
            <a:avLst/>
          </a:prstGeom>
        </p:spPr>
        <p:txBody>
          <a:bodyPr vert="horz" wrap="none" lIns="0" tIns="0" rIns="0" bIns="0" rtlCol="0" anchor="t" anchorCtr="0"/>
          <a:lstStyle>
            <a:lvl1pPr algn="l">
              <a:defRPr sz="700">
                <a:solidFill>
                  <a:schemeClr val="tx1"/>
                </a:solidFill>
                <a:latin typeface="+mn-lt"/>
              </a:defRPr>
            </a:lvl1pPr>
          </a:lstStyle>
          <a:p>
            <a:r>
              <a:rPr lang="en-US" noProof="0"/>
              <a:t>Name, © Continental AG</a:t>
            </a:r>
            <a:endParaRPr lang="en-US" noProof="0" dirty="0"/>
          </a:p>
        </p:txBody>
      </p:sp>
      <p:sp>
        <p:nvSpPr>
          <p:cNvPr id="26" name="Foliennummernplatzhalter 25"/>
          <p:cNvSpPr>
            <a:spLocks noGrp="1"/>
          </p:cNvSpPr>
          <p:nvPr>
            <p:ph type="sldNum" sz="quarter" idx="4"/>
          </p:nvPr>
        </p:nvSpPr>
        <p:spPr>
          <a:xfrm>
            <a:off x="8388424" y="6375515"/>
            <a:ext cx="360289" cy="150440"/>
          </a:xfrm>
          <a:prstGeom prst="rect">
            <a:avLst/>
          </a:prstGeom>
        </p:spPr>
        <p:txBody>
          <a:bodyPr vert="horz" wrap="none" lIns="0" tIns="0" rIns="0" bIns="0" rtlCol="0" anchor="t" anchorCtr="0"/>
          <a:lstStyle>
            <a:lvl1pPr algn="r">
              <a:defRPr sz="700" b="1">
                <a:solidFill>
                  <a:schemeClr val="tx1"/>
                </a:solidFill>
                <a:latin typeface="+mn-lt"/>
              </a:defRPr>
            </a:lvl1pPr>
          </a:lstStyle>
          <a:p>
            <a:fld id="{ADA48181-2C78-49CB-8C52-912A07842C2E}" type="slidenum">
              <a:rPr lang="en-US" noProof="0" smtClean="0"/>
              <a:pPr/>
              <a:t>‹#›</a:t>
            </a:fld>
            <a:endParaRPr lang="en-US" noProof="0"/>
          </a:p>
        </p:txBody>
      </p:sp>
      <p:sp>
        <p:nvSpPr>
          <p:cNvPr id="11" name="Text Box 23"/>
          <p:cNvSpPr txBox="1">
            <a:spLocks noChangeArrowheads="1"/>
          </p:cNvSpPr>
          <p:nvPr userDrawn="1">
            <p:custDataLst>
              <p:tags r:id="rId22"/>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a:solidFill>
                  <a:schemeClr val="tx1"/>
                </a:solidFill>
                <a:latin typeface="+mn-lt"/>
              </a:rPr>
              <a:t>Internal</a:t>
            </a:r>
          </a:p>
        </p:txBody>
      </p:sp>
      <p:sp>
        <p:nvSpPr>
          <p:cNvPr id="12" name="Text Box 23"/>
          <p:cNvSpPr txBox="1">
            <a:spLocks noChangeArrowheads="1"/>
          </p:cNvSpPr>
          <p:nvPr userDrawn="1">
            <p:custDataLst>
              <p:tags r:id="rId23"/>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endParaRPr lang="en-US" sz="700" b="1" noProof="0">
              <a:solidFill>
                <a:schemeClr val="tx1"/>
              </a:solidFill>
              <a:latin typeface="+mn-lt"/>
            </a:endParaRPr>
          </a:p>
        </p:txBody>
      </p:sp>
      <p:sp>
        <p:nvSpPr>
          <p:cNvPr id="4" name="Ellipse 3" hidden="1"/>
          <p:cNvSpPr/>
          <p:nvPr userDrawn="1">
            <p:custDataLst>
              <p:tags r:id="rId24"/>
            </p:custDataLst>
          </p:nvPr>
        </p:nvSpPr>
        <p:spPr>
          <a:xfrm>
            <a:off x="-1270000" y="-1270000"/>
            <a:ext cx="0" cy="0"/>
          </a:xfrm>
          <a:prstGeom prst="ellipse">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spTree>
    <p:extLst>
      <p:ext uri="{BB962C8B-B14F-4D97-AF65-F5344CB8AC3E}">
        <p14:creationId xmlns:p14="http://schemas.microsoft.com/office/powerpoint/2010/main" val="839108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fade/>
  </p:transition>
  <p:hf hdr="0"/>
  <p:txStyles>
    <p:title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p:titleStyle>
    <p:body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jpeg"/><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1.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2.xml"/><Relationship Id="rId1" Type="http://schemas.openxmlformats.org/officeDocument/2006/relationships/vmlDrawing" Target="../drawings/vmlDrawing9.vml"/><Relationship Id="rId5" Type="http://schemas.openxmlformats.org/officeDocument/2006/relationships/image" Target="../media/image13.e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3.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slideLayout" Target="../slideLayouts/slideLayout15.xml"/><Relationship Id="rId7" Type="http://schemas.openxmlformats.org/officeDocument/2006/relationships/package" Target="../embeddings/Microsoft_Visio_Drawing222.vsdx"/><Relationship Id="rId2" Type="http://schemas.openxmlformats.org/officeDocument/2006/relationships/tags" Target="../tags/tag44.xml"/><Relationship Id="rId1" Type="http://schemas.openxmlformats.org/officeDocument/2006/relationships/vmlDrawing" Target="../drawings/vmlDrawing11.vml"/><Relationship Id="rId6" Type="http://schemas.openxmlformats.org/officeDocument/2006/relationships/image" Target="../media/image15.emf"/><Relationship Id="rId5" Type="http://schemas.openxmlformats.org/officeDocument/2006/relationships/package" Target="../embeddings/Microsoft_Visio_Drawing111.vsdx"/><Relationship Id="rId4"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45.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tags" Target="../tags/tag63.xml"/><Relationship Id="rId26" Type="http://schemas.openxmlformats.org/officeDocument/2006/relationships/tags" Target="../tags/tag71.xml"/><Relationship Id="rId3" Type="http://schemas.openxmlformats.org/officeDocument/2006/relationships/tags" Target="../tags/tag48.xml"/><Relationship Id="rId21" Type="http://schemas.openxmlformats.org/officeDocument/2006/relationships/tags" Target="../tags/tag66.xml"/><Relationship Id="rId34" Type="http://schemas.openxmlformats.org/officeDocument/2006/relationships/slide" Target="slide38.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5" Type="http://schemas.openxmlformats.org/officeDocument/2006/relationships/tags" Target="../tags/tag70.xml"/><Relationship Id="rId33" Type="http://schemas.openxmlformats.org/officeDocument/2006/relationships/slide" Target="slide36.xml"/><Relationship Id="rId2" Type="http://schemas.openxmlformats.org/officeDocument/2006/relationships/tags" Target="../tags/tag47.xml"/><Relationship Id="rId16" Type="http://schemas.openxmlformats.org/officeDocument/2006/relationships/tags" Target="../tags/tag61.xml"/><Relationship Id="rId20" Type="http://schemas.openxmlformats.org/officeDocument/2006/relationships/tags" Target="../tags/tag65.xml"/><Relationship Id="rId29" Type="http://schemas.openxmlformats.org/officeDocument/2006/relationships/slide" Target="slide2.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24" Type="http://schemas.openxmlformats.org/officeDocument/2006/relationships/tags" Target="../tags/tag69.xml"/><Relationship Id="rId32" Type="http://schemas.openxmlformats.org/officeDocument/2006/relationships/slide" Target="slide34.xml"/><Relationship Id="rId5" Type="http://schemas.openxmlformats.org/officeDocument/2006/relationships/tags" Target="../tags/tag50.xml"/><Relationship Id="rId15" Type="http://schemas.openxmlformats.org/officeDocument/2006/relationships/tags" Target="../tags/tag60.xml"/><Relationship Id="rId23" Type="http://schemas.openxmlformats.org/officeDocument/2006/relationships/tags" Target="../tags/tag68.xml"/><Relationship Id="rId28" Type="http://schemas.openxmlformats.org/officeDocument/2006/relationships/slideLayout" Target="../slideLayouts/slideLayout15.xml"/><Relationship Id="rId10" Type="http://schemas.openxmlformats.org/officeDocument/2006/relationships/tags" Target="../tags/tag55.xml"/><Relationship Id="rId19" Type="http://schemas.openxmlformats.org/officeDocument/2006/relationships/tags" Target="../tags/tag64.xml"/><Relationship Id="rId31" Type="http://schemas.openxmlformats.org/officeDocument/2006/relationships/slide" Target="slide26.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 Id="rId22" Type="http://schemas.openxmlformats.org/officeDocument/2006/relationships/tags" Target="../tags/tag67.xml"/><Relationship Id="rId27" Type="http://schemas.openxmlformats.org/officeDocument/2006/relationships/tags" Target="../tags/tag72.xml"/><Relationship Id="rId30" Type="http://schemas.openxmlformats.org/officeDocument/2006/relationships/slide" Target="slide2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6.xml"/></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26" Type="http://schemas.openxmlformats.org/officeDocument/2006/relationships/tags" Target="../tags/tag32.xml"/><Relationship Id="rId3" Type="http://schemas.openxmlformats.org/officeDocument/2006/relationships/tags" Target="../tags/tag9.xml"/><Relationship Id="rId21" Type="http://schemas.openxmlformats.org/officeDocument/2006/relationships/tags" Target="../tags/tag27.xml"/><Relationship Id="rId34" Type="http://schemas.openxmlformats.org/officeDocument/2006/relationships/slide" Target="slide38.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5" Type="http://schemas.openxmlformats.org/officeDocument/2006/relationships/tags" Target="../tags/tag31.xml"/><Relationship Id="rId33" Type="http://schemas.openxmlformats.org/officeDocument/2006/relationships/slide" Target="slide36.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tags" Target="../tags/tag26.xml"/><Relationship Id="rId29" Type="http://schemas.openxmlformats.org/officeDocument/2006/relationships/slide" Target="slide15.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tags" Target="../tags/tag30.xml"/><Relationship Id="rId32" Type="http://schemas.openxmlformats.org/officeDocument/2006/relationships/slide" Target="slide34.xml"/><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tags" Target="../tags/tag29.xml"/><Relationship Id="rId28" Type="http://schemas.openxmlformats.org/officeDocument/2006/relationships/slideLayout" Target="../slideLayouts/slideLayout15.xml"/><Relationship Id="rId10" Type="http://schemas.openxmlformats.org/officeDocument/2006/relationships/tags" Target="../tags/tag16.xml"/><Relationship Id="rId19" Type="http://schemas.openxmlformats.org/officeDocument/2006/relationships/tags" Target="../tags/tag25.xml"/><Relationship Id="rId31" Type="http://schemas.openxmlformats.org/officeDocument/2006/relationships/slide" Target="slide2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tags" Target="../tags/tag28.xml"/><Relationship Id="rId27" Type="http://schemas.openxmlformats.org/officeDocument/2006/relationships/tags" Target="../tags/tag33.xml"/><Relationship Id="rId30" Type="http://schemas.openxmlformats.org/officeDocument/2006/relationships/slide" Target="slide2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0.xml"/></Relationships>
</file>

<file path=ppt/slides/_rels/slide24.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18" Type="http://schemas.openxmlformats.org/officeDocument/2006/relationships/tags" Target="../tags/tag98.xml"/><Relationship Id="rId26" Type="http://schemas.openxmlformats.org/officeDocument/2006/relationships/tags" Target="../tags/tag106.xml"/><Relationship Id="rId3" Type="http://schemas.openxmlformats.org/officeDocument/2006/relationships/tags" Target="../tags/tag83.xml"/><Relationship Id="rId21" Type="http://schemas.openxmlformats.org/officeDocument/2006/relationships/tags" Target="../tags/tag101.xml"/><Relationship Id="rId34" Type="http://schemas.openxmlformats.org/officeDocument/2006/relationships/slide" Target="slide38.xml"/><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tags" Target="../tags/tag97.xml"/><Relationship Id="rId25" Type="http://schemas.openxmlformats.org/officeDocument/2006/relationships/tags" Target="../tags/tag105.xml"/><Relationship Id="rId33" Type="http://schemas.openxmlformats.org/officeDocument/2006/relationships/slide" Target="slide36.xml"/><Relationship Id="rId2" Type="http://schemas.openxmlformats.org/officeDocument/2006/relationships/tags" Target="../tags/tag82.xml"/><Relationship Id="rId16" Type="http://schemas.openxmlformats.org/officeDocument/2006/relationships/tags" Target="../tags/tag96.xml"/><Relationship Id="rId20" Type="http://schemas.openxmlformats.org/officeDocument/2006/relationships/tags" Target="../tags/tag100.xml"/><Relationship Id="rId29" Type="http://schemas.openxmlformats.org/officeDocument/2006/relationships/slide" Target="slide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24" Type="http://schemas.openxmlformats.org/officeDocument/2006/relationships/tags" Target="../tags/tag104.xml"/><Relationship Id="rId32" Type="http://schemas.openxmlformats.org/officeDocument/2006/relationships/slide" Target="slide34.xml"/><Relationship Id="rId5" Type="http://schemas.openxmlformats.org/officeDocument/2006/relationships/tags" Target="../tags/tag85.xml"/><Relationship Id="rId15" Type="http://schemas.openxmlformats.org/officeDocument/2006/relationships/tags" Target="../tags/tag95.xml"/><Relationship Id="rId23" Type="http://schemas.openxmlformats.org/officeDocument/2006/relationships/tags" Target="../tags/tag103.xml"/><Relationship Id="rId28" Type="http://schemas.openxmlformats.org/officeDocument/2006/relationships/slideLayout" Target="../slideLayouts/slideLayout15.xml"/><Relationship Id="rId10" Type="http://schemas.openxmlformats.org/officeDocument/2006/relationships/tags" Target="../tags/tag90.xml"/><Relationship Id="rId19" Type="http://schemas.openxmlformats.org/officeDocument/2006/relationships/tags" Target="../tags/tag99.xml"/><Relationship Id="rId31" Type="http://schemas.openxmlformats.org/officeDocument/2006/relationships/slide" Target="slide26.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 Id="rId22" Type="http://schemas.openxmlformats.org/officeDocument/2006/relationships/tags" Target="../tags/tag102.xml"/><Relationship Id="rId27" Type="http://schemas.openxmlformats.org/officeDocument/2006/relationships/tags" Target="../tags/tag107.xml"/><Relationship Id="rId30" Type="http://schemas.openxmlformats.org/officeDocument/2006/relationships/slide" Target="slide15.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tags" Target="../tags/tag125.xml"/><Relationship Id="rId26" Type="http://schemas.openxmlformats.org/officeDocument/2006/relationships/tags" Target="../tags/tag133.xml"/><Relationship Id="rId3" Type="http://schemas.openxmlformats.org/officeDocument/2006/relationships/tags" Target="../tags/tag110.xml"/><Relationship Id="rId21" Type="http://schemas.openxmlformats.org/officeDocument/2006/relationships/tags" Target="../tags/tag128.xml"/><Relationship Id="rId34" Type="http://schemas.openxmlformats.org/officeDocument/2006/relationships/slide" Target="slide38.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5" Type="http://schemas.openxmlformats.org/officeDocument/2006/relationships/tags" Target="../tags/tag132.xml"/><Relationship Id="rId33" Type="http://schemas.openxmlformats.org/officeDocument/2006/relationships/slide" Target="slide36.xml"/><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tags" Target="../tags/tag127.xml"/><Relationship Id="rId29" Type="http://schemas.openxmlformats.org/officeDocument/2006/relationships/slide" Target="slide2.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tags" Target="../tags/tag131.xml"/><Relationship Id="rId32" Type="http://schemas.openxmlformats.org/officeDocument/2006/relationships/slide" Target="slide34.xml"/><Relationship Id="rId5" Type="http://schemas.openxmlformats.org/officeDocument/2006/relationships/tags" Target="../tags/tag112.xml"/><Relationship Id="rId15" Type="http://schemas.openxmlformats.org/officeDocument/2006/relationships/tags" Target="../tags/tag122.xml"/><Relationship Id="rId23" Type="http://schemas.openxmlformats.org/officeDocument/2006/relationships/tags" Target="../tags/tag130.xml"/><Relationship Id="rId28" Type="http://schemas.openxmlformats.org/officeDocument/2006/relationships/slideLayout" Target="../slideLayouts/slideLayout15.xml"/><Relationship Id="rId10" Type="http://schemas.openxmlformats.org/officeDocument/2006/relationships/tags" Target="../tags/tag117.xml"/><Relationship Id="rId19" Type="http://schemas.openxmlformats.org/officeDocument/2006/relationships/tags" Target="../tags/tag126.xml"/><Relationship Id="rId31" Type="http://schemas.openxmlformats.org/officeDocument/2006/relationships/slide" Target="slide24.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tags" Target="../tags/tag129.xml"/><Relationship Id="rId27" Type="http://schemas.openxmlformats.org/officeDocument/2006/relationships/tags" Target="../tags/tag134.xml"/><Relationship Id="rId30" Type="http://schemas.openxmlformats.org/officeDocument/2006/relationships/slide" Target="slide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ags" Target="../tags/tag135.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136.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13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138.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ags" Target="../tags/tag139.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tags" Target="../tags/tag140.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tags" Target="../tags/tag141.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tags" Target="../tags/tag159.xml"/><Relationship Id="rId26" Type="http://schemas.openxmlformats.org/officeDocument/2006/relationships/tags" Target="../tags/tag167.xml"/><Relationship Id="rId3" Type="http://schemas.openxmlformats.org/officeDocument/2006/relationships/tags" Target="../tags/tag144.xml"/><Relationship Id="rId21" Type="http://schemas.openxmlformats.org/officeDocument/2006/relationships/tags" Target="../tags/tag162.xml"/><Relationship Id="rId34" Type="http://schemas.openxmlformats.org/officeDocument/2006/relationships/slide" Target="slide38.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tags" Target="../tags/tag158.xml"/><Relationship Id="rId25" Type="http://schemas.openxmlformats.org/officeDocument/2006/relationships/tags" Target="../tags/tag166.xml"/><Relationship Id="rId33" Type="http://schemas.openxmlformats.org/officeDocument/2006/relationships/slide" Target="slide36.xml"/><Relationship Id="rId2" Type="http://schemas.openxmlformats.org/officeDocument/2006/relationships/tags" Target="../tags/tag143.xml"/><Relationship Id="rId16" Type="http://schemas.openxmlformats.org/officeDocument/2006/relationships/tags" Target="../tags/tag157.xml"/><Relationship Id="rId20" Type="http://schemas.openxmlformats.org/officeDocument/2006/relationships/tags" Target="../tags/tag161.xml"/><Relationship Id="rId29" Type="http://schemas.openxmlformats.org/officeDocument/2006/relationships/slide" Target="slide2.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24" Type="http://schemas.openxmlformats.org/officeDocument/2006/relationships/tags" Target="../tags/tag165.xml"/><Relationship Id="rId32" Type="http://schemas.openxmlformats.org/officeDocument/2006/relationships/slide" Target="slide26.xml"/><Relationship Id="rId5" Type="http://schemas.openxmlformats.org/officeDocument/2006/relationships/tags" Target="../tags/tag146.xml"/><Relationship Id="rId15" Type="http://schemas.openxmlformats.org/officeDocument/2006/relationships/tags" Target="../tags/tag156.xml"/><Relationship Id="rId23" Type="http://schemas.openxmlformats.org/officeDocument/2006/relationships/tags" Target="../tags/tag164.xml"/><Relationship Id="rId28" Type="http://schemas.openxmlformats.org/officeDocument/2006/relationships/slideLayout" Target="../slideLayouts/slideLayout15.xml"/><Relationship Id="rId10" Type="http://schemas.openxmlformats.org/officeDocument/2006/relationships/tags" Target="../tags/tag151.xml"/><Relationship Id="rId19" Type="http://schemas.openxmlformats.org/officeDocument/2006/relationships/tags" Target="../tags/tag160.xml"/><Relationship Id="rId31" Type="http://schemas.openxmlformats.org/officeDocument/2006/relationships/slide" Target="slide24.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 Id="rId22" Type="http://schemas.openxmlformats.org/officeDocument/2006/relationships/tags" Target="../tags/tag163.xml"/><Relationship Id="rId27" Type="http://schemas.openxmlformats.org/officeDocument/2006/relationships/tags" Target="../tags/tag168.xml"/><Relationship Id="rId30" Type="http://schemas.openxmlformats.org/officeDocument/2006/relationships/slide" Target="slide1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tags" Target="../tags/tag169.xml"/><Relationship Id="rId4" Type="http://schemas.openxmlformats.org/officeDocument/2006/relationships/image" Target="../media/image26.emf"/></Relationships>
</file>

<file path=ppt/slides/_rels/slide36.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tags" Target="../tags/tag182.xml"/><Relationship Id="rId18" Type="http://schemas.openxmlformats.org/officeDocument/2006/relationships/tags" Target="../tags/tag187.xml"/><Relationship Id="rId26" Type="http://schemas.openxmlformats.org/officeDocument/2006/relationships/tags" Target="../tags/tag195.xml"/><Relationship Id="rId3" Type="http://schemas.openxmlformats.org/officeDocument/2006/relationships/tags" Target="../tags/tag172.xml"/><Relationship Id="rId21" Type="http://schemas.openxmlformats.org/officeDocument/2006/relationships/tags" Target="../tags/tag190.xml"/><Relationship Id="rId34" Type="http://schemas.openxmlformats.org/officeDocument/2006/relationships/slide" Target="slide38.xml"/><Relationship Id="rId7" Type="http://schemas.openxmlformats.org/officeDocument/2006/relationships/tags" Target="../tags/tag176.xml"/><Relationship Id="rId12" Type="http://schemas.openxmlformats.org/officeDocument/2006/relationships/tags" Target="../tags/tag181.xml"/><Relationship Id="rId17" Type="http://schemas.openxmlformats.org/officeDocument/2006/relationships/tags" Target="../tags/tag186.xml"/><Relationship Id="rId25" Type="http://schemas.openxmlformats.org/officeDocument/2006/relationships/tags" Target="../tags/tag194.xml"/><Relationship Id="rId33" Type="http://schemas.openxmlformats.org/officeDocument/2006/relationships/slide" Target="slide34.xml"/><Relationship Id="rId2" Type="http://schemas.openxmlformats.org/officeDocument/2006/relationships/tags" Target="../tags/tag171.xml"/><Relationship Id="rId16" Type="http://schemas.openxmlformats.org/officeDocument/2006/relationships/tags" Target="../tags/tag185.xml"/><Relationship Id="rId20" Type="http://schemas.openxmlformats.org/officeDocument/2006/relationships/tags" Target="../tags/tag189.xml"/><Relationship Id="rId29" Type="http://schemas.openxmlformats.org/officeDocument/2006/relationships/slide" Target="slide2.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24" Type="http://schemas.openxmlformats.org/officeDocument/2006/relationships/tags" Target="../tags/tag193.xml"/><Relationship Id="rId32" Type="http://schemas.openxmlformats.org/officeDocument/2006/relationships/slide" Target="slide26.xml"/><Relationship Id="rId5" Type="http://schemas.openxmlformats.org/officeDocument/2006/relationships/tags" Target="../tags/tag174.xml"/><Relationship Id="rId15" Type="http://schemas.openxmlformats.org/officeDocument/2006/relationships/tags" Target="../tags/tag184.xml"/><Relationship Id="rId23" Type="http://schemas.openxmlformats.org/officeDocument/2006/relationships/tags" Target="../tags/tag192.xml"/><Relationship Id="rId28" Type="http://schemas.openxmlformats.org/officeDocument/2006/relationships/slideLayout" Target="../slideLayouts/slideLayout15.xml"/><Relationship Id="rId10" Type="http://schemas.openxmlformats.org/officeDocument/2006/relationships/tags" Target="../tags/tag179.xml"/><Relationship Id="rId19" Type="http://schemas.openxmlformats.org/officeDocument/2006/relationships/tags" Target="../tags/tag188.xml"/><Relationship Id="rId31" Type="http://schemas.openxmlformats.org/officeDocument/2006/relationships/slide" Target="slide24.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tags" Target="../tags/tag183.xml"/><Relationship Id="rId22" Type="http://schemas.openxmlformats.org/officeDocument/2006/relationships/tags" Target="../tags/tag191.xml"/><Relationship Id="rId27" Type="http://schemas.openxmlformats.org/officeDocument/2006/relationships/tags" Target="../tags/tag196.xml"/><Relationship Id="rId30" Type="http://schemas.openxmlformats.org/officeDocument/2006/relationships/slide" Target="slide1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tags" Target="../tags/tag197.xml"/></Relationships>
</file>

<file path=ppt/slides/_rels/slide38.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tags" Target="../tags/tag210.xml"/><Relationship Id="rId18" Type="http://schemas.openxmlformats.org/officeDocument/2006/relationships/tags" Target="../tags/tag215.xml"/><Relationship Id="rId26" Type="http://schemas.openxmlformats.org/officeDocument/2006/relationships/tags" Target="../tags/tag223.xml"/><Relationship Id="rId3" Type="http://schemas.openxmlformats.org/officeDocument/2006/relationships/tags" Target="../tags/tag200.xml"/><Relationship Id="rId21" Type="http://schemas.openxmlformats.org/officeDocument/2006/relationships/tags" Target="../tags/tag218.xml"/><Relationship Id="rId34" Type="http://schemas.openxmlformats.org/officeDocument/2006/relationships/slide" Target="slide36.xml"/><Relationship Id="rId7" Type="http://schemas.openxmlformats.org/officeDocument/2006/relationships/tags" Target="../tags/tag204.xml"/><Relationship Id="rId12" Type="http://schemas.openxmlformats.org/officeDocument/2006/relationships/tags" Target="../tags/tag209.xml"/><Relationship Id="rId17" Type="http://schemas.openxmlformats.org/officeDocument/2006/relationships/tags" Target="../tags/tag214.xml"/><Relationship Id="rId25" Type="http://schemas.openxmlformats.org/officeDocument/2006/relationships/tags" Target="../tags/tag222.xml"/><Relationship Id="rId33" Type="http://schemas.openxmlformats.org/officeDocument/2006/relationships/slide" Target="slide34.xml"/><Relationship Id="rId2" Type="http://schemas.openxmlformats.org/officeDocument/2006/relationships/tags" Target="../tags/tag199.xml"/><Relationship Id="rId16" Type="http://schemas.openxmlformats.org/officeDocument/2006/relationships/tags" Target="../tags/tag213.xml"/><Relationship Id="rId20" Type="http://schemas.openxmlformats.org/officeDocument/2006/relationships/tags" Target="../tags/tag217.xml"/><Relationship Id="rId29" Type="http://schemas.openxmlformats.org/officeDocument/2006/relationships/slide" Target="slide2.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tags" Target="../tags/tag208.xml"/><Relationship Id="rId24" Type="http://schemas.openxmlformats.org/officeDocument/2006/relationships/tags" Target="../tags/tag221.xml"/><Relationship Id="rId32" Type="http://schemas.openxmlformats.org/officeDocument/2006/relationships/slide" Target="slide26.xml"/><Relationship Id="rId5" Type="http://schemas.openxmlformats.org/officeDocument/2006/relationships/tags" Target="../tags/tag202.xml"/><Relationship Id="rId15" Type="http://schemas.openxmlformats.org/officeDocument/2006/relationships/tags" Target="../tags/tag212.xml"/><Relationship Id="rId23" Type="http://schemas.openxmlformats.org/officeDocument/2006/relationships/tags" Target="../tags/tag220.xml"/><Relationship Id="rId28" Type="http://schemas.openxmlformats.org/officeDocument/2006/relationships/slideLayout" Target="../slideLayouts/slideLayout15.xml"/><Relationship Id="rId10" Type="http://schemas.openxmlformats.org/officeDocument/2006/relationships/tags" Target="../tags/tag207.xml"/><Relationship Id="rId19" Type="http://schemas.openxmlformats.org/officeDocument/2006/relationships/tags" Target="../tags/tag216.xml"/><Relationship Id="rId31" Type="http://schemas.openxmlformats.org/officeDocument/2006/relationships/slide" Target="slide24.xml"/><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tags" Target="../tags/tag211.xml"/><Relationship Id="rId22" Type="http://schemas.openxmlformats.org/officeDocument/2006/relationships/tags" Target="../tags/tag219.xml"/><Relationship Id="rId27" Type="http://schemas.openxmlformats.org/officeDocument/2006/relationships/tags" Target="../tags/tag224.xml"/><Relationship Id="rId30" Type="http://schemas.openxmlformats.org/officeDocument/2006/relationships/slide" Target="slide1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2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ags" Target="../tags/tag35.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6.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7.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8.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9.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0.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414" name="think-cell Folie" r:id="rId5" imgW="360" imgH="360" progId="TCLayout.ActiveDocument.1">
                  <p:embed/>
                </p:oleObj>
              </mc:Choice>
              <mc:Fallback>
                <p:oleObj name="think-cell Folie" r:id="rId5" imgW="360" imgH="360"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2" descr="KEYVISUAL_ES_PPT_NEU2"/>
          <p:cNvPicPr>
            <a:picLocks noChangeAspect="1" noChangeArrowheads="1"/>
          </p:cNvPicPr>
          <p:nvPr/>
        </p:nvPicPr>
        <p:blipFill>
          <a:blip r:embed="rId7"/>
          <a:srcRect/>
          <a:stretch>
            <a:fillRect/>
          </a:stretch>
        </p:blipFill>
        <p:spPr bwMode="auto">
          <a:xfrm>
            <a:off x="180975" y="188640"/>
            <a:ext cx="8783638" cy="3965575"/>
          </a:xfrm>
          <a:prstGeom prst="rect">
            <a:avLst/>
          </a:prstGeom>
          <a:noFill/>
        </p:spPr>
      </p:pic>
      <p:sp>
        <p:nvSpPr>
          <p:cNvPr id="2" name="Titel 1"/>
          <p:cNvSpPr>
            <a:spLocks noGrp="1"/>
          </p:cNvSpPr>
          <p:nvPr>
            <p:ph type="ctrTitle"/>
          </p:nvPr>
        </p:nvSpPr>
        <p:spPr/>
        <p:txBody>
          <a:bodyPr/>
          <a:lstStyle/>
          <a:p>
            <a:r>
              <a:rPr lang="en-US"/>
              <a:t>PWM Driver </a:t>
            </a:r>
            <a:r>
              <a:rPr lang="en-US" dirty="0"/>
              <a:t>Training Slides</a:t>
            </a:r>
          </a:p>
        </p:txBody>
      </p:sp>
      <p:sp>
        <p:nvSpPr>
          <p:cNvPr id="3" name="Untertitel 2"/>
          <p:cNvSpPr>
            <a:spLocks noGrp="1"/>
          </p:cNvSpPr>
          <p:nvPr>
            <p:ph type="subTitle" idx="1"/>
          </p:nvPr>
        </p:nvSpPr>
        <p:spPr/>
        <p:txBody>
          <a:bodyPr/>
          <a:lstStyle/>
          <a:p>
            <a:r>
              <a:rPr lang="en-US" dirty="0"/>
              <a:t>ECU17</a:t>
            </a:r>
          </a:p>
        </p:txBody>
      </p:sp>
      <p:sp>
        <p:nvSpPr>
          <p:cNvPr id="4" name="Textplatzhalter 3"/>
          <p:cNvSpPr>
            <a:spLocks noGrp="1"/>
          </p:cNvSpPr>
          <p:nvPr>
            <p:ph type="body" sz="quarter" idx="10"/>
          </p:nvPr>
        </p:nvSpPr>
        <p:spPr/>
        <p:txBody>
          <a:bodyPr/>
          <a:lstStyle/>
          <a:p>
            <a:r>
              <a:rPr lang="de-DE" dirty="0"/>
              <a:t>www.continental-corporation.com</a:t>
            </a:r>
            <a:endParaRPr lang="en-US" dirty="0"/>
          </a:p>
          <a:p>
            <a:endParaRPr lang="en-US" dirty="0"/>
          </a:p>
        </p:txBody>
      </p:sp>
      <p:sp>
        <p:nvSpPr>
          <p:cNvPr id="5" name="Textplatzhalter 4"/>
          <p:cNvSpPr>
            <a:spLocks noGrp="1"/>
          </p:cNvSpPr>
          <p:nvPr>
            <p:ph type="body" sz="quarter" idx="11"/>
          </p:nvPr>
        </p:nvSpPr>
        <p:spPr/>
        <p:txBody>
          <a:bodyPr/>
          <a:lstStyle/>
          <a:p>
            <a:r>
              <a:rPr lang="en-US" dirty="0"/>
              <a:t>Rev. 0.1 / 01-Iune-2018 / P ES SE SW BSW </a:t>
            </a:r>
          </a:p>
        </p:txBody>
      </p:sp>
      <p:sp>
        <p:nvSpPr>
          <p:cNvPr id="6" name="Textplatzhalter 5"/>
          <p:cNvSpPr>
            <a:spLocks noGrp="1"/>
          </p:cNvSpPr>
          <p:nvPr>
            <p:ph type="body" sz="quarter" idx="12"/>
          </p:nvPr>
        </p:nvSpPr>
        <p:spPr/>
        <p:txBody>
          <a:bodyPr/>
          <a:lstStyle/>
          <a:p>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10</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Recurring edge notification</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710902"/>
          </a:xfrm>
          <a:prstGeom prst="rect">
            <a:avLst/>
          </a:prstGeom>
        </p:spPr>
        <p:txBody>
          <a:bodyPr/>
          <a:lstStyle/>
          <a:p>
            <a:r>
              <a:rPr lang="en-US" dirty="0"/>
              <a:t>It is possible to call a callback function at each the end of active time or/and end of period. This will be a direct call.</a:t>
            </a:r>
            <a:endParaRPr lang="fr-FR" dirty="0"/>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0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1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2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3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4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4387" name="Object 3"/>
          <p:cNvGraphicFramePr>
            <a:graphicFrameLocks noChangeAspect="1"/>
          </p:cNvGraphicFramePr>
          <p:nvPr/>
        </p:nvGraphicFramePr>
        <p:xfrm>
          <a:off x="755576" y="2868977"/>
          <a:ext cx="7632848" cy="1568135"/>
        </p:xfrm>
        <a:graphic>
          <a:graphicData uri="http://schemas.openxmlformats.org/presentationml/2006/ole">
            <mc:AlternateContent xmlns:mc="http://schemas.openxmlformats.org/markup-compatibility/2006">
              <mc:Choice xmlns:v="urn:schemas-microsoft-com:vml" Requires="v">
                <p:oleObj spid="_x0000_s144464" name="Visio" r:id="rId4" imgW="3850475" imgH="791183" progId="">
                  <p:embed/>
                </p:oleObj>
              </mc:Choice>
              <mc:Fallback>
                <p:oleObj name="Visio" r:id="rId4" imgW="3850475" imgH="791183"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2868977"/>
                        <a:ext cx="7632848" cy="1568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11</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Generate synchronized PWM signal</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710902"/>
          </a:xfrm>
          <a:prstGeom prst="rect">
            <a:avLst/>
          </a:prstGeom>
        </p:spPr>
        <p:txBody>
          <a:bodyPr/>
          <a:lstStyle/>
          <a:p>
            <a:r>
              <a:rPr lang="en-US"/>
              <a:t>It is possible to synchronize the starting edge of several PWM channels.</a:t>
            </a:r>
            <a:endParaRPr lang="fr-FR"/>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0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1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2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3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4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5411" name="Object 3"/>
          <p:cNvGraphicFramePr>
            <a:graphicFrameLocks noChangeAspect="1"/>
          </p:cNvGraphicFramePr>
          <p:nvPr/>
        </p:nvGraphicFramePr>
        <p:xfrm>
          <a:off x="823385" y="1628800"/>
          <a:ext cx="6988975" cy="4451673"/>
        </p:xfrm>
        <a:graphic>
          <a:graphicData uri="http://schemas.openxmlformats.org/presentationml/2006/ole">
            <mc:AlternateContent xmlns:mc="http://schemas.openxmlformats.org/markup-compatibility/2006">
              <mc:Choice xmlns:v="urn:schemas-microsoft-com:vml" Requires="v">
                <p:oleObj spid="_x0000_s145488" name="Visio" r:id="rId4" imgW="4378585" imgH="2789406" progId="">
                  <p:embed/>
                </p:oleObj>
              </mc:Choice>
              <mc:Fallback>
                <p:oleObj name="Visio" r:id="rId4" imgW="4378585" imgH="2789406"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385" y="1628800"/>
                        <a:ext cx="6988975" cy="44516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12</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Generate ADC hardware trigger</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710902"/>
          </a:xfrm>
          <a:prstGeom prst="rect">
            <a:avLst/>
          </a:prstGeom>
        </p:spPr>
        <p:txBody>
          <a:bodyPr/>
          <a:lstStyle/>
          <a:p>
            <a:r>
              <a:rPr lang="en-US"/>
              <a:t>This feature allows an ADC acquisition to be triggered synchronously with a PWM signal.</a:t>
            </a:r>
            <a:endParaRPr lang="fr-FR"/>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0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1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2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3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4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6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6435" name="Object 3"/>
          <p:cNvGraphicFramePr>
            <a:graphicFrameLocks noChangeAspect="1"/>
          </p:cNvGraphicFramePr>
          <p:nvPr>
            <p:extLst>
              <p:ext uri="{D42A27DB-BD31-4B8C-83A1-F6EECF244321}">
                <p14:modId xmlns:p14="http://schemas.microsoft.com/office/powerpoint/2010/main" val="1164050875"/>
              </p:ext>
            </p:extLst>
          </p:nvPr>
        </p:nvGraphicFramePr>
        <p:xfrm>
          <a:off x="971600" y="2591270"/>
          <a:ext cx="6532849" cy="2061477"/>
        </p:xfrm>
        <a:graphic>
          <a:graphicData uri="http://schemas.openxmlformats.org/presentationml/2006/ole">
            <mc:AlternateContent xmlns:mc="http://schemas.openxmlformats.org/markup-compatibility/2006">
              <mc:Choice xmlns:v="urn:schemas-microsoft-com:vml" Requires="v">
                <p:oleObj spid="_x0000_s146512" name="Visio" r:id="rId4" imgW="4288901" imgH="1349443" progId="">
                  <p:embed/>
                </p:oleObj>
              </mc:Choice>
              <mc:Fallback>
                <p:oleObj name="Visio" r:id="rId4" imgW="4288901" imgH="1349443"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591270"/>
                        <a:ext cx="6532849" cy="2061477"/>
                      </a:xfrm>
                      <a:prstGeom prst="rect">
                        <a:avLst/>
                      </a:prstGeom>
                      <a:noFill/>
                      <a:extLst/>
                    </p:spPr>
                  </p:pic>
                </p:oleObj>
              </mc:Fallback>
            </mc:AlternateContent>
          </a:graphicData>
        </a:graphic>
      </p:graphicFrame>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13</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cs typeface="Arial" pitchFamily="34" charset="0"/>
              </a:rPr>
              <a:t>Feature </a:t>
            </a:r>
            <a:r>
              <a:rPr lang="de-DE" sz="2400" b="1" dirty="0">
                <a:solidFill>
                  <a:schemeClr val="accent1"/>
                </a:solidFill>
                <a:latin typeface="+mj-lt"/>
                <a:ea typeface="+mj-ea"/>
                <a:cs typeface="Arial" pitchFamily="34" charset="0"/>
              </a:rPr>
              <a:t>– Phase switch</a:t>
            </a:r>
          </a:p>
        </p:txBody>
      </p:sp>
      <p:sp>
        <p:nvSpPr>
          <p:cNvPr id="7" name="Espace réservé du contenu 2"/>
          <p:cNvSpPr txBox="1">
            <a:spLocks/>
          </p:cNvSpPr>
          <p:nvPr/>
        </p:nvSpPr>
        <p:spPr>
          <a:xfrm>
            <a:off x="361950" y="1277938"/>
            <a:ext cx="8530529" cy="710902"/>
          </a:xfrm>
          <a:prstGeom prst="rect">
            <a:avLst/>
          </a:prstGeom>
        </p:spPr>
        <p:txBody>
          <a:bodyPr/>
          <a:lstStyle/>
          <a:p>
            <a:r>
              <a:rPr lang="en-US" dirty="0"/>
              <a:t>With this feature you can switch between 2 phase and 3 phase synchronous signals.</a:t>
            </a:r>
            <a:endParaRPr lang="fr-FR" dirty="0"/>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0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1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2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3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4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6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Object 5"/>
          <p:cNvGraphicFramePr>
            <a:graphicFrameLocks noChangeAspect="1"/>
          </p:cNvGraphicFramePr>
          <p:nvPr>
            <p:extLst>
              <p:ext uri="{D42A27DB-BD31-4B8C-83A1-F6EECF244321}">
                <p14:modId xmlns:p14="http://schemas.microsoft.com/office/powerpoint/2010/main" val="1852591187"/>
              </p:ext>
            </p:extLst>
          </p:nvPr>
        </p:nvGraphicFramePr>
        <p:xfrm>
          <a:off x="0" y="2781285"/>
          <a:ext cx="4765510" cy="2448272"/>
        </p:xfrm>
        <a:graphic>
          <a:graphicData uri="http://schemas.openxmlformats.org/presentationml/2006/ole">
            <mc:AlternateContent xmlns:mc="http://schemas.openxmlformats.org/markup-compatibility/2006">
              <mc:Choice xmlns:v="urn:schemas-microsoft-com:vml" Requires="v">
                <p:oleObj spid="_x0000_s147604" r:id="rId5" imgW="3067089" imgH="1562220" progId="Visio.Drawing.15">
                  <p:embed/>
                </p:oleObj>
              </mc:Choice>
              <mc:Fallback>
                <p:oleObj r:id="rId5" imgW="3067089" imgH="1562220"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781285"/>
                        <a:ext cx="4765510" cy="2448272"/>
                      </a:xfrm>
                      <a:prstGeom prst="rect">
                        <a:avLst/>
                      </a:prstGeom>
                      <a:noFill/>
                      <a:extLst/>
                    </p:spPr>
                  </p:pic>
                </p:oleObj>
              </mc:Fallback>
            </mc:AlternateContent>
          </a:graphicData>
        </a:graphic>
      </p:graphicFrame>
      <p:sp>
        <p:nvSpPr>
          <p:cNvPr id="8" name="Rectangle 9"/>
          <p:cNvSpPr>
            <a:spLocks noChangeArrowheads="1"/>
          </p:cNvSpPr>
          <p:nvPr/>
        </p:nvSpPr>
        <p:spPr bwMode="auto">
          <a:xfrm>
            <a:off x="4833523" y="2928711"/>
            <a:ext cx="520151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172891031"/>
              </p:ext>
            </p:extLst>
          </p:nvPr>
        </p:nvGraphicFramePr>
        <p:xfrm>
          <a:off x="5023957" y="2750282"/>
          <a:ext cx="4105737" cy="1410929"/>
        </p:xfrm>
        <a:graphic>
          <a:graphicData uri="http://schemas.openxmlformats.org/presentationml/2006/ole">
            <mc:AlternateContent xmlns:mc="http://schemas.openxmlformats.org/markup-compatibility/2006">
              <mc:Choice xmlns:v="urn:schemas-microsoft-com:vml" Requires="v">
                <p:oleObj spid="_x0000_s147605" name="Visio" r:id="rId7" imgW="2762379" imgH="923940" progId="Visio.Drawing.15">
                  <p:embed/>
                </p:oleObj>
              </mc:Choice>
              <mc:Fallback>
                <p:oleObj name="Visio" r:id="rId7" imgW="2762379" imgH="923940" progId="Visio.Drawing.15">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3957" y="2750282"/>
                        <a:ext cx="4105737" cy="1410929"/>
                      </a:xfrm>
                      <a:prstGeom prst="rect">
                        <a:avLst/>
                      </a:prstGeom>
                      <a:noFill/>
                    </p:spPr>
                  </p:pic>
                </p:oleObj>
              </mc:Fallback>
            </mc:AlternateContent>
          </a:graphicData>
        </a:graphic>
      </p:graphicFrame>
      <p:sp>
        <p:nvSpPr>
          <p:cNvPr id="10" name="Left-Right Arrow 9"/>
          <p:cNvSpPr/>
          <p:nvPr/>
        </p:nvSpPr>
        <p:spPr>
          <a:xfrm>
            <a:off x="4359971" y="3372511"/>
            <a:ext cx="595973" cy="189278"/>
          </a:xfrm>
          <a:prstGeom prst="leftRightArrow">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Tree>
    <p:extLst>
      <p:ext uri="{BB962C8B-B14F-4D97-AF65-F5344CB8AC3E}">
        <p14:creationId xmlns:p14="http://schemas.microsoft.com/office/powerpoint/2010/main" val="22749283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14</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cs typeface="Arial" pitchFamily="34" charset="0"/>
              </a:rPr>
              <a:t>Feature </a:t>
            </a:r>
            <a:r>
              <a:rPr lang="de-DE" sz="2400" b="1" dirty="0">
                <a:solidFill>
                  <a:schemeClr val="accent1"/>
                </a:solidFill>
                <a:latin typeface="+mj-lt"/>
                <a:ea typeface="+mj-ea"/>
                <a:cs typeface="Arial" pitchFamily="34" charset="0"/>
              </a:rPr>
              <a:t>– One shot mode</a:t>
            </a:r>
          </a:p>
        </p:txBody>
      </p:sp>
      <p:sp>
        <p:nvSpPr>
          <p:cNvPr id="7" name="Espace réservé du contenu 2"/>
          <p:cNvSpPr txBox="1">
            <a:spLocks/>
          </p:cNvSpPr>
          <p:nvPr/>
        </p:nvSpPr>
        <p:spPr>
          <a:xfrm>
            <a:off x="361950" y="1277938"/>
            <a:ext cx="8530529" cy="710902"/>
          </a:xfrm>
          <a:prstGeom prst="rect">
            <a:avLst/>
          </a:prstGeom>
        </p:spPr>
        <p:txBody>
          <a:bodyPr/>
          <a:lstStyle/>
          <a:p>
            <a:r>
              <a:rPr lang="en-US" dirty="0"/>
              <a:t>This feature allows to generate a single pulse.</a:t>
            </a:r>
            <a:endParaRPr lang="fr-FR" dirty="0"/>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0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1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2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3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4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6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5" name="Picture 4">
            <a:extLst>
              <a:ext uri="{FF2B5EF4-FFF2-40B4-BE49-F238E27FC236}">
                <a16:creationId xmlns:a16="http://schemas.microsoft.com/office/drawing/2014/main" id="{B21122D0-3F2E-442F-87B1-DEEA07B03B4C}"/>
              </a:ext>
            </a:extLst>
          </p:cNvPr>
          <p:cNvPicPr>
            <a:picLocks noChangeAspect="1"/>
          </p:cNvPicPr>
          <p:nvPr/>
        </p:nvPicPr>
        <p:blipFill>
          <a:blip r:embed="rId4"/>
          <a:stretch>
            <a:fillRect/>
          </a:stretch>
        </p:blipFill>
        <p:spPr>
          <a:xfrm>
            <a:off x="1561417" y="2319337"/>
            <a:ext cx="5791200" cy="2219325"/>
          </a:xfrm>
          <a:prstGeom prst="rect">
            <a:avLst/>
          </a:prstGeom>
        </p:spPr>
      </p:pic>
    </p:spTree>
    <p:extLst>
      <p:ext uri="{BB962C8B-B14F-4D97-AF65-F5344CB8AC3E}">
        <p14:creationId xmlns:p14="http://schemas.microsoft.com/office/powerpoint/2010/main" val="18952002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A09F4F3-36FC-4602-8E26-FBFA5EAE27D6}" type="datetime3">
              <a:rPr lang="en-US" noProof="0" smtClean="0"/>
              <a:pPr/>
              <a:t>17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15</a:t>
            </a:fld>
            <a:endParaRPr lang="en-US" noProof="0"/>
          </a:p>
        </p:txBody>
      </p:sp>
      <p:sp>
        <p:nvSpPr>
          <p:cNvPr id="4" name="Fußzeilenplatzhalter 3"/>
          <p:cNvSpPr>
            <a:spLocks noGrp="1"/>
          </p:cNvSpPr>
          <p:nvPr>
            <p:ph type="ftr" sz="quarter" idx="12"/>
          </p:nvPr>
        </p:nvSpPr>
        <p:spPr/>
        <p:txBody>
          <a:bodyPr/>
          <a:lstStyle/>
          <a:p>
            <a:r>
              <a:rPr lang="en-US"/>
              <a:t>Name, © Continental AG</a:t>
            </a:r>
            <a:endParaRPr lang="en-US"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p:cNvSpPr>
              <a:spLocks noChangeArrowheads="1"/>
            </p:cNvSpPr>
            <p:nvPr>
              <p:custDataLst>
                <p:tags r:id="rId6"/>
              </p:custDataLst>
            </p:nvPr>
          </p:nvSpPr>
          <p:spPr bwMode="auto">
            <a:xfrm>
              <a:off x="683568" y="1691283"/>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APIs</a:t>
              </a:r>
              <a:endParaRPr lang="de-DE" b="1" dirty="0">
                <a:solidFill>
                  <a:schemeClr val="tx2"/>
                </a:solidFill>
                <a:latin typeface="Arial"/>
              </a:endParaRPr>
            </a:p>
          </p:txBody>
        </p:sp>
        <p:sp>
          <p:nvSpPr>
            <p:cNvPr id="37" name="Rectangle 15"/>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p:cNvSpPr>
              <a:spLocks noChangeArrowheads="1"/>
            </p:cNvSpPr>
            <p:nvPr>
              <p:custDataLst>
                <p:tags r:id="rId8"/>
              </p:custDataLst>
            </p:nvPr>
          </p:nvSpPr>
          <p:spPr bwMode="auto">
            <a:xfrm>
              <a:off x="7947748"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1"/>
                  </a:solidFill>
                </a:rPr>
                <a:t>15</a:t>
              </a:r>
            </a:p>
          </p:txBody>
        </p:sp>
        <p:sp>
          <p:nvSpPr>
            <p:cNvPr id="39" name="Rectangle 15">
              <a:hlinkClick r:id="rId30"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0"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0"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24</a:t>
              </a:r>
            </a:p>
          </p:txBody>
        </p:sp>
        <p:sp>
          <p:nvSpPr>
            <p:cNvPr id="42" name="Rectangle 15">
              <a:hlinkClick r:id="rId31"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1"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1"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2"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2"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2"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34</a:t>
              </a: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36</a:t>
              </a: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38</a:t>
              </a:r>
            </a:p>
          </p:txBody>
        </p:sp>
      </p:gr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16</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APIs - Init &amp; Shutdown </a:t>
            </a:r>
          </a:p>
        </p:txBody>
      </p:sp>
      <p:sp>
        <p:nvSpPr>
          <p:cNvPr id="55297" name="Rectangle 1"/>
          <p:cNvSpPr>
            <a:spLocks noChangeArrowheads="1"/>
          </p:cNvSpPr>
          <p:nvPr/>
        </p:nvSpPr>
        <p:spPr bwMode="auto">
          <a:xfrm>
            <a:off x="395535" y="1409004"/>
            <a:ext cx="835317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algn="just" fontAlgn="base">
              <a:spcBef>
                <a:spcPct val="0"/>
              </a:spcBef>
              <a:spcAft>
                <a:spcPct val="0"/>
              </a:spcAft>
              <a:buFont typeface="Arial" panose="020B0604020202020204" pitchFamily="34" charset="0"/>
              <a:buChar char="•"/>
            </a:pPr>
            <a:r>
              <a:rPr lang="en-US" sz="2000" dirty="0">
                <a:latin typeface="Arial" pitchFamily="34" charset="0"/>
                <a:ea typeface="Times New Roman" pitchFamily="18" charset="0"/>
                <a:cs typeface="Arial" pitchFamily="34" charset="0"/>
              </a:rPr>
              <a:t>PWM driver has to be initialized with </a:t>
            </a:r>
            <a:r>
              <a:rPr lang="en-US" sz="2000" dirty="0" err="1">
                <a:latin typeface="Courier New" pitchFamily="49" charset="0"/>
                <a:cs typeface="Courier New" pitchFamily="49" charset="0"/>
              </a:rPr>
              <a:t>Iopt_Pwm_Init</a:t>
            </a:r>
            <a:r>
              <a:rPr lang="en-US" sz="2000" dirty="0">
                <a:latin typeface="Courier New" pitchFamily="49" charset="0"/>
                <a:cs typeface="Courier New" pitchFamily="49" charset="0"/>
              </a:rPr>
              <a:t>()</a:t>
            </a:r>
            <a:r>
              <a:rPr lang="en-US" sz="2000" dirty="0">
                <a:latin typeface="Arial" pitchFamily="34" charset="0"/>
                <a:ea typeface="Times New Roman" pitchFamily="18" charset="0"/>
                <a:cs typeface="Arial" pitchFamily="34" charset="0"/>
              </a:rPr>
              <a:t> and stopped with </a:t>
            </a:r>
            <a:r>
              <a:rPr lang="en-US" sz="2000" dirty="0" err="1">
                <a:latin typeface="Courier New" pitchFamily="49" charset="0"/>
                <a:cs typeface="Courier New" pitchFamily="49" charset="0"/>
              </a:rPr>
              <a:t>Iopt_Pwm_Shutdown</a:t>
            </a:r>
            <a:r>
              <a:rPr lang="en-US" sz="2000" dirty="0">
                <a:latin typeface="Courier New" pitchFamily="49" charset="0"/>
                <a:cs typeface="Courier New" pitchFamily="49" charset="0"/>
              </a:rPr>
              <a:t>()</a:t>
            </a:r>
            <a:endParaRPr lang="en-US" sz="2000" dirty="0">
              <a:latin typeface="Courier New" pitchFamily="49" charset="0"/>
              <a:ea typeface="Times New Roman" pitchFamily="18" charset="0"/>
              <a:cs typeface="Courier New" pitchFamily="49" charset="0"/>
            </a:endParaRPr>
          </a:p>
          <a:p>
            <a:pPr lvl="0" algn="just" fontAlgn="base">
              <a:spcBef>
                <a:spcPct val="0"/>
              </a:spcBef>
              <a:spcAft>
                <a:spcPct val="0"/>
              </a:spcAft>
              <a:buFont typeface="Arial" pitchFamily="34" charset="0"/>
              <a:buChar char="•"/>
            </a:pPr>
            <a:endParaRPr lang="en-US" sz="2000" dirty="0">
              <a:latin typeface="Arial" pitchFamily="34" charset="0"/>
              <a:ea typeface="Times New Roman" pitchFamily="18" charset="0"/>
              <a:cs typeface="Arial" pitchFamily="34" charset="0"/>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17</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APIs – </a:t>
            </a:r>
            <a:r>
              <a:rPr lang="en-US" sz="2400" b="1">
                <a:solidFill>
                  <a:schemeClr val="accent1"/>
                </a:solidFill>
                <a:latin typeface="+mj-lt"/>
                <a:ea typeface="+mj-ea"/>
                <a:cs typeface="Arial" pitchFamily="34" charset="0"/>
              </a:rPr>
              <a:t>Signal update</a:t>
            </a:r>
            <a:endParaRPr lang="de-DE" sz="2400" b="1">
              <a:solidFill>
                <a:schemeClr val="accent1"/>
              </a:solidFill>
              <a:latin typeface="+mj-lt"/>
              <a:ea typeface="+mj-ea"/>
              <a:cs typeface="Arial" pitchFamily="34" charset="0"/>
            </a:endParaRPr>
          </a:p>
        </p:txBody>
      </p:sp>
      <p:sp>
        <p:nvSpPr>
          <p:cNvPr id="55297" name="Rectangle 1"/>
          <p:cNvSpPr>
            <a:spLocks noChangeArrowheads="1"/>
          </p:cNvSpPr>
          <p:nvPr/>
        </p:nvSpPr>
        <p:spPr bwMode="auto">
          <a:xfrm>
            <a:off x="395535" y="1148546"/>
            <a:ext cx="8353177"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algn="just" fontAlgn="base">
              <a:spcBef>
                <a:spcPct val="0"/>
              </a:spcBef>
              <a:spcAft>
                <a:spcPct val="0"/>
              </a:spcAft>
              <a:buFont typeface="Arial" panose="020B0604020202020204" pitchFamily="34" charset="0"/>
              <a:buChar char="•"/>
            </a:pPr>
            <a:r>
              <a:rPr lang="en-US" sz="2000" dirty="0" err="1">
                <a:latin typeface="Arial" pitchFamily="34" charset="0"/>
                <a:ea typeface="Times New Roman" pitchFamily="18" charset="0"/>
                <a:cs typeface="Arial" pitchFamily="34" charset="0"/>
              </a:rPr>
              <a:t>Iopt_Pwm_SetDutycycle</a:t>
            </a:r>
            <a:r>
              <a:rPr lang="en-US" sz="2000" dirty="0">
                <a:latin typeface="Arial" pitchFamily="34" charset="0"/>
                <a:ea typeface="Times New Roman" pitchFamily="18" charset="0"/>
                <a:cs typeface="Arial" pitchFamily="34" charset="0"/>
              </a:rPr>
              <a:t>(uint8 </a:t>
            </a:r>
            <a:r>
              <a:rPr lang="en-US" sz="2000" dirty="0" err="1">
                <a:latin typeface="Arial" pitchFamily="34" charset="0"/>
                <a:ea typeface="Times New Roman" pitchFamily="18" charset="0"/>
                <a:cs typeface="Arial" pitchFamily="34" charset="0"/>
              </a:rPr>
              <a:t>Ch</a:t>
            </a:r>
            <a:r>
              <a:rPr lang="en-US" sz="2000" dirty="0">
                <a:latin typeface="Arial" pitchFamily="34" charset="0"/>
                <a:ea typeface="Times New Roman" pitchFamily="18" charset="0"/>
                <a:cs typeface="Arial" pitchFamily="34" charset="0"/>
              </a:rPr>
              <a:t>, uint16 </a:t>
            </a:r>
            <a:r>
              <a:rPr lang="en-US" sz="2000" dirty="0" err="1">
                <a:latin typeface="Arial" pitchFamily="34" charset="0"/>
                <a:ea typeface="Times New Roman" pitchFamily="18" charset="0"/>
                <a:cs typeface="Arial" pitchFamily="34" charset="0"/>
              </a:rPr>
              <a:t>Dutycycle</a:t>
            </a:r>
            <a:r>
              <a:rPr lang="en-US" sz="2000" dirty="0">
                <a:latin typeface="Arial" pitchFamily="34" charset="0"/>
                <a:ea typeface="Times New Roman" pitchFamily="18" charset="0"/>
                <a:cs typeface="Arial" pitchFamily="34" charset="0"/>
              </a:rPr>
              <a:t>) updates the </a:t>
            </a:r>
            <a:r>
              <a:rPr lang="en-US" sz="2000" dirty="0" err="1">
                <a:latin typeface="Arial" pitchFamily="34" charset="0"/>
                <a:ea typeface="Times New Roman" pitchFamily="18" charset="0"/>
                <a:cs typeface="Arial" pitchFamily="34" charset="0"/>
              </a:rPr>
              <a:t>dutycycle</a:t>
            </a:r>
            <a:r>
              <a:rPr lang="en-US" sz="2000" dirty="0">
                <a:latin typeface="Arial" pitchFamily="34" charset="0"/>
                <a:ea typeface="Times New Roman" pitchFamily="18" charset="0"/>
                <a:cs typeface="Arial" pitchFamily="34" charset="0"/>
              </a:rPr>
              <a:t> of a PWM channel at the next PWM period.</a:t>
            </a:r>
          </a:p>
          <a:p>
            <a:pPr lvl="0" algn="just" fontAlgn="base">
              <a:spcBef>
                <a:spcPct val="0"/>
              </a:spcBef>
              <a:spcAft>
                <a:spcPct val="0"/>
              </a:spcAft>
              <a:buFont typeface="Arial" pitchFamily="34" charset="0"/>
              <a:buChar char="•"/>
            </a:pPr>
            <a:endParaRPr lang="en-US" sz="2000" dirty="0">
              <a:latin typeface="Arial" pitchFamily="34" charset="0"/>
              <a:ea typeface="Times New Roman" pitchFamily="18" charset="0"/>
              <a:cs typeface="Arial" pitchFamily="34" charset="0"/>
            </a:endParaRPr>
          </a:p>
          <a:p>
            <a:pPr marL="342900" lvl="0" indent="-342900" algn="just" fontAlgn="base">
              <a:spcBef>
                <a:spcPct val="0"/>
              </a:spcBef>
              <a:spcAft>
                <a:spcPct val="0"/>
              </a:spcAft>
              <a:buFont typeface="Arial" panose="020B0604020202020204" pitchFamily="34" charset="0"/>
              <a:buChar char="•"/>
            </a:pPr>
            <a:r>
              <a:rPr lang="en-US" sz="2000" dirty="0" err="1">
                <a:latin typeface="Arial" pitchFamily="34" charset="0"/>
                <a:ea typeface="Times New Roman" pitchFamily="18" charset="0"/>
                <a:cs typeface="Arial" pitchFamily="34" charset="0"/>
              </a:rPr>
              <a:t>Iopt_Pwm_SetDutycycleWithTrig</a:t>
            </a:r>
            <a:r>
              <a:rPr lang="en-US" sz="2000" dirty="0">
                <a:latin typeface="Arial" pitchFamily="34" charset="0"/>
                <a:ea typeface="Times New Roman" pitchFamily="18" charset="0"/>
                <a:cs typeface="Arial" pitchFamily="34" charset="0"/>
              </a:rPr>
              <a:t>(uint8 </a:t>
            </a:r>
            <a:r>
              <a:rPr lang="en-US" sz="2000" dirty="0" err="1">
                <a:latin typeface="Arial" pitchFamily="34" charset="0"/>
                <a:ea typeface="Times New Roman" pitchFamily="18" charset="0"/>
                <a:cs typeface="Arial" pitchFamily="34" charset="0"/>
              </a:rPr>
              <a:t>Ch</a:t>
            </a:r>
            <a:r>
              <a:rPr lang="en-US" sz="2000" dirty="0">
                <a:latin typeface="Arial" pitchFamily="34" charset="0"/>
                <a:ea typeface="Times New Roman" pitchFamily="18" charset="0"/>
                <a:cs typeface="Arial" pitchFamily="34" charset="0"/>
              </a:rPr>
              <a:t>, uint16 </a:t>
            </a:r>
            <a:r>
              <a:rPr lang="en-US" sz="2000" dirty="0" err="1">
                <a:latin typeface="Arial" pitchFamily="34" charset="0"/>
                <a:ea typeface="Times New Roman" pitchFamily="18" charset="0"/>
                <a:cs typeface="Arial" pitchFamily="34" charset="0"/>
              </a:rPr>
              <a:t>Dutycycle</a:t>
            </a:r>
            <a:r>
              <a:rPr lang="en-US" sz="2000" dirty="0">
                <a:latin typeface="Arial" pitchFamily="34" charset="0"/>
                <a:ea typeface="Times New Roman" pitchFamily="18" charset="0"/>
                <a:cs typeface="Arial" pitchFamily="34" charset="0"/>
              </a:rPr>
              <a:t>) updates the </a:t>
            </a:r>
            <a:r>
              <a:rPr lang="en-US" sz="2000" dirty="0" err="1">
                <a:latin typeface="Arial" pitchFamily="34" charset="0"/>
                <a:ea typeface="Times New Roman" pitchFamily="18" charset="0"/>
                <a:cs typeface="Arial" pitchFamily="34" charset="0"/>
              </a:rPr>
              <a:t>dutycycle</a:t>
            </a:r>
            <a:r>
              <a:rPr lang="en-US" sz="2000" dirty="0">
                <a:latin typeface="Arial" pitchFamily="34" charset="0"/>
                <a:ea typeface="Times New Roman" pitchFamily="18" charset="0"/>
                <a:cs typeface="Arial" pitchFamily="34" charset="0"/>
              </a:rPr>
              <a:t> of a PWM channel at the next PWM period and call a callback function at the beginning of the period for which the </a:t>
            </a:r>
            <a:r>
              <a:rPr lang="en-US" sz="2000" dirty="0" err="1">
                <a:latin typeface="Arial" pitchFamily="34" charset="0"/>
                <a:ea typeface="Times New Roman" pitchFamily="18" charset="0"/>
                <a:cs typeface="Arial" pitchFamily="34" charset="0"/>
              </a:rPr>
              <a:t>dutycycle</a:t>
            </a:r>
            <a:r>
              <a:rPr lang="en-US" sz="2000" dirty="0">
                <a:latin typeface="Arial" pitchFamily="34" charset="0"/>
                <a:ea typeface="Times New Roman" pitchFamily="18" charset="0"/>
                <a:cs typeface="Arial" pitchFamily="34" charset="0"/>
              </a:rPr>
              <a:t> was changed.</a:t>
            </a:r>
          </a:p>
          <a:p>
            <a:pPr lvl="0" algn="just" fontAlgn="base">
              <a:spcBef>
                <a:spcPct val="0"/>
              </a:spcBef>
              <a:spcAft>
                <a:spcPct val="0"/>
              </a:spcAft>
              <a:buFont typeface="Arial" pitchFamily="34" charset="0"/>
              <a:buChar char="•"/>
            </a:pPr>
            <a:endParaRPr lang="en-US" sz="2000" dirty="0">
              <a:latin typeface="Arial" pitchFamily="34" charset="0"/>
              <a:ea typeface="Times New Roman" pitchFamily="18" charset="0"/>
              <a:cs typeface="Arial" pitchFamily="34" charset="0"/>
            </a:endParaRPr>
          </a:p>
          <a:p>
            <a:pPr marL="342900" lvl="0" indent="-342900" algn="just" fontAlgn="base">
              <a:spcBef>
                <a:spcPct val="0"/>
              </a:spcBef>
              <a:spcAft>
                <a:spcPct val="0"/>
              </a:spcAft>
              <a:buFont typeface="Arial" panose="020B0604020202020204" pitchFamily="34" charset="0"/>
              <a:buChar char="•"/>
            </a:pPr>
            <a:r>
              <a:rPr lang="en-US" sz="2000" dirty="0" err="1">
                <a:latin typeface="Arial" pitchFamily="34" charset="0"/>
                <a:ea typeface="Times New Roman" pitchFamily="18" charset="0"/>
                <a:cs typeface="Arial" pitchFamily="34" charset="0"/>
              </a:rPr>
              <a:t>Iopt_Pwm_SetPeriodAndDuty</a:t>
            </a:r>
            <a:r>
              <a:rPr lang="en-US" sz="2000" dirty="0">
                <a:latin typeface="Arial" pitchFamily="34" charset="0"/>
                <a:ea typeface="Times New Roman" pitchFamily="18" charset="0"/>
                <a:cs typeface="Arial" pitchFamily="34" charset="0"/>
              </a:rPr>
              <a:t>(uint8 </a:t>
            </a:r>
            <a:r>
              <a:rPr lang="en-US" sz="2000" dirty="0" err="1">
                <a:latin typeface="Arial" pitchFamily="34" charset="0"/>
                <a:ea typeface="Times New Roman" pitchFamily="18" charset="0"/>
                <a:cs typeface="Arial" pitchFamily="34" charset="0"/>
              </a:rPr>
              <a:t>Ch</a:t>
            </a:r>
            <a:r>
              <a:rPr lang="en-US" sz="2000" dirty="0">
                <a:latin typeface="Arial" pitchFamily="34" charset="0"/>
                <a:ea typeface="Times New Roman" pitchFamily="18" charset="0"/>
                <a:cs typeface="Arial" pitchFamily="34" charset="0"/>
              </a:rPr>
              <a:t>, uint16 </a:t>
            </a:r>
            <a:r>
              <a:rPr lang="en-US" sz="2000" dirty="0" err="1">
                <a:latin typeface="Arial" pitchFamily="34" charset="0"/>
                <a:ea typeface="Times New Roman" pitchFamily="18" charset="0"/>
                <a:cs typeface="Arial" pitchFamily="34" charset="0"/>
              </a:rPr>
              <a:t>Dutycycle</a:t>
            </a:r>
            <a:r>
              <a:rPr lang="en-US" sz="2000" dirty="0">
                <a:latin typeface="Arial" pitchFamily="34" charset="0"/>
                <a:ea typeface="Times New Roman" pitchFamily="18" charset="0"/>
                <a:cs typeface="Arial" pitchFamily="34" charset="0"/>
              </a:rPr>
              <a:t>, uint32 Period) updates coherently the period and </a:t>
            </a:r>
            <a:r>
              <a:rPr lang="en-US" sz="2000" dirty="0" err="1">
                <a:latin typeface="Arial" pitchFamily="34" charset="0"/>
                <a:ea typeface="Times New Roman" pitchFamily="18" charset="0"/>
                <a:cs typeface="Arial" pitchFamily="34" charset="0"/>
              </a:rPr>
              <a:t>dutycycle</a:t>
            </a:r>
            <a:r>
              <a:rPr lang="en-US" sz="2000" dirty="0">
                <a:latin typeface="Arial" pitchFamily="34" charset="0"/>
                <a:ea typeface="Times New Roman" pitchFamily="18" charset="0"/>
                <a:cs typeface="Arial" pitchFamily="34" charset="0"/>
              </a:rPr>
              <a:t> of the PWM signal at the next period.</a:t>
            </a:r>
          </a:p>
          <a:p>
            <a:pPr lvl="0" algn="just" fontAlgn="base">
              <a:spcBef>
                <a:spcPct val="0"/>
              </a:spcBef>
              <a:spcAft>
                <a:spcPct val="0"/>
              </a:spcAft>
              <a:buFont typeface="Arial" pitchFamily="34" charset="0"/>
              <a:buChar char="•"/>
            </a:pPr>
            <a:endParaRPr lang="en-US" sz="2000" dirty="0">
              <a:latin typeface="Arial" pitchFamily="34" charset="0"/>
              <a:ea typeface="Times New Roman" pitchFamily="18" charset="0"/>
              <a:cs typeface="Arial" pitchFamily="34" charset="0"/>
            </a:endParaRPr>
          </a:p>
          <a:p>
            <a:pPr marL="342900" lvl="0" indent="-342900" algn="just" fontAlgn="base">
              <a:spcBef>
                <a:spcPct val="0"/>
              </a:spcBef>
              <a:spcAft>
                <a:spcPct val="0"/>
              </a:spcAft>
              <a:buFont typeface="Arial" panose="020B0604020202020204" pitchFamily="34" charset="0"/>
              <a:buChar char="•"/>
            </a:pPr>
            <a:r>
              <a:rPr lang="en-US" sz="2000" dirty="0" err="1">
                <a:latin typeface="Arial" pitchFamily="34" charset="0"/>
                <a:ea typeface="Times New Roman" pitchFamily="18" charset="0"/>
                <a:cs typeface="Arial" pitchFamily="34" charset="0"/>
              </a:rPr>
              <a:t>Iopt_Pwm_OverridePeriodAndDuty</a:t>
            </a:r>
            <a:r>
              <a:rPr lang="en-US" sz="2000" dirty="0">
                <a:latin typeface="Arial" pitchFamily="34" charset="0"/>
                <a:ea typeface="Times New Roman" pitchFamily="18" charset="0"/>
                <a:cs typeface="Arial" pitchFamily="34" charset="0"/>
              </a:rPr>
              <a:t>(uint8 </a:t>
            </a:r>
            <a:r>
              <a:rPr lang="en-US" sz="2000" dirty="0" err="1">
                <a:latin typeface="Arial" pitchFamily="34" charset="0"/>
                <a:ea typeface="Times New Roman" pitchFamily="18" charset="0"/>
                <a:cs typeface="Arial" pitchFamily="34" charset="0"/>
              </a:rPr>
              <a:t>Ch</a:t>
            </a:r>
            <a:r>
              <a:rPr lang="en-US" sz="2000" dirty="0">
                <a:latin typeface="Arial" pitchFamily="34" charset="0"/>
                <a:ea typeface="Times New Roman" pitchFamily="18" charset="0"/>
                <a:cs typeface="Arial" pitchFamily="34" charset="0"/>
              </a:rPr>
              <a:t>, uint16 </a:t>
            </a:r>
            <a:r>
              <a:rPr lang="en-US" sz="2000" dirty="0" err="1">
                <a:latin typeface="Arial" pitchFamily="34" charset="0"/>
                <a:ea typeface="Times New Roman" pitchFamily="18" charset="0"/>
                <a:cs typeface="Arial" pitchFamily="34" charset="0"/>
              </a:rPr>
              <a:t>Dutycycle</a:t>
            </a:r>
            <a:r>
              <a:rPr lang="en-US" sz="2000" dirty="0">
                <a:latin typeface="Arial" pitchFamily="34" charset="0"/>
                <a:ea typeface="Times New Roman" pitchFamily="18" charset="0"/>
                <a:cs typeface="Arial" pitchFamily="34" charset="0"/>
              </a:rPr>
              <a:t>, uint32 Period) stops immediately the current PWM signal and starts it again with the new requested period and </a:t>
            </a:r>
            <a:r>
              <a:rPr lang="en-US" sz="2000" dirty="0" err="1">
                <a:latin typeface="Arial" pitchFamily="34" charset="0"/>
                <a:ea typeface="Times New Roman" pitchFamily="18" charset="0"/>
                <a:cs typeface="Arial" pitchFamily="34" charset="0"/>
              </a:rPr>
              <a:t>dutycycle</a:t>
            </a:r>
            <a:r>
              <a:rPr lang="en-US" sz="2000" dirty="0">
                <a:latin typeface="Arial" pitchFamily="34" charset="0"/>
                <a:ea typeface="Times New Roman" pitchFamily="18" charset="0"/>
                <a:cs typeface="Arial" pitchFamily="34" charset="0"/>
              </a:rPr>
              <a:t>.</a:t>
            </a:r>
          </a:p>
          <a:p>
            <a:pPr lvl="0" algn="just" fontAlgn="base">
              <a:spcBef>
                <a:spcPct val="0"/>
              </a:spcBef>
              <a:spcAft>
                <a:spcPct val="0"/>
              </a:spcAft>
              <a:buFont typeface="Arial" pitchFamily="34" charset="0"/>
              <a:buChar char="•"/>
            </a:pPr>
            <a:endParaRPr lang="en-US" sz="2000" dirty="0">
              <a:latin typeface="Arial" pitchFamily="34" charset="0"/>
              <a:ea typeface="Times New Roman" pitchFamily="18" charset="0"/>
              <a:cs typeface="Arial" pitchFamily="34" charset="0"/>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18</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latin typeface="+mj-lt"/>
                <a:ea typeface="+mj-ea"/>
                <a:cs typeface="Arial" pitchFamily="34" charset="0"/>
              </a:rPr>
              <a:t>APIs – Synchronous s</a:t>
            </a:r>
            <a:r>
              <a:rPr lang="en-US" sz="2400" b="1" dirty="0" err="1">
                <a:solidFill>
                  <a:schemeClr val="accent1"/>
                </a:solidFill>
                <a:latin typeface="+mj-lt"/>
                <a:ea typeface="+mj-ea"/>
                <a:cs typeface="Arial" pitchFamily="34" charset="0"/>
              </a:rPr>
              <a:t>ignals</a:t>
            </a:r>
            <a:r>
              <a:rPr lang="en-US" sz="2400" b="1" dirty="0">
                <a:solidFill>
                  <a:schemeClr val="accent1"/>
                </a:solidFill>
                <a:latin typeface="+mj-lt"/>
                <a:ea typeface="+mj-ea"/>
                <a:cs typeface="Arial" pitchFamily="34" charset="0"/>
              </a:rPr>
              <a:t> update</a:t>
            </a:r>
            <a:endParaRPr lang="de-DE" sz="2400" b="1" dirty="0">
              <a:solidFill>
                <a:schemeClr val="accent1"/>
              </a:solidFill>
              <a:latin typeface="+mj-lt"/>
              <a:ea typeface="+mj-ea"/>
              <a:cs typeface="Arial" pitchFamily="34" charset="0"/>
            </a:endParaRPr>
          </a:p>
        </p:txBody>
      </p:sp>
      <p:sp>
        <p:nvSpPr>
          <p:cNvPr id="55297" name="Rectangle 1"/>
          <p:cNvSpPr>
            <a:spLocks noChangeArrowheads="1"/>
          </p:cNvSpPr>
          <p:nvPr/>
        </p:nvSpPr>
        <p:spPr bwMode="auto">
          <a:xfrm>
            <a:off x="395535" y="1340768"/>
            <a:ext cx="835317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algn="just" fontAlgn="base">
              <a:spcBef>
                <a:spcPct val="0"/>
              </a:spcBef>
              <a:spcAft>
                <a:spcPct val="0"/>
              </a:spcAft>
              <a:buFont typeface="Arial" panose="020B0604020202020204" pitchFamily="34" charset="0"/>
              <a:buChar char="•"/>
            </a:pPr>
            <a:r>
              <a:rPr lang="en-US" sz="2000" dirty="0" err="1">
                <a:latin typeface="Arial" pitchFamily="34" charset="0"/>
                <a:ea typeface="Times New Roman" pitchFamily="18" charset="0"/>
                <a:cs typeface="Arial" pitchFamily="34" charset="0"/>
              </a:rPr>
              <a:t>Iopt_Pwm_SetDutyCyclesSync</a:t>
            </a:r>
            <a:r>
              <a:rPr lang="en-US" sz="2000" dirty="0">
                <a:latin typeface="Arial" pitchFamily="34" charset="0"/>
                <a:ea typeface="Times New Roman" pitchFamily="18" charset="0"/>
                <a:cs typeface="Arial" pitchFamily="34" charset="0"/>
              </a:rPr>
              <a:t>(uint8 Size, </a:t>
            </a:r>
            <a:r>
              <a:rPr lang="en-US" sz="2000" dirty="0" err="1">
                <a:latin typeface="Arial" pitchFamily="34" charset="0"/>
                <a:ea typeface="Times New Roman" pitchFamily="18" charset="0"/>
                <a:cs typeface="Arial" pitchFamily="34" charset="0"/>
              </a:rPr>
              <a:t>Iopt_Pwm_DutycycleType</a:t>
            </a:r>
            <a:r>
              <a:rPr lang="en-US" sz="2000" dirty="0">
                <a:latin typeface="Arial" pitchFamily="34" charset="0"/>
                <a:ea typeface="Times New Roman" pitchFamily="18" charset="0"/>
                <a:cs typeface="Arial" pitchFamily="34" charset="0"/>
              </a:rPr>
              <a:t> * </a:t>
            </a:r>
            <a:r>
              <a:rPr lang="en-US" sz="2000" dirty="0" err="1">
                <a:latin typeface="Arial" pitchFamily="34" charset="0"/>
                <a:ea typeface="Times New Roman" pitchFamily="18" charset="0"/>
                <a:cs typeface="Arial" pitchFamily="34" charset="0"/>
              </a:rPr>
              <a:t>PtrDutyCycles</a:t>
            </a:r>
            <a:r>
              <a:rPr lang="en-US" sz="2000" dirty="0">
                <a:latin typeface="Arial" pitchFamily="34" charset="0"/>
                <a:ea typeface="Times New Roman" pitchFamily="18" charset="0"/>
                <a:cs typeface="Arial" pitchFamily="34" charset="0"/>
              </a:rPr>
              <a:t>) updates synchronously the </a:t>
            </a:r>
            <a:r>
              <a:rPr lang="en-US" sz="2000" dirty="0" err="1">
                <a:latin typeface="Arial" pitchFamily="34" charset="0"/>
                <a:ea typeface="Times New Roman" pitchFamily="18" charset="0"/>
                <a:cs typeface="Arial" pitchFamily="34" charset="0"/>
              </a:rPr>
              <a:t>dutycycles</a:t>
            </a:r>
            <a:r>
              <a:rPr lang="en-US" sz="2000" dirty="0">
                <a:latin typeface="Arial" pitchFamily="34" charset="0"/>
                <a:ea typeface="Times New Roman" pitchFamily="18" charset="0"/>
                <a:cs typeface="Arial" pitchFamily="34" charset="0"/>
              </a:rPr>
              <a:t> of several PWM channels at the next PWM period.</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19</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latin typeface="+mj-lt"/>
                <a:ea typeface="+mj-ea"/>
                <a:cs typeface="Arial" pitchFamily="34" charset="0"/>
              </a:rPr>
              <a:t>APIs – One shot mode</a:t>
            </a:r>
          </a:p>
        </p:txBody>
      </p:sp>
      <p:sp>
        <p:nvSpPr>
          <p:cNvPr id="55297" name="Rectangle 1"/>
          <p:cNvSpPr>
            <a:spLocks noChangeArrowheads="1"/>
          </p:cNvSpPr>
          <p:nvPr/>
        </p:nvSpPr>
        <p:spPr bwMode="auto">
          <a:xfrm>
            <a:off x="395535" y="1494656"/>
            <a:ext cx="8353177"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algn="just" fontAlgn="base">
              <a:spcBef>
                <a:spcPct val="0"/>
              </a:spcBef>
              <a:spcAft>
                <a:spcPct val="0"/>
              </a:spcAft>
              <a:buFont typeface="Arial" panose="020B0604020202020204" pitchFamily="34" charset="0"/>
              <a:buChar char="•"/>
            </a:pPr>
            <a:r>
              <a:rPr lang="en-US" sz="2000" dirty="0" err="1">
                <a:latin typeface="Arial" pitchFamily="34" charset="0"/>
                <a:ea typeface="Times New Roman" pitchFamily="18" charset="0"/>
                <a:cs typeface="Arial" pitchFamily="34" charset="0"/>
              </a:rPr>
              <a:t>Iopt_Pwm_OsmStartPulse</a:t>
            </a:r>
            <a:r>
              <a:rPr lang="en-US" sz="2000" dirty="0">
                <a:latin typeface="Arial" pitchFamily="34" charset="0"/>
                <a:ea typeface="Times New Roman" pitchFamily="18" charset="0"/>
                <a:cs typeface="Arial" pitchFamily="34" charset="0"/>
              </a:rPr>
              <a:t>(uint16 Ch) starts the generation of a single pulse.</a:t>
            </a:r>
          </a:p>
        </p:txBody>
      </p:sp>
    </p:spTree>
    <p:extLst>
      <p:ext uri="{BB962C8B-B14F-4D97-AF65-F5344CB8AC3E}">
        <p14:creationId xmlns:p14="http://schemas.microsoft.com/office/powerpoint/2010/main" val="1289376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p:cNvSpPr>
              <a:spLocks noChangeArrowheads="1"/>
            </p:cNvSpPr>
            <p:nvPr>
              <p:custDataLst>
                <p:tags r:id="rId3"/>
              </p:custDataLst>
            </p:nvPr>
          </p:nvSpPr>
          <p:spPr bwMode="auto">
            <a:xfrm>
              <a:off x="683568" y="1346483"/>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Functional Description &amp; Features</a:t>
              </a:r>
              <a:endParaRPr lang="de-DE" b="1" dirty="0">
                <a:solidFill>
                  <a:schemeClr val="tx2"/>
                </a:solidFill>
                <a:latin typeface="Arial"/>
              </a:endParaRPr>
            </a:p>
          </p:txBody>
        </p:sp>
        <p:sp>
          <p:nvSpPr>
            <p:cNvPr id="34" name="Rectangle 15"/>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p:cNvSpPr>
              <a:spLocks noChangeArrowheads="1"/>
            </p:cNvSpPr>
            <p:nvPr>
              <p:custDataLst>
                <p:tags r:id="rId5"/>
              </p:custDataLst>
            </p:nvPr>
          </p:nvSpPr>
          <p:spPr bwMode="auto">
            <a:xfrm>
              <a:off x="7947748"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1"/>
                  </a:solidFill>
                </a:rPr>
                <a:t>2</a:t>
              </a:r>
              <a:endParaRPr lang="de-DE" b="1" dirty="0">
                <a:solidFill>
                  <a:schemeClr val="bg1"/>
                </a:solidFill>
              </a:endParaRPr>
            </a:p>
          </p:txBody>
        </p:sp>
        <p:sp>
          <p:nvSpPr>
            <p:cNvPr id="36" name="Rectangle 15">
              <a:hlinkClick r:id="rId29"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29"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29"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15</a:t>
              </a:r>
            </a:p>
          </p:txBody>
        </p:sp>
        <p:sp>
          <p:nvSpPr>
            <p:cNvPr id="39" name="Rectangle 15">
              <a:hlinkClick r:id="rId30"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bg2">
                      <a:lumMod val="10000"/>
                    </a:schemeClr>
                  </a:solidFill>
                  <a:latin typeface="Arial"/>
                </a:rPr>
                <a:t>Integration Highlights</a:t>
              </a:r>
            </a:p>
          </p:txBody>
        </p:sp>
        <p:sp>
          <p:nvSpPr>
            <p:cNvPr id="40" name="Rectangle 15">
              <a:hlinkClick r:id="rId30"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0"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24</a:t>
              </a:r>
            </a:p>
          </p:txBody>
        </p:sp>
        <p:sp>
          <p:nvSpPr>
            <p:cNvPr id="42" name="Rectangle 15">
              <a:hlinkClick r:id="rId31"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1"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1"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2"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2"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2"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34</a:t>
              </a: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36</a:t>
              </a: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38</a:t>
              </a:r>
            </a:p>
          </p:txBody>
        </p: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20</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APIs – Enable/disable notifications</a:t>
            </a:r>
          </a:p>
        </p:txBody>
      </p:sp>
      <p:sp>
        <p:nvSpPr>
          <p:cNvPr id="55297" name="Rectangle 1"/>
          <p:cNvSpPr>
            <a:spLocks noChangeArrowheads="1"/>
          </p:cNvSpPr>
          <p:nvPr/>
        </p:nvSpPr>
        <p:spPr bwMode="auto">
          <a:xfrm>
            <a:off x="380478" y="1390124"/>
            <a:ext cx="8353177"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algn="just" fontAlgn="base">
              <a:spcBef>
                <a:spcPct val="0"/>
              </a:spcBef>
              <a:spcAft>
                <a:spcPct val="0"/>
              </a:spcAft>
              <a:buFont typeface="Arial" panose="020B0604020202020204" pitchFamily="34" charset="0"/>
              <a:buChar char="•"/>
            </a:pPr>
            <a:r>
              <a:rPr lang="en-US" sz="2000" dirty="0">
                <a:latin typeface="Arial" pitchFamily="34" charset="0"/>
                <a:ea typeface="Times New Roman" pitchFamily="18" charset="0"/>
                <a:cs typeface="Arial" pitchFamily="34" charset="0"/>
              </a:rPr>
              <a:t>After driver initialization, notifications are disabled (See </a:t>
            </a:r>
            <a:r>
              <a:rPr lang="en-US" sz="2000" dirty="0" err="1">
                <a:latin typeface="Arial" pitchFamily="34" charset="0"/>
                <a:ea typeface="Times New Roman" pitchFamily="18" charset="0"/>
                <a:cs typeface="Arial" pitchFamily="34" charset="0"/>
              </a:rPr>
              <a:t>Init</a:t>
            </a:r>
            <a:r>
              <a:rPr lang="en-US" sz="2000" dirty="0">
                <a:latin typeface="Arial" pitchFamily="34" charset="0"/>
                <a:ea typeface="Times New Roman" pitchFamily="18" charset="0"/>
                <a:cs typeface="Arial" pitchFamily="34" charset="0"/>
              </a:rPr>
              <a:t> &amp; Shutdown). The interface </a:t>
            </a:r>
            <a:r>
              <a:rPr lang="en-US" sz="2000" dirty="0" err="1">
                <a:latin typeface="Arial" pitchFamily="34" charset="0"/>
                <a:ea typeface="Times New Roman" pitchFamily="18" charset="0"/>
                <a:cs typeface="Arial" pitchFamily="34" charset="0"/>
              </a:rPr>
              <a:t>Iopt_Pwm_EnableTrigger</a:t>
            </a:r>
            <a:r>
              <a:rPr lang="en-US" sz="2000" dirty="0">
                <a:latin typeface="Arial" pitchFamily="34" charset="0"/>
                <a:ea typeface="Times New Roman" pitchFamily="18" charset="0"/>
                <a:cs typeface="Arial" pitchFamily="34" charset="0"/>
              </a:rPr>
              <a:t>() must be called in order to enable the edge notifications for rising edges/falling edges/both </a:t>
            </a:r>
            <a:r>
              <a:rPr lang="en-US" sz="2000" dirty="0" err="1">
                <a:latin typeface="Arial" pitchFamily="34" charset="0"/>
                <a:ea typeface="Times New Roman" pitchFamily="18" charset="0"/>
                <a:cs typeface="Arial" pitchFamily="34" charset="0"/>
              </a:rPr>
              <a:t>egdes</a:t>
            </a:r>
            <a:r>
              <a:rPr lang="en-US" sz="2000" dirty="0">
                <a:latin typeface="Arial" pitchFamily="34" charset="0"/>
                <a:ea typeface="Times New Roman" pitchFamily="18" charset="0"/>
                <a:cs typeface="Arial" pitchFamily="34" charset="0"/>
              </a:rPr>
              <a:t>/none.</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21</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APIs – Enable/disable ADC trigger</a:t>
            </a:r>
          </a:p>
        </p:txBody>
      </p:sp>
      <p:sp>
        <p:nvSpPr>
          <p:cNvPr id="55297" name="Rectangle 1"/>
          <p:cNvSpPr>
            <a:spLocks noChangeArrowheads="1"/>
          </p:cNvSpPr>
          <p:nvPr/>
        </p:nvSpPr>
        <p:spPr bwMode="auto">
          <a:xfrm>
            <a:off x="395536" y="1186880"/>
            <a:ext cx="8353177"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algn="just" fontAlgn="base">
              <a:spcBef>
                <a:spcPct val="0"/>
              </a:spcBef>
              <a:spcAft>
                <a:spcPct val="0"/>
              </a:spcAft>
              <a:buFont typeface="Arial" panose="020B0604020202020204" pitchFamily="34" charset="0"/>
              <a:buChar char="•"/>
            </a:pPr>
            <a:r>
              <a:rPr lang="en-US" sz="2000" dirty="0">
                <a:latin typeface="Arial" pitchFamily="34" charset="0"/>
                <a:ea typeface="Times New Roman" pitchFamily="18" charset="0"/>
                <a:cs typeface="Arial" pitchFamily="34" charset="0"/>
              </a:rPr>
              <a:t>After driver initialization, ADC hardware triggers are disabled (See </a:t>
            </a:r>
            <a:r>
              <a:rPr lang="en-US" sz="2000" dirty="0" err="1">
                <a:latin typeface="Arial" pitchFamily="34" charset="0"/>
                <a:ea typeface="Times New Roman" pitchFamily="18" charset="0"/>
                <a:cs typeface="Arial" pitchFamily="34" charset="0"/>
              </a:rPr>
              <a:t>Init</a:t>
            </a:r>
            <a:r>
              <a:rPr lang="en-US" sz="2000" dirty="0">
                <a:latin typeface="Arial" pitchFamily="34" charset="0"/>
                <a:ea typeface="Times New Roman" pitchFamily="18" charset="0"/>
                <a:cs typeface="Arial" pitchFamily="34" charset="0"/>
              </a:rPr>
              <a:t> &amp; Shutdown). The interface </a:t>
            </a:r>
            <a:r>
              <a:rPr lang="en-US" sz="2000" dirty="0" err="1">
                <a:latin typeface="Arial" pitchFamily="34" charset="0"/>
                <a:ea typeface="Times New Roman" pitchFamily="18" charset="0"/>
                <a:cs typeface="Arial" pitchFamily="34" charset="0"/>
              </a:rPr>
              <a:t>Iopt_Pwm_EnableAdcHwTrigger</a:t>
            </a:r>
            <a:r>
              <a:rPr lang="en-US" sz="2000" dirty="0">
                <a:latin typeface="Arial" pitchFamily="34" charset="0"/>
                <a:ea typeface="Times New Roman" pitchFamily="18" charset="0"/>
                <a:cs typeface="Arial" pitchFamily="34" charset="0"/>
              </a:rPr>
              <a:t>() must be called in order to enable/disable the ADC hardware triggers generation.</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22</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APIs – Read input state</a:t>
            </a:r>
          </a:p>
        </p:txBody>
      </p:sp>
      <p:sp>
        <p:nvSpPr>
          <p:cNvPr id="55297" name="Rectangle 1"/>
          <p:cNvSpPr>
            <a:spLocks noChangeArrowheads="1"/>
          </p:cNvSpPr>
          <p:nvPr/>
        </p:nvSpPr>
        <p:spPr bwMode="auto">
          <a:xfrm>
            <a:off x="395535" y="1360512"/>
            <a:ext cx="8353177"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fontAlgn="base">
              <a:spcBef>
                <a:spcPct val="0"/>
              </a:spcBef>
              <a:spcAft>
                <a:spcPct val="0"/>
              </a:spcAft>
              <a:buFont typeface="Arial" panose="020B0604020202020204" pitchFamily="34" charset="0"/>
              <a:buChar char="•"/>
            </a:pPr>
            <a:r>
              <a:rPr lang="en-US" sz="2000" dirty="0" err="1">
                <a:latin typeface="Arial" pitchFamily="34" charset="0"/>
                <a:ea typeface="Times New Roman" pitchFamily="18" charset="0"/>
                <a:cs typeface="Arial" pitchFamily="34" charset="0"/>
              </a:rPr>
              <a:t>Iopt_Pwm_GetOutputState</a:t>
            </a:r>
            <a:r>
              <a:rPr lang="en-US" sz="2000" dirty="0">
                <a:latin typeface="Arial" pitchFamily="34" charset="0"/>
                <a:ea typeface="Times New Roman" pitchFamily="18" charset="0"/>
                <a:cs typeface="Arial" pitchFamily="34" charset="0"/>
              </a:rPr>
              <a:t>() returns the current signal state on 1-bit.</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23</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latin typeface="+mj-lt"/>
                <a:ea typeface="+mj-ea"/>
                <a:cs typeface="Arial" pitchFamily="34" charset="0"/>
              </a:rPr>
              <a:t>APIs – Phase switch</a:t>
            </a:r>
          </a:p>
        </p:txBody>
      </p:sp>
      <p:sp>
        <p:nvSpPr>
          <p:cNvPr id="55297" name="Rectangle 1"/>
          <p:cNvSpPr>
            <a:spLocks noChangeArrowheads="1"/>
          </p:cNvSpPr>
          <p:nvPr/>
        </p:nvSpPr>
        <p:spPr bwMode="auto">
          <a:xfrm>
            <a:off x="395535" y="1124744"/>
            <a:ext cx="8353177"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Iopt_Pwm_PhaseSwitch</a:t>
            </a:r>
            <a:r>
              <a:rPr lang="en-US" sz="2000"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RefChNo</a:t>
            </a:r>
            <a:r>
              <a:rPr lang="en-US" sz="2000" dirty="0">
                <a:latin typeface="Arial" panose="020B0604020202020204" pitchFamily="34" charset="0"/>
                <a:cs typeface="Arial" panose="020B0604020202020204" pitchFamily="34" charset="0"/>
              </a:rPr>
              <a:t>, 2)switches from 3 phase to 2 phase signal generation.</a:t>
            </a:r>
          </a:p>
          <a:p>
            <a:r>
              <a:rPr lang="en-US" sz="2000" i="1" dirty="0">
                <a:latin typeface="Arial" panose="020B0604020202020204" pitchFamily="34" charset="0"/>
                <a:cs typeface="Arial" panose="020B0604020202020204" pitchFamily="34" charset="0"/>
              </a:rPr>
              <a:t>	Note: The third channel goes to its idle state in 2-phase 	operation. </a:t>
            </a:r>
            <a:r>
              <a:rPr lang="en-US" sz="2000" i="1" dirty="0" err="1">
                <a:latin typeface="Arial" panose="020B0604020202020204" pitchFamily="34" charset="0"/>
                <a:cs typeface="Arial" panose="020B0604020202020204" pitchFamily="34" charset="0"/>
              </a:rPr>
              <a:t>Ie</a:t>
            </a:r>
            <a:r>
              <a:rPr lang="en-US" sz="2000" i="1" dirty="0">
                <a:latin typeface="Arial" panose="020B0604020202020204" pitchFamily="34" charset="0"/>
                <a:cs typeface="Arial" panose="020B0604020202020204" pitchFamily="34" charset="0"/>
              </a:rPr>
              <a:t>. Only the reference channel and Slave1 are 	functional in 2-phase operation.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p>
          <a:p>
            <a:pPr marL="342900" lvl="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Iopt_Pwm_PhaseSwitch</a:t>
            </a:r>
            <a:r>
              <a:rPr lang="en-US" sz="2000"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RefChNo</a:t>
            </a:r>
            <a:r>
              <a:rPr lang="en-US" sz="2000" dirty="0">
                <a:latin typeface="Arial" panose="020B0604020202020204" pitchFamily="34" charset="0"/>
                <a:cs typeface="Arial" panose="020B0604020202020204" pitchFamily="34" charset="0"/>
              </a:rPr>
              <a:t>, 3)switches from 2 phase to 3 phase signal generation.</a:t>
            </a:r>
          </a:p>
          <a:p>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RefChNo</a:t>
            </a:r>
            <a:r>
              <a:rPr lang="en-US" sz="2000" i="1" dirty="0">
                <a:latin typeface="Arial" panose="020B0604020202020204" pitchFamily="34" charset="0"/>
                <a:cs typeface="Arial" panose="020B0604020202020204" pitchFamily="34" charset="0"/>
              </a:rPr>
              <a:t>- Reference Channel Number.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859923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7222CB5-410D-4C0F-83AB-F37096A644D1}" type="datetime3">
              <a:rPr lang="en-US" noProof="0" smtClean="0"/>
              <a:pPr/>
              <a:t>17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24</a:t>
            </a:fld>
            <a:endParaRPr lang="en-US" noProof="0"/>
          </a:p>
        </p:txBody>
      </p:sp>
      <p:sp>
        <p:nvSpPr>
          <p:cNvPr id="4" name="Fußzeilenplatzhalter 3"/>
          <p:cNvSpPr>
            <a:spLocks noGrp="1"/>
          </p:cNvSpPr>
          <p:nvPr>
            <p:ph type="ftr" sz="quarter" idx="12"/>
          </p:nvPr>
        </p:nvSpPr>
        <p:spPr/>
        <p:txBody>
          <a:bodyPr/>
          <a:lstStyle/>
          <a:p>
            <a:r>
              <a:rPr lang="en-US"/>
              <a:t>Name, © Continental AG</a:t>
            </a:r>
            <a:endParaRPr lang="en-US"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15</a:t>
              </a:r>
            </a:p>
          </p:txBody>
        </p:sp>
        <p:sp>
          <p:nvSpPr>
            <p:cNvPr id="39" name="Rectangle 15"/>
            <p:cNvSpPr>
              <a:spLocks noChangeArrowheads="1"/>
            </p:cNvSpPr>
            <p:nvPr>
              <p:custDataLst>
                <p:tags r:id="rId9"/>
              </p:custDataLst>
            </p:nvPr>
          </p:nvSpPr>
          <p:spPr bwMode="auto">
            <a:xfrm>
              <a:off x="683568" y="2036083"/>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Integration Highlights</a:t>
              </a:r>
              <a:endParaRPr lang="de-DE" b="1" dirty="0">
                <a:solidFill>
                  <a:schemeClr val="tx2"/>
                </a:solidFill>
                <a:latin typeface="Arial"/>
              </a:endParaRPr>
            </a:p>
          </p:txBody>
        </p:sp>
        <p:sp>
          <p:nvSpPr>
            <p:cNvPr id="40" name="Rectangle 15"/>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p:cNvSpPr>
              <a:spLocks noChangeArrowheads="1"/>
            </p:cNvSpPr>
            <p:nvPr>
              <p:custDataLst>
                <p:tags r:id="rId11"/>
              </p:custDataLst>
            </p:nvPr>
          </p:nvSpPr>
          <p:spPr bwMode="auto">
            <a:xfrm>
              <a:off x="7947748"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1"/>
                  </a:solidFill>
                </a:rPr>
                <a:t>24</a:t>
              </a:r>
            </a:p>
          </p:txBody>
        </p:sp>
        <p:sp>
          <p:nvSpPr>
            <p:cNvPr id="42" name="Rectangle 15">
              <a:hlinkClick r:id="rId31"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1"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1"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2"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2"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2"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34</a:t>
              </a: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36</a:t>
              </a: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38</a:t>
              </a:r>
            </a:p>
          </p:txBody>
        </p:sp>
      </p:gr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95288" y="1341437"/>
            <a:ext cx="8353425" cy="1295475"/>
          </a:xfrm>
        </p:spPr>
        <p:txBody>
          <a:bodyPr>
            <a:normAutofit/>
          </a:bodyPr>
          <a:lstStyle/>
          <a:p>
            <a:pPr>
              <a:buClrTx/>
              <a:buFont typeface="Arial" panose="020B0604020202020204" pitchFamily="34" charset="0"/>
              <a:buChar char="•"/>
            </a:pPr>
            <a:r>
              <a:rPr lang="en-US" sz="2000" dirty="0"/>
              <a:t>All dependent drivers has to be available. (Refer, 5. Dependencies)</a:t>
            </a:r>
          </a:p>
          <a:p>
            <a:pPr>
              <a:buClrTx/>
              <a:buFont typeface="Arial" panose="020B0604020202020204" pitchFamily="34" charset="0"/>
              <a:buChar char="•"/>
            </a:pPr>
            <a:r>
              <a:rPr lang="en-US" sz="2000" dirty="0"/>
              <a:t>Memory switches of PWM driver needs to be configured in MEMMAP configuration file.</a:t>
            </a:r>
          </a:p>
        </p:txBody>
      </p:sp>
      <p:sp>
        <p:nvSpPr>
          <p:cNvPr id="5" name="Title 4"/>
          <p:cNvSpPr>
            <a:spLocks noGrp="1"/>
          </p:cNvSpPr>
          <p:nvPr>
            <p:ph type="title"/>
          </p:nvPr>
        </p:nvSpPr>
        <p:spPr/>
        <p:txBody>
          <a:bodyPr/>
          <a:lstStyle/>
          <a:p>
            <a:r>
              <a:rPr lang="en-US" dirty="0"/>
              <a:t>Integration Highlights</a:t>
            </a:r>
          </a:p>
        </p:txBody>
      </p:sp>
      <p:sp>
        <p:nvSpPr>
          <p:cNvPr id="2" name="Date Placeholder 1"/>
          <p:cNvSpPr>
            <a:spLocks noGrp="1"/>
          </p:cNvSpPr>
          <p:nvPr>
            <p:ph type="dt" sz="half" idx="10"/>
          </p:nvPr>
        </p:nvSpPr>
        <p:spPr/>
        <p:txBody>
          <a:bodyPr/>
          <a:lstStyle/>
          <a:p>
            <a:fld id="{136BFB39-9803-4143-B2A1-7EE5CD9A76CC}" type="datetime3">
              <a:rPr lang="en-US" noProof="0" smtClean="0"/>
              <a:pPr/>
              <a:t>17 September 2019</a:t>
            </a:fld>
            <a:endParaRPr lang="en-US" noProof="0"/>
          </a:p>
        </p:txBody>
      </p:sp>
      <p:sp>
        <p:nvSpPr>
          <p:cNvPr id="3" name="Slide Number Placeholder 2"/>
          <p:cNvSpPr>
            <a:spLocks noGrp="1"/>
          </p:cNvSpPr>
          <p:nvPr>
            <p:ph type="sldNum" sz="quarter" idx="11"/>
          </p:nvPr>
        </p:nvSpPr>
        <p:spPr/>
        <p:txBody>
          <a:bodyPr/>
          <a:lstStyle/>
          <a:p>
            <a:fld id="{ADA48181-2C78-49CB-8C52-912A07842C2E}" type="slidenum">
              <a:rPr lang="en-US" noProof="0" smtClean="0"/>
              <a:pPr/>
              <a:t>25</a:t>
            </a:fld>
            <a:endParaRPr lang="en-US" noProof="0"/>
          </a:p>
        </p:txBody>
      </p:sp>
      <p:sp>
        <p:nvSpPr>
          <p:cNvPr id="4" name="Footer Placeholder 3"/>
          <p:cNvSpPr>
            <a:spLocks noGrp="1"/>
          </p:cNvSpPr>
          <p:nvPr>
            <p:ph type="ftr" sz="quarter" idx="12"/>
          </p:nvPr>
        </p:nvSpPr>
        <p:spPr/>
        <p:txBody>
          <a:bodyPr/>
          <a:lstStyle/>
          <a:p>
            <a:r>
              <a:rPr lang="en-US" noProof="0"/>
              <a:t>Name, © Continental AG</a:t>
            </a:r>
            <a:endParaRPr lang="en-US" noProof="0" dirty="0"/>
          </a:p>
        </p:txBody>
      </p:sp>
      <p:pic>
        <p:nvPicPr>
          <p:cNvPr id="7" name="Picture 6"/>
          <p:cNvPicPr>
            <a:picLocks noChangeAspect="1"/>
          </p:cNvPicPr>
          <p:nvPr/>
        </p:nvPicPr>
        <p:blipFill>
          <a:blip r:embed="rId2"/>
          <a:stretch>
            <a:fillRect/>
          </a:stretch>
        </p:blipFill>
        <p:spPr>
          <a:xfrm>
            <a:off x="997238" y="2962350"/>
            <a:ext cx="7149523" cy="1177280"/>
          </a:xfrm>
          <a:prstGeom prst="rect">
            <a:avLst/>
          </a:prstGeom>
        </p:spPr>
      </p:pic>
    </p:spTree>
    <p:extLst>
      <p:ext uri="{BB962C8B-B14F-4D97-AF65-F5344CB8AC3E}">
        <p14:creationId xmlns:p14="http://schemas.microsoft.com/office/powerpoint/2010/main" val="102741752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27EE5C-A339-45C7-BEBC-E81C43E4BE99}" type="datetime3">
              <a:rPr lang="en-US" noProof="0" smtClean="0"/>
              <a:pPr/>
              <a:t>17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26</a:t>
            </a:fld>
            <a:endParaRPr lang="en-US" noProof="0"/>
          </a:p>
        </p:txBody>
      </p:sp>
      <p:sp>
        <p:nvSpPr>
          <p:cNvPr id="4" name="Fußzeilenplatzhalter 3"/>
          <p:cNvSpPr>
            <a:spLocks noGrp="1"/>
          </p:cNvSpPr>
          <p:nvPr>
            <p:ph type="ftr" sz="quarter" idx="12"/>
          </p:nvPr>
        </p:nvSpPr>
        <p:spPr/>
        <p:txBody>
          <a:bodyPr/>
          <a:lstStyle/>
          <a:p>
            <a:r>
              <a:rPr lang="en-US"/>
              <a:t>Name, © Continental AG</a:t>
            </a:r>
            <a:endParaRPr lang="en-US"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15</a:t>
              </a:r>
            </a:p>
          </p:txBody>
        </p:sp>
        <p:sp>
          <p:nvSpPr>
            <p:cNvPr id="39" name="Rectangle 15">
              <a:hlinkClick r:id="rId31"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1"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1"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24</a:t>
              </a:r>
            </a:p>
          </p:txBody>
        </p:sp>
        <p:sp>
          <p:nvSpPr>
            <p:cNvPr id="42" name="Rectangle 15"/>
            <p:cNvSpPr>
              <a:spLocks noChangeArrowheads="1"/>
            </p:cNvSpPr>
            <p:nvPr>
              <p:custDataLst>
                <p:tags r:id="rId12"/>
              </p:custDataLst>
            </p:nvPr>
          </p:nvSpPr>
          <p:spPr bwMode="auto">
            <a:xfrm>
              <a:off x="683568" y="2380882"/>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Configuration</a:t>
              </a:r>
              <a:endParaRPr lang="de-DE" b="1" dirty="0">
                <a:solidFill>
                  <a:schemeClr val="tx2"/>
                </a:solidFill>
                <a:latin typeface="Arial"/>
              </a:endParaRPr>
            </a:p>
          </p:txBody>
        </p:sp>
        <p:sp>
          <p:nvSpPr>
            <p:cNvPr id="43" name="Rectangle 15"/>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p:cNvSpPr>
              <a:spLocks noChangeArrowheads="1"/>
            </p:cNvSpPr>
            <p:nvPr>
              <p:custDataLst>
                <p:tags r:id="rId14"/>
              </p:custDataLst>
            </p:nvPr>
          </p:nvSpPr>
          <p:spPr bwMode="auto">
            <a:xfrm>
              <a:off x="7947748"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1"/>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2"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2"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2"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34</a:t>
              </a: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36</a:t>
              </a: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38</a:t>
              </a:r>
            </a:p>
          </p:txBody>
        </p:sp>
      </p:gr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27</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cs typeface="Arial" pitchFamily="34" charset="0"/>
              </a:rPr>
              <a:t>Configuration  structure </a:t>
            </a:r>
            <a:r>
              <a:rPr lang="de-DE" sz="2400" b="1" dirty="0">
                <a:solidFill>
                  <a:schemeClr val="accent1"/>
                </a:solidFill>
                <a:latin typeface="+mj-lt"/>
                <a:ea typeface="+mj-ea"/>
                <a:cs typeface="Arial" pitchFamily="34" charset="0"/>
              </a:rPr>
              <a:t>– </a:t>
            </a:r>
            <a:r>
              <a:rPr lang="en-US" sz="2400" b="1" dirty="0">
                <a:solidFill>
                  <a:schemeClr val="accent1"/>
                </a:solidFill>
                <a:latin typeface="+mj-lt"/>
                <a:ea typeface="+mj-ea"/>
                <a:cs typeface="Arial" pitchFamily="34" charset="0"/>
              </a:rPr>
              <a:t>General</a:t>
            </a:r>
            <a:endParaRPr lang="de-DE" sz="2400" b="1" dirty="0">
              <a:solidFill>
                <a:schemeClr val="accent1"/>
              </a:solidFill>
              <a:latin typeface="+mj-lt"/>
              <a:ea typeface="+mj-ea"/>
              <a:cs typeface="Arial" pitchFamily="34" charset="0"/>
            </a:endParaRPr>
          </a:p>
        </p:txBody>
      </p:sp>
      <p:pic>
        <p:nvPicPr>
          <p:cNvPr id="8" name="Picture 7">
            <a:extLst>
              <a:ext uri="{FF2B5EF4-FFF2-40B4-BE49-F238E27FC236}">
                <a16:creationId xmlns:a16="http://schemas.microsoft.com/office/drawing/2014/main" id="{34DC5EB8-BA73-47EB-8EDA-5E87679BE5F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5536" y="836712"/>
            <a:ext cx="8064896" cy="5040560"/>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28</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PwmConfigurationOfOptApiServices</a:t>
            </a:r>
            <a:endParaRPr lang="de-DE" sz="2400" b="1">
              <a:solidFill>
                <a:schemeClr val="accent1"/>
              </a:solidFill>
              <a:latin typeface="+mj-lt"/>
              <a:ea typeface="+mj-ea"/>
              <a:cs typeface="Arial" pitchFamily="34" charset="0"/>
            </a:endParaRPr>
          </a:p>
        </p:txBody>
      </p:sp>
      <p:pic>
        <p:nvPicPr>
          <p:cNvPr id="7" name="Picture 6">
            <a:extLst>
              <a:ext uri="{FF2B5EF4-FFF2-40B4-BE49-F238E27FC236}">
                <a16:creationId xmlns:a16="http://schemas.microsoft.com/office/drawing/2014/main" id="{CC7B4C0D-8B6A-4C33-89AF-A018556E9ED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0118" y="1071995"/>
            <a:ext cx="8012321" cy="4805277"/>
          </a:xfrm>
          <a:prstGeom prst="rect">
            <a:avLst/>
          </a:prstGeom>
          <a:noFill/>
          <a:ln>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29</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PwmChannelConfigSet</a:t>
            </a:r>
            <a:endParaRPr lang="de-DE" sz="2400" b="1">
              <a:solidFill>
                <a:schemeClr val="accent1"/>
              </a:solidFill>
              <a:latin typeface="+mj-lt"/>
              <a:ea typeface="+mj-ea"/>
              <a:cs typeface="Arial" pitchFamily="34" charset="0"/>
            </a:endParaRPr>
          </a:p>
        </p:txBody>
      </p:sp>
      <p:pic>
        <p:nvPicPr>
          <p:cNvPr id="7" name="Image 6"/>
          <p:cNvPicPr/>
          <p:nvPr/>
        </p:nvPicPr>
        <p:blipFill>
          <a:blip r:embed="rId4" cstate="print"/>
          <a:srcRect/>
          <a:stretch>
            <a:fillRect/>
          </a:stretch>
        </p:blipFill>
        <p:spPr bwMode="auto">
          <a:xfrm>
            <a:off x="286259" y="1052736"/>
            <a:ext cx="8462454" cy="3304496"/>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Functional Description &amp; Features</a:t>
            </a:r>
          </a:p>
        </p:txBody>
      </p:sp>
      <p:sp>
        <p:nvSpPr>
          <p:cNvPr id="55297" name="Rectangle 1"/>
          <p:cNvSpPr>
            <a:spLocks noChangeArrowheads="1"/>
          </p:cNvSpPr>
          <p:nvPr/>
        </p:nvSpPr>
        <p:spPr bwMode="auto">
          <a:xfrm>
            <a:off x="395535" y="1134616"/>
            <a:ext cx="8353177"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buFont typeface="Arial" pitchFamily="34" charset="0"/>
              <a:buChar char="•"/>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lang="en-US" sz="2000" dirty="0">
                <a:latin typeface="Arial" pitchFamily="34" charset="0"/>
                <a:ea typeface="Times New Roman" pitchFamily="18" charset="0"/>
                <a:cs typeface="Arial" pitchFamily="34" charset="0"/>
              </a:rPr>
              <a:t>The PWM driver manages the PWM signal output. </a:t>
            </a:r>
          </a:p>
          <a:p>
            <a:pPr lvl="0" algn="just" fontAlgn="base">
              <a:spcBef>
                <a:spcPct val="0"/>
              </a:spcBef>
              <a:spcAft>
                <a:spcPct val="0"/>
              </a:spcAft>
              <a:buFont typeface="Arial" pitchFamily="34" charset="0"/>
              <a:buChar char="•"/>
            </a:pPr>
            <a:endParaRPr lang="en-US" sz="2000" dirty="0">
              <a:latin typeface="Arial" pitchFamily="34" charset="0"/>
              <a:ea typeface="Times New Roman" pitchFamily="18" charset="0"/>
              <a:cs typeface="Arial" pitchFamily="34" charset="0"/>
            </a:endParaRPr>
          </a:p>
          <a:p>
            <a:pPr lvl="0" algn="just" fontAlgn="base">
              <a:spcBef>
                <a:spcPct val="0"/>
              </a:spcBef>
              <a:spcAft>
                <a:spcPct val="0"/>
              </a:spcAft>
              <a:buFont typeface="Arial" pitchFamily="34" charset="0"/>
              <a:buChar char="•"/>
            </a:pPr>
            <a:r>
              <a:rPr lang="en-US" sz="2000" dirty="0">
                <a:latin typeface="Arial" pitchFamily="34" charset="0"/>
                <a:ea typeface="Times New Roman" pitchFamily="18" charset="0"/>
                <a:cs typeface="Arial" pitchFamily="34" charset="0"/>
              </a:rPr>
              <a:t> It allows generating repetitive PWM signals with requested duty cycle, period, active level on duty cycle. </a:t>
            </a:r>
          </a:p>
          <a:p>
            <a:pPr lvl="0" algn="just" fontAlgn="base">
              <a:spcBef>
                <a:spcPct val="0"/>
              </a:spcBef>
              <a:spcAft>
                <a:spcPct val="0"/>
              </a:spcAft>
              <a:buFont typeface="Arial" pitchFamily="34" charset="0"/>
              <a:buChar char="•"/>
            </a:pPr>
            <a:endParaRPr lang="en-US" sz="2000" dirty="0">
              <a:latin typeface="Arial" pitchFamily="34" charset="0"/>
              <a:ea typeface="Times New Roman" pitchFamily="18" charset="0"/>
              <a:cs typeface="Arial" pitchFamily="34" charset="0"/>
            </a:endParaRPr>
          </a:p>
          <a:p>
            <a:pPr lvl="0" algn="just" fontAlgn="base">
              <a:spcBef>
                <a:spcPct val="0"/>
              </a:spcBef>
              <a:spcAft>
                <a:spcPct val="0"/>
              </a:spcAft>
              <a:buFont typeface="Arial" pitchFamily="34" charset="0"/>
              <a:buChar char="•"/>
            </a:pPr>
            <a:r>
              <a:rPr lang="en-US" sz="2000" dirty="0">
                <a:latin typeface="Arial" pitchFamily="34" charset="0"/>
                <a:ea typeface="Times New Roman" pitchFamily="18" charset="0"/>
                <a:cs typeface="Arial" pitchFamily="34" charset="0"/>
              </a:rPr>
              <a:t> Additionally it supports software signals at end of period and/or end of duty, synchronized PWM outputs with fixed configurable delay, dynamic switching between 2 phase and 3 phase signals and ADC hardware trigger synchronized with a PWM channel.</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30</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PwmChannel</a:t>
            </a:r>
            <a:endParaRPr lang="de-DE" sz="2400" b="1">
              <a:solidFill>
                <a:schemeClr val="accent1"/>
              </a:solidFill>
              <a:latin typeface="+mj-lt"/>
              <a:ea typeface="+mj-ea"/>
              <a:cs typeface="Arial" pitchFamily="34" charset="0"/>
            </a:endParaRPr>
          </a:p>
        </p:txBody>
      </p:sp>
      <p:pic>
        <p:nvPicPr>
          <p:cNvPr id="5" name="Picture 4">
            <a:extLst>
              <a:ext uri="{FF2B5EF4-FFF2-40B4-BE49-F238E27FC236}">
                <a16:creationId xmlns:a16="http://schemas.microsoft.com/office/drawing/2014/main" id="{B0A27661-5CC2-4C1E-AC17-925EC40DA05A}"/>
              </a:ext>
            </a:extLst>
          </p:cNvPr>
          <p:cNvPicPr>
            <a:picLocks noChangeAspect="1"/>
          </p:cNvPicPr>
          <p:nvPr/>
        </p:nvPicPr>
        <p:blipFill>
          <a:blip r:embed="rId4"/>
          <a:stretch>
            <a:fillRect/>
          </a:stretch>
        </p:blipFill>
        <p:spPr>
          <a:xfrm>
            <a:off x="216023" y="1006471"/>
            <a:ext cx="8676456" cy="4779523"/>
          </a:xfrm>
          <a:prstGeom prst="rect">
            <a:avLst/>
          </a:prstGeom>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31</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cs typeface="Arial" pitchFamily="34" charset="0"/>
              </a:rPr>
              <a:t>Configuration example </a:t>
            </a:r>
            <a:r>
              <a:rPr lang="de-DE" sz="2400" b="1" dirty="0">
                <a:solidFill>
                  <a:schemeClr val="accent1"/>
                </a:solidFill>
                <a:latin typeface="+mj-lt"/>
                <a:ea typeface="+mj-ea"/>
                <a:cs typeface="Arial" pitchFamily="34" charset="0"/>
              </a:rPr>
              <a:t>– Phase switch</a:t>
            </a:r>
          </a:p>
        </p:txBody>
      </p:sp>
      <p:sp>
        <p:nvSpPr>
          <p:cNvPr id="9" name="Rectangle 1"/>
          <p:cNvSpPr>
            <a:spLocks noChangeArrowheads="1"/>
          </p:cNvSpPr>
          <p:nvPr/>
        </p:nvSpPr>
        <p:spPr bwMode="auto">
          <a:xfrm>
            <a:off x="395536" y="621855"/>
            <a:ext cx="835317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z="2000" u="sng" dirty="0">
                <a:latin typeface="Arial" panose="020B0604020202020204" pitchFamily="34" charset="0"/>
                <a:cs typeface="Arial" panose="020B0604020202020204" pitchFamily="34" charset="0"/>
              </a:rPr>
              <a:t>Reference channel configuration:</a:t>
            </a:r>
            <a:r>
              <a:rPr lang="en-US" sz="2000" dirty="0">
                <a:latin typeface="Arial" panose="020B0604020202020204" pitchFamily="34" charset="0"/>
                <a:cs typeface="Arial" panose="020B0604020202020204" pitchFamily="34" charset="0"/>
              </a:rPr>
              <a:t> PWM polarity HIGH, </a:t>
            </a:r>
            <a:r>
              <a:rPr lang="en-US" sz="2000" dirty="0" err="1">
                <a:latin typeface="Arial" panose="020B0604020202020204" pitchFamily="34" charset="0"/>
                <a:cs typeface="Arial" panose="020B0604020202020204" pitchFamily="34" charset="0"/>
              </a:rPr>
              <a:t>init</a:t>
            </a:r>
            <a:r>
              <a:rPr lang="en-US" sz="2000" dirty="0">
                <a:latin typeface="Arial" panose="020B0604020202020204" pitchFamily="34" charset="0"/>
                <a:cs typeface="Arial" panose="020B0604020202020204" pitchFamily="34" charset="0"/>
              </a:rPr>
              <a:t> level LOW, Required Frequency= 280 KHz, </a:t>
            </a:r>
            <a:r>
              <a:rPr lang="en-US" sz="2000" dirty="0" err="1">
                <a:latin typeface="Arial" panose="020B0604020202020204" pitchFamily="34" charset="0"/>
                <a:cs typeface="Arial" panose="020B0604020202020204" pitchFamily="34" charset="0"/>
              </a:rPr>
              <a:t>ie</a:t>
            </a:r>
            <a:r>
              <a:rPr lang="en-US" sz="2000" dirty="0">
                <a:latin typeface="Arial" panose="020B0604020202020204" pitchFamily="34" charset="0"/>
                <a:cs typeface="Arial" panose="020B0604020202020204" pitchFamily="34" charset="0"/>
              </a:rPr>
              <a:t>. period 3.571428 us, HW channel TOM4_8, duty/end of period notification, along with ADC sync delay.</a:t>
            </a:r>
          </a:p>
        </p:txBody>
      </p:sp>
      <p:pic>
        <p:nvPicPr>
          <p:cNvPr id="5" name="Picture 4"/>
          <p:cNvPicPr>
            <a:picLocks noChangeAspect="1"/>
          </p:cNvPicPr>
          <p:nvPr/>
        </p:nvPicPr>
        <p:blipFill>
          <a:blip r:embed="rId4"/>
          <a:stretch>
            <a:fillRect/>
          </a:stretch>
        </p:blipFill>
        <p:spPr>
          <a:xfrm>
            <a:off x="539552" y="1665582"/>
            <a:ext cx="6934200" cy="4286250"/>
          </a:xfrm>
          <a:prstGeom prst="rect">
            <a:avLst/>
          </a:prstGeom>
        </p:spPr>
      </p:pic>
    </p:spTree>
    <p:extLst>
      <p:ext uri="{BB962C8B-B14F-4D97-AF65-F5344CB8AC3E}">
        <p14:creationId xmlns:p14="http://schemas.microsoft.com/office/powerpoint/2010/main" val="41104951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32</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cs typeface="Arial" pitchFamily="34" charset="0"/>
              </a:rPr>
              <a:t>Configuration example </a:t>
            </a:r>
            <a:r>
              <a:rPr lang="de-DE" sz="2400" b="1" dirty="0">
                <a:solidFill>
                  <a:schemeClr val="accent1"/>
                </a:solidFill>
                <a:latin typeface="+mj-lt"/>
                <a:ea typeface="+mj-ea"/>
                <a:cs typeface="Arial" pitchFamily="34" charset="0"/>
              </a:rPr>
              <a:t>– Phase switch</a:t>
            </a:r>
          </a:p>
        </p:txBody>
      </p:sp>
      <p:sp>
        <p:nvSpPr>
          <p:cNvPr id="9" name="Rectangle 1"/>
          <p:cNvSpPr>
            <a:spLocks noChangeArrowheads="1"/>
          </p:cNvSpPr>
          <p:nvPr/>
        </p:nvSpPr>
        <p:spPr bwMode="auto">
          <a:xfrm>
            <a:off x="395536" y="621855"/>
            <a:ext cx="835317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z="2000" u="sng" dirty="0"/>
              <a:t>Slave Channel 1 channel configuration:</a:t>
            </a:r>
            <a:r>
              <a:rPr lang="en-US" sz="2000" dirty="0"/>
              <a:t> PWM polarity LOW, </a:t>
            </a:r>
            <a:r>
              <a:rPr lang="en-US" sz="2000" dirty="0" err="1"/>
              <a:t>init</a:t>
            </a:r>
            <a:r>
              <a:rPr lang="en-US" sz="2000" dirty="0"/>
              <a:t> level HIGH, period 3.571428 us, HW channel TOM4_10, </a:t>
            </a:r>
            <a:r>
              <a:rPr lang="en-US" sz="2000" b="1" dirty="0">
                <a:solidFill>
                  <a:srgbClr val="FF0000"/>
                </a:solidFill>
              </a:rPr>
              <a:t>120</a:t>
            </a:r>
            <a:r>
              <a:rPr lang="en-US" sz="2000" dirty="0"/>
              <a:t> </a:t>
            </a:r>
            <a:r>
              <a:rPr lang="en-US" sz="2000" dirty="0" err="1"/>
              <a:t>deg</a:t>
            </a:r>
            <a:r>
              <a:rPr lang="en-US" sz="2000" dirty="0"/>
              <a:t> phase shift/ sync delay.</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395536" y="1714546"/>
            <a:ext cx="6768752" cy="4277941"/>
          </a:xfrm>
          <a:prstGeom prst="rect">
            <a:avLst/>
          </a:prstGeom>
        </p:spPr>
      </p:pic>
    </p:spTree>
    <p:extLst>
      <p:ext uri="{BB962C8B-B14F-4D97-AF65-F5344CB8AC3E}">
        <p14:creationId xmlns:p14="http://schemas.microsoft.com/office/powerpoint/2010/main" val="16056966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33</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cs typeface="Arial" pitchFamily="34" charset="0"/>
              </a:rPr>
              <a:t>Configuration example </a:t>
            </a:r>
            <a:r>
              <a:rPr lang="de-DE" sz="2400" b="1" dirty="0">
                <a:solidFill>
                  <a:schemeClr val="accent1"/>
                </a:solidFill>
                <a:latin typeface="+mj-lt"/>
                <a:ea typeface="+mj-ea"/>
                <a:cs typeface="Arial" pitchFamily="34" charset="0"/>
              </a:rPr>
              <a:t>– Phase switch</a:t>
            </a:r>
          </a:p>
        </p:txBody>
      </p:sp>
      <p:sp>
        <p:nvSpPr>
          <p:cNvPr id="9" name="Rectangle 1"/>
          <p:cNvSpPr>
            <a:spLocks noChangeArrowheads="1"/>
          </p:cNvSpPr>
          <p:nvPr/>
        </p:nvSpPr>
        <p:spPr bwMode="auto">
          <a:xfrm>
            <a:off x="395536" y="621855"/>
            <a:ext cx="835317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z="2000" u="sng" dirty="0"/>
              <a:t>Slave Channel 2 channel configuration:</a:t>
            </a:r>
            <a:r>
              <a:rPr lang="en-US" sz="2000" dirty="0"/>
              <a:t> PWM polarity HIGH, </a:t>
            </a:r>
            <a:r>
              <a:rPr lang="en-US" sz="2000" dirty="0" err="1"/>
              <a:t>init</a:t>
            </a:r>
            <a:r>
              <a:rPr lang="en-US" sz="2000" dirty="0"/>
              <a:t> level LOW, period 3.571428 us, HW channel TOM4_11, </a:t>
            </a:r>
            <a:r>
              <a:rPr lang="en-US" sz="2000" b="1" dirty="0">
                <a:solidFill>
                  <a:srgbClr val="FF0000"/>
                </a:solidFill>
              </a:rPr>
              <a:t>240</a:t>
            </a:r>
            <a:r>
              <a:rPr lang="en-US" sz="2000" dirty="0"/>
              <a:t> </a:t>
            </a:r>
            <a:r>
              <a:rPr lang="en-US" sz="2000" dirty="0" err="1"/>
              <a:t>deg</a:t>
            </a:r>
            <a:r>
              <a:rPr lang="en-US" sz="2000" dirty="0"/>
              <a:t> phase shift/ sync delay.</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578334" y="1637518"/>
            <a:ext cx="6801978" cy="4310164"/>
          </a:xfrm>
          <a:prstGeom prst="rect">
            <a:avLst/>
          </a:prstGeom>
        </p:spPr>
      </p:pic>
    </p:spTree>
    <p:extLst>
      <p:ext uri="{BB962C8B-B14F-4D97-AF65-F5344CB8AC3E}">
        <p14:creationId xmlns:p14="http://schemas.microsoft.com/office/powerpoint/2010/main" val="194115542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8F0D86D-5D80-4F97-9189-004F2B05D4DE}" type="datetime3">
              <a:rPr lang="en-US" noProof="0" smtClean="0"/>
              <a:pPr/>
              <a:t>17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34</a:t>
            </a:fld>
            <a:endParaRPr lang="en-US" noProof="0"/>
          </a:p>
        </p:txBody>
      </p:sp>
      <p:sp>
        <p:nvSpPr>
          <p:cNvPr id="4" name="Fußzeilenplatzhalter 3"/>
          <p:cNvSpPr>
            <a:spLocks noGrp="1"/>
          </p:cNvSpPr>
          <p:nvPr>
            <p:ph type="ftr" sz="quarter" idx="12"/>
          </p:nvPr>
        </p:nvSpPr>
        <p:spPr/>
        <p:txBody>
          <a:bodyPr/>
          <a:lstStyle/>
          <a:p>
            <a:r>
              <a:rPr lang="en-US"/>
              <a:t>Name, © Continental AG</a:t>
            </a:r>
            <a:endParaRPr lang="en-US"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15</a:t>
              </a:r>
            </a:p>
          </p:txBody>
        </p:sp>
        <p:sp>
          <p:nvSpPr>
            <p:cNvPr id="39" name="Rectangle 15">
              <a:hlinkClick r:id="rId31"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1"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1"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24</a:t>
              </a:r>
            </a:p>
          </p:txBody>
        </p:sp>
        <p:sp>
          <p:nvSpPr>
            <p:cNvPr id="42" name="Rectangle 15">
              <a:hlinkClick r:id="rId32"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2"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2"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p:cNvSpPr>
              <a:spLocks noChangeArrowheads="1"/>
            </p:cNvSpPr>
            <p:nvPr>
              <p:custDataLst>
                <p:tags r:id="rId19"/>
              </p:custDataLst>
            </p:nvPr>
          </p:nvSpPr>
          <p:spPr bwMode="auto">
            <a:xfrm>
              <a:off x="683568" y="3416048"/>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Dependencies</a:t>
              </a:r>
              <a:endParaRPr lang="de-DE" b="1" dirty="0">
                <a:solidFill>
                  <a:schemeClr val="tx2"/>
                </a:solidFill>
                <a:latin typeface="Arial"/>
              </a:endParaRPr>
            </a:p>
          </p:txBody>
        </p:sp>
        <p:sp>
          <p:nvSpPr>
            <p:cNvPr id="50" name="Rectangle 15"/>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p:cNvSpPr>
              <a:spLocks noChangeArrowheads="1"/>
            </p:cNvSpPr>
            <p:nvPr>
              <p:custDataLst>
                <p:tags r:id="rId21"/>
              </p:custDataLst>
            </p:nvPr>
          </p:nvSpPr>
          <p:spPr bwMode="auto">
            <a:xfrm>
              <a:off x="7947748"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1"/>
                  </a:solidFill>
                </a:rPr>
                <a:t>34</a:t>
              </a: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36</a:t>
              </a: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38</a:t>
              </a:r>
            </a:p>
          </p:txBody>
        </p:sp>
      </p:gr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35</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Dependencies</a:t>
            </a:r>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7168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7" name="Picture 6"/>
          <p:cNvPicPr>
            <a:picLocks noChangeAspect="1"/>
          </p:cNvPicPr>
          <p:nvPr/>
        </p:nvPicPr>
        <p:blipFill>
          <a:blip r:embed="rId4"/>
          <a:stretch>
            <a:fillRect/>
          </a:stretch>
        </p:blipFill>
        <p:spPr>
          <a:xfrm>
            <a:off x="1887271" y="1003299"/>
            <a:ext cx="5369457" cy="4851401"/>
          </a:xfrm>
          <a:prstGeom prst="rect">
            <a:avLst/>
          </a:prstGeom>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04243D2-7A13-4C38-B4A7-5748F04C29DB}" type="datetime3">
              <a:rPr lang="en-US" noProof="0" smtClean="0"/>
              <a:pPr/>
              <a:t>17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36</a:t>
            </a:fld>
            <a:endParaRPr lang="en-US" noProof="0"/>
          </a:p>
        </p:txBody>
      </p:sp>
      <p:sp>
        <p:nvSpPr>
          <p:cNvPr id="4" name="Fußzeilenplatzhalter 3"/>
          <p:cNvSpPr>
            <a:spLocks noGrp="1"/>
          </p:cNvSpPr>
          <p:nvPr>
            <p:ph type="ftr" sz="quarter" idx="12"/>
          </p:nvPr>
        </p:nvSpPr>
        <p:spPr/>
        <p:txBody>
          <a:bodyPr/>
          <a:lstStyle/>
          <a:p>
            <a:r>
              <a:rPr lang="en-US"/>
              <a:t>Name, © Continental AG</a:t>
            </a:r>
            <a:endParaRPr lang="en-US"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15</a:t>
              </a:r>
            </a:p>
          </p:txBody>
        </p:sp>
        <p:sp>
          <p:nvSpPr>
            <p:cNvPr id="39" name="Rectangle 15">
              <a:hlinkClick r:id="rId31"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1"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1"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24</a:t>
              </a:r>
            </a:p>
          </p:txBody>
        </p:sp>
        <p:sp>
          <p:nvSpPr>
            <p:cNvPr id="42" name="Rectangle 15">
              <a:hlinkClick r:id="rId32"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2"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2"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3"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3"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3"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34</a:t>
              </a:r>
            </a:p>
          </p:txBody>
        </p:sp>
        <p:sp>
          <p:nvSpPr>
            <p:cNvPr id="52" name="Rectangle 15"/>
            <p:cNvSpPr>
              <a:spLocks noChangeArrowheads="1"/>
            </p:cNvSpPr>
            <p:nvPr>
              <p:custDataLst>
                <p:tags r:id="rId22"/>
              </p:custDataLst>
            </p:nvPr>
          </p:nvSpPr>
          <p:spPr bwMode="auto">
            <a:xfrm>
              <a:off x="683568" y="3760848"/>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HW Resources</a:t>
              </a:r>
              <a:endParaRPr lang="de-DE" b="1" dirty="0">
                <a:solidFill>
                  <a:schemeClr val="tx2"/>
                </a:solidFill>
                <a:latin typeface="Arial"/>
              </a:endParaRPr>
            </a:p>
          </p:txBody>
        </p:sp>
        <p:sp>
          <p:nvSpPr>
            <p:cNvPr id="53" name="Rectangle 15"/>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p:cNvSpPr>
              <a:spLocks noChangeArrowheads="1"/>
            </p:cNvSpPr>
            <p:nvPr>
              <p:custDataLst>
                <p:tags r:id="rId24"/>
              </p:custDataLst>
            </p:nvPr>
          </p:nvSpPr>
          <p:spPr bwMode="auto">
            <a:xfrm>
              <a:off x="7947748"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1"/>
                  </a:solidFill>
                </a:rPr>
                <a:t>36</a:t>
              </a: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38</a:t>
              </a:r>
            </a:p>
          </p:txBody>
        </p:sp>
      </p:gr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37</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HW Resources</a:t>
            </a:r>
          </a:p>
        </p:txBody>
      </p:sp>
      <p:sp>
        <p:nvSpPr>
          <p:cNvPr id="55297" name="Rectangle 1"/>
          <p:cNvSpPr>
            <a:spLocks noChangeArrowheads="1"/>
          </p:cNvSpPr>
          <p:nvPr/>
        </p:nvSpPr>
        <p:spPr bwMode="auto">
          <a:xfrm>
            <a:off x="263128" y="1042864"/>
            <a:ext cx="8761758"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dirty="0">
                <a:latin typeface="Arial" pitchFamily="34" charset="0"/>
                <a:ea typeface="Times New Roman" pitchFamily="18" charset="0"/>
                <a:cs typeface="Arial" pitchFamily="34" charset="0"/>
              </a:rPr>
              <a:t> </a:t>
            </a:r>
            <a:r>
              <a:rPr lang="en-US" sz="2000" dirty="0"/>
              <a:t>Several hardware resources of the TC3XX microcontroller are used via their dedicated drivers.</a:t>
            </a:r>
            <a:endParaRPr lang="fr-FR" sz="2000" dirty="0"/>
          </a:p>
          <a:p>
            <a:r>
              <a:rPr lang="en-US" sz="2000" dirty="0"/>
              <a:t> </a:t>
            </a:r>
            <a:endParaRPr lang="fr-FR" sz="2000" dirty="0"/>
          </a:p>
          <a:p>
            <a:r>
              <a:rPr lang="en-US" sz="2000" dirty="0"/>
              <a:t> </a:t>
            </a:r>
            <a:endParaRPr lang="fr-FR" sz="2000" dirty="0"/>
          </a:p>
          <a:p>
            <a:pPr marL="342900" lvl="0" indent="-342900">
              <a:buFont typeface="Arial" panose="020B0604020202020204" pitchFamily="34" charset="0"/>
              <a:buChar char="•"/>
            </a:pPr>
            <a:r>
              <a:rPr lang="en-US" sz="2000" dirty="0"/>
              <a:t>The </a:t>
            </a:r>
            <a:r>
              <a:rPr lang="en-US" sz="2000" dirty="0" err="1"/>
              <a:t>Iopt_Pwm</a:t>
            </a:r>
            <a:r>
              <a:rPr lang="en-US" sz="2000" dirty="0"/>
              <a:t> driver sets up the GTM register to generate the requested PWM signal via the </a:t>
            </a:r>
            <a:r>
              <a:rPr lang="en-US" sz="2000" dirty="0" err="1"/>
              <a:t>Iopt_Gtm</a:t>
            </a:r>
            <a:r>
              <a:rPr lang="en-US" sz="2000" dirty="0"/>
              <a:t> driver interfaces.</a:t>
            </a:r>
          </a:p>
          <a:p>
            <a:pPr lvl="0"/>
            <a:endParaRPr lang="en-US" sz="2000" dirty="0"/>
          </a:p>
          <a:p>
            <a:pPr marL="342900" lvl="0" indent="-342900">
              <a:buFont typeface="Arial" panose="020B0604020202020204" pitchFamily="34" charset="0"/>
              <a:buChar char="•"/>
            </a:pPr>
            <a:r>
              <a:rPr lang="en-US" sz="2000" dirty="0"/>
              <a:t>This signal is routed out of GTM through the </a:t>
            </a:r>
            <a:r>
              <a:rPr lang="en-US" sz="2000" i="1" dirty="0"/>
              <a:t>Port to GTM</a:t>
            </a:r>
            <a:r>
              <a:rPr lang="en-US" sz="2000" dirty="0"/>
              <a:t> </a:t>
            </a:r>
            <a:r>
              <a:rPr lang="en-US" sz="2000" dirty="0" err="1"/>
              <a:t>submodule</a:t>
            </a:r>
            <a:r>
              <a:rPr lang="en-US" sz="2000" dirty="0"/>
              <a:t>, which allows connecting the signal to several GPIO ports. Notice the GPIO and </a:t>
            </a:r>
            <a:r>
              <a:rPr lang="en-US" sz="2000" i="1" dirty="0"/>
              <a:t>Port to GTM’</a:t>
            </a:r>
            <a:r>
              <a:rPr lang="en-US" sz="2000" dirty="0"/>
              <a:t> GTM </a:t>
            </a:r>
            <a:r>
              <a:rPr lang="en-US" sz="2000" dirty="0" err="1"/>
              <a:t>submodule</a:t>
            </a:r>
            <a:r>
              <a:rPr lang="en-US" sz="2000" dirty="0"/>
              <a:t> are handled by </a:t>
            </a:r>
            <a:r>
              <a:rPr lang="en-US" sz="2000" dirty="0" err="1"/>
              <a:t>Iopt_Port</a:t>
            </a:r>
            <a:r>
              <a:rPr lang="en-US" sz="2000" dirty="0"/>
              <a:t> driver.</a:t>
            </a:r>
          </a:p>
          <a:p>
            <a:pPr marL="342900" lvl="0" indent="-342900">
              <a:buFont typeface="Arial" panose="020B0604020202020204" pitchFamily="34" charset="0"/>
              <a:buChar char="•"/>
            </a:pPr>
            <a:endParaRPr lang="fr-FR" sz="2000" dirty="0"/>
          </a:p>
          <a:p>
            <a:pPr marL="342900" indent="-342900">
              <a:buFont typeface="Arial" panose="020B0604020202020204" pitchFamily="34" charset="0"/>
              <a:buChar char="•"/>
            </a:pPr>
            <a:r>
              <a:rPr lang="en-US" sz="2000" dirty="0"/>
              <a:t>If there is end of period notification configured, the GTM generates an interrupt which is managed by the IR module. Then the interrupt is routed to the CPU0.</a:t>
            </a:r>
            <a:endParaRPr lang="fr-FR" sz="2000" dirty="0"/>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C5430CF-3D57-4C8D-AFD9-31644E0BA1DE}" type="datetime3">
              <a:rPr lang="en-US" noProof="0" smtClean="0"/>
              <a:pPr/>
              <a:t>17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38</a:t>
            </a:fld>
            <a:endParaRPr lang="en-US" noProof="0"/>
          </a:p>
        </p:txBody>
      </p:sp>
      <p:sp>
        <p:nvSpPr>
          <p:cNvPr id="4" name="Fußzeilenplatzhalter 3"/>
          <p:cNvSpPr>
            <a:spLocks noGrp="1"/>
          </p:cNvSpPr>
          <p:nvPr>
            <p:ph type="ftr" sz="quarter" idx="12"/>
          </p:nvPr>
        </p:nvSpPr>
        <p:spPr/>
        <p:txBody>
          <a:bodyPr/>
          <a:lstStyle/>
          <a:p>
            <a:r>
              <a:rPr lang="en-US"/>
              <a:t>Name, © Continental AG</a:t>
            </a:r>
            <a:endParaRPr lang="en-US"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15</a:t>
              </a:r>
            </a:p>
          </p:txBody>
        </p:sp>
        <p:sp>
          <p:nvSpPr>
            <p:cNvPr id="39" name="Rectangle 15">
              <a:hlinkClick r:id="rId31"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1"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1"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24</a:t>
              </a:r>
            </a:p>
          </p:txBody>
        </p:sp>
        <p:sp>
          <p:nvSpPr>
            <p:cNvPr id="42" name="Rectangle 15">
              <a:hlinkClick r:id="rId32"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2"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2"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err="1">
                  <a:solidFill>
                    <a:schemeClr val="bg2">
                      <a:lumMod val="10000"/>
                    </a:schemeClr>
                  </a:solidFill>
                  <a:latin typeface="Arial"/>
                </a:rPr>
                <a:t>Configuration</a:t>
              </a:r>
              <a:r>
                <a:rPr lang="de-DE" sz="1400" dirty="0">
                  <a:solidFill>
                    <a:schemeClr val="bg2">
                      <a:lumMod val="10000"/>
                    </a:schemeClr>
                  </a:solidFill>
                  <a:latin typeface="Arial"/>
                </a:rPr>
                <a:t> </a:t>
              </a:r>
              <a:r>
                <a:rPr lang="de-DE" sz="1400" dirty="0" err="1">
                  <a:solidFill>
                    <a:schemeClr val="bg2">
                      <a:lumMod val="10000"/>
                    </a:schemeClr>
                  </a:solidFill>
                  <a:latin typeface="Arial"/>
                </a:rPr>
                <a:t>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3"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3"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3"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34</a:t>
              </a:r>
            </a:p>
          </p:txBody>
        </p:sp>
        <p:sp>
          <p:nvSpPr>
            <p:cNvPr id="52" name="Rectangle 15">
              <a:hlinkClick r:id="rId34"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4"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4"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36</a:t>
              </a:r>
            </a:p>
          </p:txBody>
        </p:sp>
        <p:sp>
          <p:nvSpPr>
            <p:cNvPr id="55" name="Rectangle 15"/>
            <p:cNvSpPr>
              <a:spLocks noChangeArrowheads="1"/>
            </p:cNvSpPr>
            <p:nvPr>
              <p:custDataLst>
                <p:tags r:id="rId25"/>
              </p:custDataLst>
            </p:nvPr>
          </p:nvSpPr>
          <p:spPr bwMode="auto">
            <a:xfrm>
              <a:off x="683568" y="4105648"/>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Constraints &amp; Limitations</a:t>
              </a:r>
              <a:endParaRPr lang="de-DE" b="1" dirty="0">
                <a:solidFill>
                  <a:schemeClr val="tx2"/>
                </a:solidFill>
                <a:latin typeface="Arial"/>
              </a:endParaRPr>
            </a:p>
          </p:txBody>
        </p:sp>
        <p:sp>
          <p:nvSpPr>
            <p:cNvPr id="56" name="Rectangle 15"/>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p:cNvSpPr>
              <a:spLocks noChangeArrowheads="1"/>
            </p:cNvSpPr>
            <p:nvPr>
              <p:custDataLst>
                <p:tags r:id="rId27"/>
              </p:custDataLst>
            </p:nvPr>
          </p:nvSpPr>
          <p:spPr bwMode="auto">
            <a:xfrm>
              <a:off x="7947748"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1"/>
                  </a:solidFill>
                </a:rPr>
                <a:t>38</a:t>
              </a:r>
            </a:p>
          </p:txBody>
        </p:sp>
      </p:gr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39</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Constraints &amp; Limitations</a:t>
            </a:r>
          </a:p>
        </p:txBody>
      </p:sp>
      <p:sp>
        <p:nvSpPr>
          <p:cNvPr id="55297" name="Rectangle 1"/>
          <p:cNvSpPr>
            <a:spLocks noChangeArrowheads="1"/>
          </p:cNvSpPr>
          <p:nvPr/>
        </p:nvSpPr>
        <p:spPr bwMode="auto">
          <a:xfrm>
            <a:off x="395536" y="793345"/>
            <a:ext cx="8353177"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000" dirty="0">
                <a:latin typeface="Arial" pitchFamily="34" charset="0"/>
                <a:ea typeface="Times New Roman" pitchFamily="18" charset="0"/>
                <a:cs typeface="Arial" pitchFamily="34" charset="0"/>
              </a:rPr>
              <a:t>Interfaces Availability-</a:t>
            </a:r>
          </a:p>
          <a:p>
            <a:pPr marL="342900" lvl="0" indent="-342900" algn="just" fontAlgn="base">
              <a:spcBef>
                <a:spcPct val="0"/>
              </a:spcBef>
              <a:spcAft>
                <a:spcPct val="0"/>
              </a:spcAft>
              <a:buFont typeface="Arial" panose="020B0604020202020204" pitchFamily="34" charset="0"/>
              <a:buChar char="•"/>
            </a:pPr>
            <a:endParaRPr lang="en-US" sz="2000" dirty="0">
              <a:latin typeface="Arial" pitchFamily="34" charset="0"/>
              <a:ea typeface="Times New Roman" pitchFamily="18" charset="0"/>
              <a:cs typeface="Arial" pitchFamily="34" charset="0"/>
            </a:endParaRPr>
          </a:p>
          <a:p>
            <a:pPr marL="800100" lvl="1" indent="-342900" algn="just" fontAlgn="base">
              <a:spcBef>
                <a:spcPct val="0"/>
              </a:spcBef>
              <a:spcAft>
                <a:spcPct val="0"/>
              </a:spcAft>
              <a:buFont typeface="Arial" panose="020B0604020202020204" pitchFamily="34" charset="0"/>
              <a:buChar char="•"/>
            </a:pPr>
            <a:r>
              <a:rPr lang="en-US" sz="2000" dirty="0"/>
              <a:t>The PWM driver APIs are available on every core, but implementation is located on one core. The interfaces are routed through several global MEPA channels (configurable for each PWM channel) to the implementation core. Interrupt priority of used MEPA channels decide the priority of operations execution.</a:t>
            </a:r>
          </a:p>
          <a:p>
            <a:pPr lvl="1" algn="just" fontAlgn="base">
              <a:spcBef>
                <a:spcPct val="0"/>
              </a:spcBef>
              <a:spcAft>
                <a:spcPct val="0"/>
              </a:spcAft>
            </a:pPr>
            <a:endParaRPr lang="en-US" sz="2000" dirty="0"/>
          </a:p>
          <a:p>
            <a:pPr algn="just" fontAlgn="base">
              <a:spcBef>
                <a:spcPct val="0"/>
              </a:spcBef>
              <a:spcAft>
                <a:spcPct val="0"/>
              </a:spcAft>
            </a:pPr>
            <a:r>
              <a:rPr lang="en-US" sz="2000" dirty="0"/>
              <a:t>Multicore Constraints- </a:t>
            </a:r>
          </a:p>
          <a:p>
            <a:pPr algn="just" fontAlgn="base">
              <a:spcBef>
                <a:spcPct val="0"/>
              </a:spcBef>
              <a:spcAft>
                <a:spcPct val="0"/>
              </a:spcAft>
            </a:pPr>
            <a:endParaRPr lang="en-US" sz="2000" dirty="0"/>
          </a:p>
          <a:p>
            <a:pPr marL="800100" lvl="1" indent="-342900" algn="just" fontAlgn="base">
              <a:spcBef>
                <a:spcPct val="0"/>
              </a:spcBef>
              <a:spcAft>
                <a:spcPct val="0"/>
              </a:spcAft>
              <a:buFont typeface="Arial" panose="020B0604020202020204" pitchFamily="34" charset="0"/>
              <a:buChar char="•"/>
            </a:pPr>
            <a:r>
              <a:rPr lang="en-US" sz="2000" dirty="0"/>
              <a:t>A delay is possible in operations execution and it depends on, load of implementation core, used MEPA interrupt level and other users of MEPA on same level as of PWM.</a:t>
            </a:r>
          </a:p>
          <a:p>
            <a:pPr marL="800100" lvl="1" indent="-342900" algn="just" fontAlgn="base">
              <a:spcBef>
                <a:spcPct val="0"/>
              </a:spcBef>
              <a:spcAft>
                <a:spcPct val="0"/>
              </a:spcAft>
              <a:buFont typeface="Arial" panose="020B0604020202020204" pitchFamily="34" charset="0"/>
              <a:buChar char="•"/>
            </a:pPr>
            <a:r>
              <a:rPr lang="en-US" sz="2000" dirty="0"/>
              <a:t>The call order of PWM operation on one channel is respected, but is not guaranteed that the order is kept in between the multiple PWM channels or for multi-drivers call.</a:t>
            </a:r>
          </a:p>
          <a:p>
            <a:pPr marL="800100" lvl="1" indent="-342900" algn="just" fontAlgn="base">
              <a:spcBef>
                <a:spcPct val="0"/>
              </a:spcBef>
              <a:spcAft>
                <a:spcPct val="0"/>
              </a:spcAft>
              <a:buFont typeface="Arial" panose="020B0604020202020204" pitchFamily="34" charset="0"/>
              <a:buChar char="•"/>
            </a:pPr>
            <a:endParaRPr lang="en-US" sz="2000" dirty="0"/>
          </a:p>
          <a:p>
            <a:pPr marL="800100" lvl="1" indent="-342900" algn="just" fontAlgn="base">
              <a:spcBef>
                <a:spcPct val="0"/>
              </a:spcBef>
              <a:spcAft>
                <a:spcPct val="0"/>
              </a:spcAft>
              <a:buFont typeface="Arial" panose="020B0604020202020204" pitchFamily="34" charset="0"/>
              <a:buChar char="•"/>
            </a:pPr>
            <a:endParaRPr lang="en-US" sz="2000" dirty="0">
              <a:latin typeface="Arial" pitchFamily="34" charset="0"/>
              <a:ea typeface="Times New Roman" pitchFamily="18" charset="0"/>
              <a:cs typeface="Arial" pitchFamily="34"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4</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Functional Description &amp; Features</a:t>
            </a:r>
          </a:p>
        </p:txBody>
      </p:sp>
      <p:pic>
        <p:nvPicPr>
          <p:cNvPr id="7" name="Picture 6">
            <a:extLst>
              <a:ext uri="{FF2B5EF4-FFF2-40B4-BE49-F238E27FC236}">
                <a16:creationId xmlns:a16="http://schemas.microsoft.com/office/drawing/2014/main" id="{26A5679C-1189-44B9-8DFB-186A20CB4C2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11560" y="908720"/>
            <a:ext cx="7920880" cy="4824536"/>
          </a:xfrm>
          <a:prstGeom prst="rect">
            <a:avLst/>
          </a:prstGeom>
          <a:noFill/>
          <a:ln>
            <a:noFill/>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36BFB39-9803-4143-B2A1-7EE5CD9A76CC}" type="datetime3">
              <a:rPr lang="en-US" noProof="0" smtClean="0"/>
              <a:pPr/>
              <a:t>17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40</a:t>
            </a:fld>
            <a:endParaRPr lang="en-US" noProof="0"/>
          </a:p>
        </p:txBody>
      </p:sp>
      <p:sp>
        <p:nvSpPr>
          <p:cNvPr id="4" name="Fußzeilenplatzhalter 3"/>
          <p:cNvSpPr>
            <a:spLocks noGrp="1"/>
          </p:cNvSpPr>
          <p:nvPr>
            <p:ph type="ftr" sz="quarter" idx="12"/>
          </p:nvPr>
        </p:nvSpPr>
        <p:spPr/>
        <p:txBody>
          <a:bodyPr/>
          <a:lstStyle/>
          <a:p>
            <a:r>
              <a:rPr lang="en-US" noProof="0"/>
              <a:t>Name, © Continental AG</a:t>
            </a:r>
            <a:endParaRPr lang="en-US" noProof="0" dirty="0"/>
          </a:p>
        </p:txBody>
      </p:sp>
      <p:sp>
        <p:nvSpPr>
          <p:cNvPr id="5" name="Titel 2"/>
          <p:cNvSpPr txBox="1">
            <a:spLocks/>
          </p:cNvSpPr>
          <p:nvPr/>
        </p:nvSpPr>
        <p:spPr>
          <a:xfrm>
            <a:off x="395288" y="296862"/>
            <a:ext cx="8353425" cy="719137"/>
          </a:xfrm>
          <a:prstGeom prst="rect">
            <a:avLst/>
          </a:prstGeom>
        </p:spPr>
        <p:txBody>
          <a:bodyPr/>
          <a:lstStyle/>
          <a:p>
            <a:pPr marL="0" marR="0" lvl="0" indent="0" algn="l" defTabSz="914400" rtl="0" eaLnBrk="1" fontAlgn="auto" latinLnBrk="0" hangingPunct="1">
              <a:lnSpc>
                <a:spcPct val="95000"/>
              </a:lnSpc>
              <a:spcBef>
                <a:spcPct val="0"/>
              </a:spcBef>
              <a:spcAft>
                <a:spcPts val="0"/>
              </a:spcAft>
              <a:buClrTx/>
              <a:buSzTx/>
              <a:buFontTx/>
              <a:buNone/>
              <a:tabLst/>
              <a:defRPr/>
            </a:pPr>
            <a:r>
              <a:rPr kumimoji="0" lang="en-GB" sz="2400" b="1" i="0" u="none" strike="noStrike" kern="1200" cap="none" spc="0" normalizeH="0" baseline="0" noProof="0" dirty="0">
                <a:ln>
                  <a:noFill/>
                </a:ln>
                <a:solidFill>
                  <a:schemeClr val="accent1"/>
                </a:solidFill>
                <a:effectLst/>
                <a:uLnTx/>
                <a:uFillTx/>
                <a:latin typeface="+mj-lt"/>
                <a:ea typeface="+mj-ea"/>
                <a:cs typeface="Arial" pitchFamily="34" charset="0"/>
              </a:rPr>
              <a:t>Document History</a:t>
            </a:r>
          </a:p>
        </p:txBody>
      </p:sp>
      <p:graphicFrame>
        <p:nvGraphicFramePr>
          <p:cNvPr id="6" name="Tabelle 5"/>
          <p:cNvGraphicFramePr>
            <a:graphicFrameLocks noGrp="1"/>
          </p:cNvGraphicFramePr>
          <p:nvPr>
            <p:extLst>
              <p:ext uri="{D42A27DB-BD31-4B8C-83A1-F6EECF244321}">
                <p14:modId xmlns:p14="http://schemas.microsoft.com/office/powerpoint/2010/main" val="116831681"/>
              </p:ext>
            </p:extLst>
          </p:nvPr>
        </p:nvGraphicFramePr>
        <p:xfrm>
          <a:off x="395288" y="1015999"/>
          <a:ext cx="7417071" cy="2595880"/>
        </p:xfrm>
        <a:graphic>
          <a:graphicData uri="http://schemas.openxmlformats.org/drawingml/2006/table">
            <a:tbl>
              <a:tblPr firstRow="1" bandRow="1">
                <a:tableStyleId>{5C22544A-7EE6-4342-B048-85BDC9FD1C3A}</a:tableStyleId>
              </a:tblPr>
              <a:tblGrid>
                <a:gridCol w="1224384">
                  <a:extLst>
                    <a:ext uri="{9D8B030D-6E8A-4147-A177-3AD203B41FA5}">
                      <a16:colId xmlns:a16="http://schemas.microsoft.com/office/drawing/2014/main" val="20000"/>
                    </a:ext>
                  </a:extLst>
                </a:gridCol>
                <a:gridCol w="3720330">
                  <a:extLst>
                    <a:ext uri="{9D8B030D-6E8A-4147-A177-3AD203B41FA5}">
                      <a16:colId xmlns:a16="http://schemas.microsoft.com/office/drawing/2014/main" val="20001"/>
                    </a:ext>
                  </a:extLst>
                </a:gridCol>
                <a:gridCol w="2472357">
                  <a:extLst>
                    <a:ext uri="{9D8B030D-6E8A-4147-A177-3AD203B41FA5}">
                      <a16:colId xmlns:a16="http://schemas.microsoft.com/office/drawing/2014/main" val="20002"/>
                    </a:ext>
                  </a:extLst>
                </a:gridCol>
              </a:tblGrid>
              <a:tr h="370840">
                <a:tc>
                  <a:txBody>
                    <a:bodyPr/>
                    <a:lstStyle/>
                    <a:p>
                      <a:r>
                        <a:rPr lang="en-GB" dirty="0"/>
                        <a:t>Revision</a:t>
                      </a:r>
                    </a:p>
                  </a:txBody>
                  <a:tcPr/>
                </a:tc>
                <a:tc>
                  <a:txBody>
                    <a:bodyPr/>
                    <a:lstStyle/>
                    <a:p>
                      <a:r>
                        <a:rPr lang="en-GB" dirty="0"/>
                        <a:t>Changes</a:t>
                      </a:r>
                    </a:p>
                  </a:txBody>
                  <a:tcPr/>
                </a:tc>
                <a:tc>
                  <a:txBody>
                    <a:bodyPr/>
                    <a:lstStyle/>
                    <a:p>
                      <a:r>
                        <a:rPr lang="en-GB" dirty="0"/>
                        <a:t>Valid for</a:t>
                      </a:r>
                    </a:p>
                  </a:txBody>
                  <a:tcPr/>
                </a:tc>
                <a:extLst>
                  <a:ext uri="{0D108BD9-81ED-4DB2-BD59-A6C34878D82A}">
                    <a16:rowId xmlns:a16="http://schemas.microsoft.com/office/drawing/2014/main" val="10000"/>
                  </a:ext>
                </a:extLst>
              </a:tr>
              <a:tr h="370840">
                <a:tc>
                  <a:txBody>
                    <a:bodyPr/>
                    <a:lstStyle/>
                    <a:p>
                      <a:r>
                        <a:rPr lang="en-GB" dirty="0"/>
                        <a:t>1</a:t>
                      </a:r>
                    </a:p>
                  </a:txBody>
                  <a:tcPr/>
                </a:tc>
                <a:tc>
                  <a:txBody>
                    <a:bodyPr/>
                    <a:lstStyle/>
                    <a:p>
                      <a:r>
                        <a:rPr lang="en-GB" dirty="0"/>
                        <a:t>Initial version, draft </a:t>
                      </a:r>
                    </a:p>
                  </a:txBody>
                  <a:tcPr/>
                </a:tc>
                <a:tc>
                  <a:txBody>
                    <a:bodyPr/>
                    <a:lstStyle/>
                    <a:p>
                      <a:r>
                        <a:rPr lang="en-GB"/>
                        <a:t>PWM</a:t>
                      </a:r>
                      <a:r>
                        <a:rPr lang="en-GB" baseline="0"/>
                        <a:t> A</a:t>
                      </a:r>
                      <a:r>
                        <a:rPr lang="en-GB"/>
                        <a:t>.0.0</a:t>
                      </a:r>
                      <a:endParaRPr lang="en-GB" dirty="0"/>
                    </a:p>
                  </a:txBody>
                  <a:tcPr/>
                </a:tc>
                <a:extLst>
                  <a:ext uri="{0D108BD9-81ED-4DB2-BD59-A6C34878D82A}">
                    <a16:rowId xmlns:a16="http://schemas.microsoft.com/office/drawing/2014/main" val="10001"/>
                  </a:ext>
                </a:extLst>
              </a:tr>
              <a:tr h="370840">
                <a:tc>
                  <a:txBody>
                    <a:bodyPr/>
                    <a:lstStyle/>
                    <a:p>
                      <a:r>
                        <a:rPr lang="en-GB" dirty="0"/>
                        <a:t>2</a:t>
                      </a:r>
                    </a:p>
                  </a:txBody>
                  <a:tcPr/>
                </a:tc>
                <a:tc>
                  <a:txBody>
                    <a:bodyPr/>
                    <a:lstStyle/>
                    <a:p>
                      <a:r>
                        <a:rPr lang="en-GB" dirty="0"/>
                        <a:t>Revised for ECU17</a:t>
                      </a:r>
                    </a:p>
                  </a:txBody>
                  <a:tcPr/>
                </a:tc>
                <a:tc>
                  <a:txBody>
                    <a:bodyPr/>
                    <a:lstStyle/>
                    <a:p>
                      <a:r>
                        <a:rPr lang="en-GB" dirty="0"/>
                        <a:t>PWM 1.1.0</a:t>
                      </a:r>
                    </a:p>
                  </a:txBody>
                  <a:tcPr/>
                </a:tc>
                <a:extLst>
                  <a:ext uri="{0D108BD9-81ED-4DB2-BD59-A6C34878D82A}">
                    <a16:rowId xmlns:a16="http://schemas.microsoft.com/office/drawing/2014/main" val="10002"/>
                  </a:ext>
                </a:extLst>
              </a:tr>
              <a:tr h="370840">
                <a:tc>
                  <a:txBody>
                    <a:bodyPr/>
                    <a:lstStyle/>
                    <a:p>
                      <a:r>
                        <a:rPr lang="en-GB" dirty="0"/>
                        <a:t>3</a:t>
                      </a:r>
                    </a:p>
                  </a:txBody>
                  <a:tcPr/>
                </a:tc>
                <a:tc>
                  <a:txBody>
                    <a:bodyPr/>
                    <a:lstStyle/>
                    <a:p>
                      <a:r>
                        <a:rPr lang="en-GB" dirty="0"/>
                        <a:t>Added One Shot Mode feature</a:t>
                      </a:r>
                    </a:p>
                  </a:txBody>
                  <a:tcPr/>
                </a:tc>
                <a:tc>
                  <a:txBody>
                    <a:bodyPr/>
                    <a:lstStyle/>
                    <a:p>
                      <a:r>
                        <a:rPr lang="en-GB" dirty="0"/>
                        <a:t>PWM 1.2.0</a:t>
                      </a:r>
                    </a:p>
                  </a:txBody>
                  <a:tcPr/>
                </a:tc>
                <a:extLst>
                  <a:ext uri="{0D108BD9-81ED-4DB2-BD59-A6C34878D82A}">
                    <a16:rowId xmlns:a16="http://schemas.microsoft.com/office/drawing/2014/main" val="10003"/>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370840">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5</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Dutycycle update</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710902"/>
          </a:xfrm>
          <a:prstGeom prst="rect">
            <a:avLst/>
          </a:prstGeom>
        </p:spPr>
        <p:txBody>
          <a:bodyPr/>
          <a:lstStyle/>
          <a:p>
            <a:r>
              <a:rPr lang="en-US"/>
              <a:t>With this feature you can update the dutycycle of a PWM channel at the next signal period.</a:t>
            </a:r>
            <a:endParaRPr lang="fr-FR"/>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80897" name="Object 1"/>
          <p:cNvGraphicFramePr>
            <a:graphicFrameLocks noChangeAspect="1"/>
          </p:cNvGraphicFramePr>
          <p:nvPr/>
        </p:nvGraphicFramePr>
        <p:xfrm>
          <a:off x="395536" y="2574195"/>
          <a:ext cx="8208912" cy="2294965"/>
        </p:xfrm>
        <a:graphic>
          <a:graphicData uri="http://schemas.openxmlformats.org/presentationml/2006/ole">
            <mc:AlternateContent xmlns:mc="http://schemas.openxmlformats.org/markup-compatibility/2006">
              <mc:Choice xmlns:v="urn:schemas-microsoft-com:vml" Requires="v">
                <p:oleObj spid="_x0000_s80974" name="Visio" r:id="rId4" imgW="4421806" imgH="1226496" progId="">
                  <p:embed/>
                </p:oleObj>
              </mc:Choice>
              <mc:Fallback>
                <p:oleObj name="Visio" r:id="rId4" imgW="4421806" imgH="1226496"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574195"/>
                        <a:ext cx="8208912" cy="2294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6</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Dutycycle update with notification</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710902"/>
          </a:xfrm>
          <a:prstGeom prst="rect">
            <a:avLst/>
          </a:prstGeom>
        </p:spPr>
        <p:txBody>
          <a:bodyPr/>
          <a:lstStyle/>
          <a:p>
            <a:r>
              <a:rPr lang="en-US"/>
              <a:t>With this feature you can update the dutycycle of a PWM channel at the next signal period and calling a callback function when the updated period begins.</a:t>
            </a:r>
            <a:endParaRPr lang="fr-FR"/>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0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0291" name="Object 3"/>
          <p:cNvGraphicFramePr>
            <a:graphicFrameLocks noChangeAspect="1"/>
          </p:cNvGraphicFramePr>
          <p:nvPr/>
        </p:nvGraphicFramePr>
        <p:xfrm>
          <a:off x="395535" y="2636912"/>
          <a:ext cx="8288177" cy="2304256"/>
        </p:xfrm>
        <a:graphic>
          <a:graphicData uri="http://schemas.openxmlformats.org/presentationml/2006/ole">
            <mc:AlternateContent xmlns:mc="http://schemas.openxmlformats.org/markup-compatibility/2006">
              <mc:Choice xmlns:v="urn:schemas-microsoft-com:vml" Requires="v">
                <p:oleObj spid="_x0000_s140368" name="Visio" r:id="rId4" imgW="4421806" imgH="1226496" progId="">
                  <p:embed/>
                </p:oleObj>
              </mc:Choice>
              <mc:Fallback>
                <p:oleObj name="Visio" r:id="rId4" imgW="4421806" imgH="1226496"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5" y="2636912"/>
                        <a:ext cx="8288177" cy="2304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7</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Update period and dutycycle</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710902"/>
          </a:xfrm>
          <a:prstGeom prst="rect">
            <a:avLst/>
          </a:prstGeom>
        </p:spPr>
        <p:txBody>
          <a:bodyPr/>
          <a:lstStyle/>
          <a:p>
            <a:r>
              <a:rPr lang="en-US"/>
              <a:t>With this feature you can update the period and the dutycycle of a PWM channel at the next signal period.</a:t>
            </a:r>
            <a:endParaRPr lang="fr-FR"/>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0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1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1315" name="Object 3"/>
          <p:cNvGraphicFramePr>
            <a:graphicFrameLocks noChangeAspect="1"/>
          </p:cNvGraphicFramePr>
          <p:nvPr/>
        </p:nvGraphicFramePr>
        <p:xfrm>
          <a:off x="395536" y="2276872"/>
          <a:ext cx="8502526" cy="2016224"/>
        </p:xfrm>
        <a:graphic>
          <a:graphicData uri="http://schemas.openxmlformats.org/presentationml/2006/ole">
            <mc:AlternateContent xmlns:mc="http://schemas.openxmlformats.org/markup-compatibility/2006">
              <mc:Choice xmlns:v="urn:schemas-microsoft-com:vml" Requires="v">
                <p:oleObj spid="_x0000_s141392" name="Visio" r:id="rId4" imgW="5181420" imgH="1227036" progId="">
                  <p:embed/>
                </p:oleObj>
              </mc:Choice>
              <mc:Fallback>
                <p:oleObj name="Visio" r:id="rId4" imgW="5181420" imgH="1227036"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276872"/>
                        <a:ext cx="8502526" cy="2016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8</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Override period and dutycycle</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710902"/>
          </a:xfrm>
          <a:prstGeom prst="rect">
            <a:avLst/>
          </a:prstGeom>
        </p:spPr>
        <p:txBody>
          <a:bodyPr/>
          <a:lstStyle/>
          <a:p>
            <a:r>
              <a:rPr lang="en-US"/>
              <a:t>With this feature you can force immediately a new period with new period and dutycycle values without waiting the end of the current period.</a:t>
            </a:r>
            <a:endParaRPr lang="fr-FR"/>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0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1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2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2339" name="Object 3"/>
          <p:cNvGraphicFramePr>
            <a:graphicFrameLocks noChangeAspect="1"/>
          </p:cNvGraphicFramePr>
          <p:nvPr/>
        </p:nvGraphicFramePr>
        <p:xfrm>
          <a:off x="395536" y="2276872"/>
          <a:ext cx="8357952" cy="2232248"/>
        </p:xfrm>
        <a:graphic>
          <a:graphicData uri="http://schemas.openxmlformats.org/presentationml/2006/ole">
            <mc:AlternateContent xmlns:mc="http://schemas.openxmlformats.org/markup-compatibility/2006">
              <mc:Choice xmlns:v="urn:schemas-microsoft-com:vml" Requires="v">
                <p:oleObj spid="_x0000_s142416" name="Visio" r:id="rId4" imgW="4598743" imgH="1227036" progId="">
                  <p:embed/>
                </p:oleObj>
              </mc:Choice>
              <mc:Fallback>
                <p:oleObj name="Visio" r:id="rId4" imgW="4598743" imgH="1227036"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276872"/>
                        <a:ext cx="8357952" cy="223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B93B0-C351-489A-BA50-27F36144F1CD}" type="datetime3">
              <a:rPr lang="en-US" noProof="0" smtClean="0"/>
              <a:pPr/>
              <a:t>17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9</a:t>
            </a:fld>
            <a:endParaRPr lang="en-US" noProof="0"/>
          </a:p>
        </p:txBody>
      </p:sp>
      <p:sp>
        <p:nvSpPr>
          <p:cNvPr id="4" name="Fußzeilenplatzhalter 3"/>
          <p:cNvSpPr>
            <a:spLocks noGrp="1"/>
          </p:cNvSpPr>
          <p:nvPr>
            <p:ph type="ftr" sz="quarter" idx="12"/>
          </p:nvPr>
        </p:nvSpPr>
        <p:spPr/>
        <p:txBody>
          <a:bodyPr/>
          <a:lstStyle/>
          <a:p>
            <a:r>
              <a:rPr lang="en-US" dirty="0"/>
              <a:t>Name, © Continental AG</a:t>
            </a:r>
            <a:endParaRPr lang="en-US" noProof="0" dirty="0"/>
          </a:p>
        </p:txBody>
      </p:sp>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Update several dutycycle synchronously</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710902"/>
          </a:xfrm>
          <a:prstGeom prst="rect">
            <a:avLst/>
          </a:prstGeom>
        </p:spPr>
        <p:txBody>
          <a:bodyPr/>
          <a:lstStyle/>
          <a:p>
            <a:r>
              <a:rPr lang="en-US"/>
              <a:t>With this feature you can update synchronously the dutycycle of several PWM channels at the next signal period.</a:t>
            </a:r>
            <a:endParaRPr lang="fr-FR"/>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0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1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2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43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3363" name="Object 3"/>
          <p:cNvGraphicFramePr>
            <a:graphicFrameLocks noChangeAspect="1"/>
          </p:cNvGraphicFramePr>
          <p:nvPr/>
        </p:nvGraphicFramePr>
        <p:xfrm>
          <a:off x="395536" y="1988840"/>
          <a:ext cx="7956884" cy="3335119"/>
        </p:xfrm>
        <a:graphic>
          <a:graphicData uri="http://schemas.openxmlformats.org/presentationml/2006/ole">
            <mc:AlternateContent xmlns:mc="http://schemas.openxmlformats.org/markup-compatibility/2006">
              <mc:Choice xmlns:v="urn:schemas-microsoft-com:vml" Requires="v">
                <p:oleObj spid="_x0000_s143440" name="Visio" r:id="rId4" imgW="4476103" imgH="1879870" progId="">
                  <p:embed/>
                </p:oleObj>
              </mc:Choice>
              <mc:Fallback>
                <p:oleObj name="Visio" r:id="rId4" imgW="4476103" imgH="187987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1988840"/>
                        <a:ext cx="7956884" cy="3335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AGENDA_HASAGENDA" val="True"/>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10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0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0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0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0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0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0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0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08.xml><?xml version="1.0" encoding="utf-8"?>
<p:tagLst xmlns:a="http://schemas.openxmlformats.org/drawingml/2006/main" xmlns:r="http://schemas.openxmlformats.org/officeDocument/2006/relationships" xmlns:p="http://schemas.openxmlformats.org/presentationml/2006/main">
  <p:tag name="MIO_AGENDA_ELEMENTNAME" val="Configuration"/>
  <p:tag name="MIO_AGENDA_CREATE_AGENDA_SLIDENUMBERS_TAG" val="True"/>
  <p:tag name="MIO_AGENDA_SHOW_ALL_SUBITEMS_TAG" val="True"/>
  <p:tag name="MIO_AGENDA_SUBITEMS" val="Configuration Structure&#10;Configuration Example"/>
  <p:tag name="MIO_EK" val="421"/>
  <p:tag name="MIO_VERSION" val="31.12.9999 23:59:59"/>
  <p:tag name="MIO_DBID" val="ED9FF2F2-6643-46BA-B685-7D49126FFAFF"/>
  <p:tag name="MIO_UPDATE" val="False"/>
</p:tagLst>
</file>

<file path=ppt/tags/tag109.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11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1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1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1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1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1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19.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20.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12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122.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23.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24.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25.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2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2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2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2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3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3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3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3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3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35.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36.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37.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38.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39.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4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1.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2.xml><?xml version="1.0" encoding="utf-8"?>
<p:tagLst xmlns:a="http://schemas.openxmlformats.org/drawingml/2006/main" xmlns:r="http://schemas.openxmlformats.org/officeDocument/2006/relationships" xmlns:p="http://schemas.openxmlformats.org/presentationml/2006/main">
  <p:tag name="MIO_AGENDA_ELEMENTNAME" val="Dependencie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143.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4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46.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4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4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4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5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5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5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5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5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5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56.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57.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58.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59.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60.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161.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16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16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6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6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6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6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6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69.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70.xml><?xml version="1.0" encoding="utf-8"?>
<p:tagLst xmlns:a="http://schemas.openxmlformats.org/drawingml/2006/main" xmlns:r="http://schemas.openxmlformats.org/officeDocument/2006/relationships" xmlns:p="http://schemas.openxmlformats.org/presentationml/2006/main">
  <p:tag name="MIO_AGENDA_ELEMENTNAME" val="HW Resource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171.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7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7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7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7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7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7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78.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79.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8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8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8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8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84.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85.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86.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87.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88.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89.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9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91.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192.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19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19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9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96.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97.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98.xml><?xml version="1.0" encoding="utf-8"?>
<p:tagLst xmlns:a="http://schemas.openxmlformats.org/drawingml/2006/main" xmlns:r="http://schemas.openxmlformats.org/officeDocument/2006/relationships" xmlns:p="http://schemas.openxmlformats.org/presentationml/2006/main">
  <p:tag name="MIO_AGENDA_ELEMENTNAME" val="Constraints &amp; Limitation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199.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0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0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0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0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0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0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0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0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0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0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21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1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12.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213.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214.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215.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21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1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1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1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22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2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22.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223.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22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225.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3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4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AGENDA_ELEMENTNAME" val="API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47.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BULLET_IMAGE_BINARY_DATA" val="R0lGODlh4AHgAeZ/AP+WAf/Mk/2YAP+vOP3guf+rMf716vz///6cAP725f/VqP6aBP2rMP/fvP/Upfz++//nxf7q0P6YBf/69f+yQv+uMP+1TP/8/f+wOP3s0fyYAv6wOv768v/Tqfv//fvVpv6yRfyZAP+YBv388vyqMP6aBv/UqfyaA/+WBeGaAP/fwP/q0/+ZCP+0Rf/6+OKYAv7KkfyuMP/s1P6cBP/29f+4U/6ZAP6ZAf+YAf+aAP/+/////f+aAv+ZAv2aAP7///+YAP+sMP6bAP7+/v6sMP6sMf6aAP6ZA/+YA/2aAf/9/v7+/P+tMP+bAP6bAv/9///+/P7//f7+//7/+v//+/2tMP+bAfybAP/++v//+v+aBP2wOv3++fyaAf+bBP7/+/39/f/+/f2ZBf/n1v79///8///9+P2bBvnXp/v/+v3Xqv/37P39//78//2vOP/Xpv79+//Vqv2bBP+XA/+xOv+aAf/++/+3T/+ZBP2bAPqbAf/Ur//QmP////+ZAP///yH5BAEAAH8ALAAAAADgAeABAAf/gH+Cg4SFhoeIiYqLjI2Oj5CRkpOUlZaXmJmam5ydnp+goaKjpKWmp6ipqqusra6vsLGys7S1tre4ubq7vL2+v8DBwsPExcbHyMnKy8zNzs/Q0dLT1NXW19jZ2tvc3d7f4OHi4+Tl5ufopRQFBUEFRCDs8vP09fb0TAxERen9/v+CiggcOJCJDT85gPDwc6Ohw4cQI0p8iKTHgg1MCugjwoRCkA0AQ4qUxg5DlSJBBhCxwbKljRs9fPDoouWGy5s4c+p06SdJDh9GfPgI8TNHAQpEBrBLOrKpU14MKtTYV6AIjhA4gCDAoRPJkRw4klxZuLOsWZZ+DiK84afHERta//wIwPGThxEeQTDkdfe0r99U74hUJWLET1g/iG8cORJCLeLHfowI6GFDAEMeODJr3sy5s+fNTnLcuPvSDxDGPkRoeMlVy1sgSG5UGRCEY4G/uHNfUhqESRDHkIMLH068uPHjyJMHD8K8wAAGuqNLL4RhaYUbTSrjUM69u/fv3ZsAUbpuwPTzTgVGLfDyRogbQngkAU+/vn3uThD6EZKDSJUgVViA3oDmUBBDAb4Z0cMNom2HWUNc3SfhhBLiYIQQfhzRgxE51MREBUWYR+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flppI7behUMoEE/Fla+659y3UA11NGBFEEc6BKy8mHymLGRJdoKvvvspRBukROMzQQ6j+UTDvwY9UkE8QCeVHI78QRxwcEGck4UP/bAjFdGFS0CHssSFEUFBEmqBihsMVeLgq8cr6+oCHH1YAWVMXlAGhhQ3ddvzxwW4wUICXmDHkoh8zsGy0vndpAeqYC4UgxJg2LMBVbUzs/O07RWzgL48H5dcEdgIccfTY2MKIg0x2JoaDCC0ixAMSGRFhdaZMEFGBD2TnrTd3yc5dZIgperr34IQT546Ifk+3DhNATKnFs4VHHrkQQaCYuG6+MeGHFlfOOqbkoO/Npw1FVGDw5U9tMEARQtjAw7ZACIFE6LSTvYAYVuSQw7uIo/4PBky0kINdo2bWpA141648yxYSzRYTRejsOzrsANHrHCw9m/YCkC/v/b6x56Do/3aQUj29ORsUcJ2CNsx3AxJAMI3n9/SfKxNCdDU6PNzvnB8OipqrnwBr1zf/bcMC7WjSABdIu3cZMBsYYMBCpsTACkruXUF4IDWCsA62wKd7Fgxh3sSXvtNpsBntqMKLDpIEGwBBhDAkGw4qwgMQnZAZITrIW7YjhLPF8IcsuwEC/jSeFkjrhsRAShB8cASbjElXVQKiFPl1kJvJYVYYMCESg2ESwySkBz/hkQDQMsUynis+c8hBmsQWIultcRfJMqMcCZedKmjxjbhAyRz3uDcRPKo2dMDjLfIxAD4akmw5mAOTbsAUQc6CAUyA0SEnybImJA9GGHTkK1KCAZuIjf+SoOQXEuCSlSO0rgq30eQqKhCEmPhhAS8MpSzPxSMM9QABfkDCHDKnSlSEqAfvocssh5kt17HkCp9qiB+S1EtSvKMCrkuIH3RFzGouywZXekkO8DAaP4hAABZwYzM5YZLCWPOcLCvgODdRBAoADJ3wXFle1pkJSg1ACF+Lpz4hVgW50bMSeVGQGvdJUH31ACVH/KcjUAIXT/WwoBDNlhqZ0DuFKmIAGNEd/oQY0Y4uKyxiq4pFF6E+I8gKfziYgzk9ylItwciJDLjUSA2xgRiwZZQ2aGKT5tfSnlLIhS1pQhWqNlNC/IeMPk1qs9wBgqL+AV4o8IFllEpVZmVtpkX/IAGknrWAqnqVUHzioEKTVIAchMCh2/mqWm2EAy8VoQr0HJcfUGDMJuZnrXiV0E9i185xWmpKK8rBEazgqLwatj5cSQgOPtJL6CGAMpb5kexAeNjKJqdXyAtNEZrqSAT5wC2IkZoTHsVTy5q2OHjgEVgOUoCE3hBBnSrBaWdLIXZkEIl3qAIPfNAEYNL2t/W5QRJQ8toqDGxd1gOucr3DA0f1RoMIKpkPboCDTy73usfh0LogacBxnc2VusMQdsdLHBH0RFfMOd9fedAEHDCIScAhr3zTEqokDIy4qHNsD0owMGGuaL4AZsgQESKEJMQrcZ4FbWNMOboAz7chNhDB/12oW4GKegy2PJDttbQAhD+9CFIO7mh/iPqx3O62t0xq1op6mIMr+CTEEbUvOz6WpONmJb6vel9OgSAHGIsYAQLw58Giq5DpVvdas0OADXrQNB8XlLpeUMnBvPtZvIX3WnhjcpR06uR9xih2tZHXetv73rSU7Vc2wXGXrWkEsflACwXAwLf0y98/Peu/zfrRAkTAgzHVYc36VJARXGiFKnC2WAkW24JbB+JmiUABUCCArUoDaHiOMj+KOgITXGukKqRFzdlCwgd28AMqEIC6PBCAFqzgIpuYeSGiqbQs+YIpqEoVYj6Iww6U8AQp9GEFPsCe63SFhBxQ5gZzAEJoZP8dyoOm0khZ3eorIWaCKeygD32IwhP6EIGwQKrYPcDDimTiQmaDcj4Z6XRZz5qDh+4rBwqYwg/KUOowDGEI3K6IEWKDsrTM4HXmpmQTwHLbEdGGrjCyK79y4AAdRKEPO9gBvn8QhR/82gmMPsi/lRbwSfIgNBaAK4FqAM3ADraw+7rBHg4QcR3oYAdTGIIOLtAHi4/hCEm4WYe9AOqOT3GUh6pCIAeEgbREFj7F5lcPHHDtH7jc4lHYARR0IAWKT0EGbY3MT3xuyBfmQAM9CBl6aKMW0ZKWX0bQtQ4OAIWIS2HbfVACxK+thB9EgAU8Ki3Xy6iFLuABUjcQyHRM9L7/sd3ABNhOvOIXr4Ql6CALfciACF6kalYzxNUHgbXe987AeeqGOWE0POIXT/rE/8DXT/jBDjIQbJbsdobGfkmyl815GMr0L3Lik5mPdvjSl14HU+jDAbTNBR1w29sxMra461Lu2otQTrlhghHiIljR+570S7C40yEOhXvne0P8fpkN/r155wsQCFWowF9+6Sn3Wv/6it+BDpbwcChQ4QA1r/jFM040HnDc/BbkE0xwaE2RRfwBFmnFe6MHf9gmc0sgdcD3BDE3czXXBzeXcy4EBDwHgBYUEzlweyKRJEfQBALwI3OwEArIgIrnAUpwAKrXB1CQbRBYdVFwdVnHIcnD/4ELhCg4gCROQRjuhwMIYFLvp4JYYHwy1wdDoARvh21yF3FxZ3d45346uEAWggRCMCQjUTqR03sq+IWK13iPF3mTl2qr1moHkXlrUYWEcxArcgTBEhIV1nMpCIZ2WHOop3qsJ2yvB26yp2yUxYZj4xNGUCc8IGT9wBxM1oULeIcMCHzCR3zG120+kXzhNm4wEkuCmDe68joJsQ7/MADAFIh544WOyIDZV3PGJ3XeFwH6Fn7+BnCbmDfG80KKIVLpwAAYMF2aODimeIrXJ3/0B4P3l38WtwIY12Abh4KzODZU0gM1USUWNg7jwhYJSDi/CIyl54AQOAUSKHM0Z3M4p/9zGkiHzbhwWLEdn1UFLYAOEhQ1W1c42aiNpMeCLnhtMRh1U0eDNpgfOHiOY3MVs9MeLyF25ZBDR/BC17g380iPiXeESoiETAh3T0h3Uph3AHk0BxEC1mM91OUH0+gN1lI7DemQjiiGkCd5lHeGl5eGChRrGYku2wGK46AsylOSJnmHp9cHqbd6rTdssHdss0eKMcksjwIErCQOvrE8OJmTXwiJw/cExXd8lQhuy0duvViU11I8AgCC3OAGFOA9TemUqKh9q9h9+OaK4HcD/TZ+sqiV2HIVaqQR4MA4YtmIZHmHwlh/xUhxx5iMILaMcJktN8YSQUCA2uAz3zOWeen/e9w4dd44geFogeOYgRs4mNeCFlxhBF6JDQZhjr6Il40Jhvb4gvk4g1aHdf4Yj5jJLDHyOnThQNtQABaAAObFlKI5mgwIkUm4hE0Yd3MXhXeHka2ZmbrnA+JUDSLTVuXHiLr5nHHneCk5eZP3NTGRPz8hYTBZnDYSZtlQAAoyVbgJnc+5kz2ZAe41JrLiBQJgjXwSO/PBnTaiF9iAAaJ4BUewUiSZm+TpkFApiUsQAXhSfV+CFdbDjPI5ITggZ9cQBIciAgl5l/3ZmKm4fVInd09gADDgBGM0GtUHTKCZoNyRAwxQcNMQLEnwUNa1nxOal3tJjPjXB3DgdAYQAMbj/0TtFqIimhxjhCDU8A4M4gNdFZ83yZ8teoqPGYFSsAMHkAU6AAU/kAAw4BWjtSIIuqOIFRQkFg0VsC6q9h4rSjuMeaSk2YKm6XI68AAwuARKAAdS6gdNsBifg6X2cSFws6XOgBFiwwNMojIsSqYmyZsSSQVDIHUuCAX69wM1yhZESafckRWOInLQYJMLNKaASpZUIIM7oKESlgQAMxpckSva2ZxYyhgNUQQM6gyzUUGWeqk5aXFU8HRLIKXbMSN+gAdEmFjw6ajE0RhG8GzNQAR3ValG6qqNKX/XFpw7kAABwBJzwCAFemNXyquacRBJ2Qxkx6rFaqxkuQMPt4ouh/9vHqChXSBYHio2IMqrwmEZfIoDd5QMILAApFqk3DqhZPCA2dYHaxd31zYEGgoWDLFkOaquwbEQ22EDwsIMvTGv9Fqv5PmAO7AEHhAFOmBx8qcDShBxGkqljTM8BPsY2JQDscEjiIgMRAAqFtSqDnuKFfutShCDP+B4D9cHbCAFbgoDcCqnH5sYVAIWMJJuyVAV2BGm9aOyK6uNbdcHU+B4pAZxxqd9i6ofO5sYiFGIPlCyxUABYOQ62nq0R5upUbepMNCpn1qI2ZMaHMKwWil4xyAkeCAEXEasXruysCqrtOoHtoqr7skiRJqgRoEMRbBaG9K1c1uvyIptULiszWr/A88KsFZgoFy7oz0Ykr4gGNPETWobOkZbuC76rU6rA+JKrubKIejaGFjaEHgaDBSgWi7JQJvLuU55r9f2rfiXsUr4r9uBo62DpS60acSwD2lhSn9CuLB7qRArsRRrsS6XsWLLsVaKpaBiBVjrC3ZZiE1gF8RbvGTasvr6sjUns9hWszebsxqCpfEjAAOgfsEgJE6APZDTtwL0utrrlEm7tC+nvBWoqAHAqLxbiDeQurxAqTEkv/M7oWCrsWNrBJ7qXmYrqmkLkNWlEMgCDKgkRQRcwORZtxU7qzBQq2yht4bxngV2jtYzRB8IDBgwO0B0wRj8nIerrMzqrNAKM5A7/61VSF1A0AQGpr68oBIp9kMs3MKj6a36+rmhCwPl2kSkayU6uncUhEtC4Aa+MACTYcHbKsSXKrv5uq+2668wALC628Rc9xLrsh08vAtFMKdAfMVYTKbHO7EV+7nMu7GB0rE2rIMLIhTCBSCaUgBwa8VtPLfci7EwC740a7NvGqfl24w9ywMvIwbAigtMYF5iLKGBzLn1y7T4C7X7K7Wz+EnZAwTDogsAwhV3nL2XLMQHLLZky8BcgQM/QipCMCocCMCzELjTNUVBnMpkqsExe7d5awROIBN/QhlqXHszhgsroVqAzMtY/MKJG8OMSyOu0xDKtpCclwRnTAvx4DbYHP9Cu+zME0rE4Aq6fTCuSFx9PoAo3oQEOWh+Q2cLBWBKntTM4ozBWky7/Hq7X6whRbYgldxlOZB+tnASPtQj9nzP8/vGySvHGssHaNIDoxI2OogHkjoLAyACOZAEdTAUCa3QxTvI3huzDhe+UqADE/AG7JK5siYrtuwKRJAd1BUjHw3S85vJ9+u0iNsHHPAGIkCF5pcDC0BrsjCSchTONu2w8pcFSzoBDjA7dCEUYJGQTuATkEKEXZYVu0MLAmxGSJ3U9foE1/YEURAFIxAHx4YEsCwTYPETUL1mZ3UDBxYLXV1GXw3WrupwMcuTShAFSkADcSAACoIVSLBGY5Kia/b/IDZw0a7wH3x013h9qTtABUvga31wAUy6BC7w1LPTOjjwtiyBS1ltUjYQya3AAIYE2ZF9pDvwBPSHsfhW0kyY0hgiWM11nYDGOU7wXLBQAanNxqtdvFmgf8b3gE7n1xC3BBNgAhyGPM+iYU7GI2JzBKnaChSA2o8N3MGNyYi7BBAXBVTwADsQBix3bTvAAQpwA6wmAu8MY2yhZFv9CkVwSKq93RmsA3AQrtpHBXQXd7H9AxygBoUtXl3WQku2BaadCgbx2/Zt30vd1E/tRVIdwVWtO1Tiak2SPwHtUSxBXXLtCkjB0imr3Q2eymLNk2V91mm91u3n1oaBGCyy4R41/yt3wRDTewpFYARzwOAlvtp67d1P0Nd/HdiDPUOG3ROtcxAvhFSGxbp8WmGt4GnfrMsk3uNtPNmVjW2YfQCazdn7wSOgbQNA9izSJuMQ9Tlq3RAJXgpCIknZbeWR3dqvrQSx/XCz/Qa1fQS3rSvWsyIpZuYFxUS3BB9NYKKoUFbxw+NwntTDbXHFTWoO94TKzdx9/txy4UKhCugEpWzvsUIvPQoVkHWKvuggHYPJ/d3hPd7lDXHord4CwN54414hoCiavk8lcCVgkQQCQNSnAD0xMuU1TerO7HT5Dbr73d90rq8ALuAl6EJzkQJJkFyH9TguyRU3LgpMMNMijsrC3v/j8kcFEI4ESPACKcAa26FsVn3hlXXtoVAAQNYWo97tPf4DTxDHUfAFI4AGL/AC7CUAw9ziF/Pih5U+gIEQVnAC8S7vDS4FDwcHjqcDHvAEgD0aPZAmhS1Yh03geWUD2zwKICB9KXXMXl3lCi/OPzAES4BvvtZ4fr3Z75OiYJ7kom1YTkC5n1AFaaJkp7zCJF/yvJzfFOdyShhx9MbTCoBLtv001FRZ1U0KRMAgqkbfPe/zlzwF+sd9yBqrZL0Dy93c/wXdhkUBiCkKA2ATXjBJ9U31c7sDZPByyBp1GfvwFHve6b3e7b1WZtWZnzAAVdBe4lbrlqz2221xcKAETyv/BUNAcXG3pPhXsQE+4JWl5qagOWD0IlIv+IL/4Fwf4VG9IhSe7ljtUQLQ9KGQ40UTFzu/xpgv+CdO1maN1i+h1kLA1lH91h7FIK1VCkVAZueb8Ksv7D/O134N2IINTEaO8UjOUht9wqOwARggWLGhEL7/+6SO5Za95V0u7l/+2TLfUgux5pzABKvlA1awW9NP/VYu5xSb7LItBbSNEHqu9MAeTzOCBx3vCRsgsPOhBfMPCH6Cg4SFhoeIiYqLjIg3Jn2RkpOUlZaXmJmam5ydnp+goaJZUT99On1LOz86UUp9O0sTJlpANj45fiWNvL2+v8DBiTc3A3/HyMnKy8zN/0FCfjZneDw2wtfY2YqPot3e3+Dh4uOZUJGxsFFUDzthBzs7sBwKN1YCIj7a+vv8wFY4TogUaUawYDMmN3j0AOLDCI9+ECMOg0SuosWLGDNuYgVHh44hpn5QifdKyZBTPzioQSIAmsSXMLNdQWKNicGbBoMEickzJjeNQIMKHXox3pQ+WKI0EGGjhw8etnAAuSGEWDQbOHpqlZijRw4kFXCKZUZkq1l+P4mqXcu2LSUwfX4MQTWFQI8btprcOCJIQI8mPaydHZyNRw4BSIiMXYyMAuHHwdK6nUy5sjgdB3QoQfUFVpsGPZzYEHLLSQ8cQqbyhcyal48bOWzYZLy4QP/r24skW97Nu3emKKfMwTm5REoDvn9t5LjRY0E03NAP2QAg5AgRCrTH2o7OXZBu3+DDU0Yld9IPLDpU9SGQFUk0IThwNOnevUmOEDySzM5uEMR2+tB9J96ABAYFhRnxwLJKJFHsgIoOO6hwQxM8GOFHbAByZwMefnhhDH8GFZFPhrgJWOCJKIoz1wFzLfHgAUrEAw88P6igHA9HaEEidHqchsB+IDrz0I6tmZjikUh6EgUUqCzByjt9KAFcXJpRAVIDOChHZGs4GOFUMUEWhIFgWz5mZJJopumNUUgpxZRTUGE1VVU3XJVVmfzYYINoPhDxYZjLMDAfnoSdqeahiG7/ApdcdNmFlw16reYXYGQSqg0QeNziFQaAMoOBe5aeZWiipJZ6Smab9dHZDp+FNlppp6W2V6jaOAEECz7wVUWnylAwABC0mjWqqcQeCpwOwhFnHHJNKMecc5UGCwxUAsR2g2K8IlMBftJqNWyx4KZI3kmSnJdePOz54d5o8Q3abTA5HPEUEAVkiwwIOSTxLk/fhuvvgAcmSCODDp4S4YQVXhjtvo1MCBAOAlhg7zE73cmwRP3+q3FvK7b4YowK0mhjDjjqeHEveDThZQ54MDDxH0EYdjLGFG1sM4pLNvkkSVOyooSVP2Cp5cyN5FJdNFX8yesArxENUcY3R10gm0kt/9XUvHJSZZWeFjsdxMREYOg0WjVLbfahi87VR1135TWrH5MGNvYgX9tLAQ4azL0P1Gf3vRtmmnHmGWiikeaDaaippnfdvG5QwD1668O335RTdmyyqSzrR3LLNffc3Ix3GkQuI0aOzeSVp07UuOahp16668In3+J2+6BFCKZng7rqvGsU8DkL9tHggwdTaKHYY4cOKBOxrZa7MLv3Ln1FHaf3sYwz1nhjjrRnS0QIRwD7PPRlT28+WzmnsnOUPVd5ZZa5gG5vEDjw0PX4vkR//v5BUe3m1XGSitbqxDVLBQFbnaoAD0KwMPw1rHz8iyBv0taotkHqbXFrIJEQCCgQyP9Hgw7cBgQlSEK3AC5Vq2pV4WCVuLcRioNhGgAexBfC/I2whDhcy+X6MJzMHWdzzeoctEIFwyBVwAYnKF0NH5jDJrKFdeVyHbra8552ETFbBUjIEm3oxC4O5XcKMoXwCgYhCRlPYVfsVAGYkIQbmGyLjNCfF+eYieq56FQgm9EqRlayNC4PCTkgGRyZSMdCViR9TsIMzyLhM6AJLX4v5FUWCzjI3NzQkJjUiP+WIggt7MUGN2hKEo6QJUHo6zZF5M8ksVJJS2bylUSh4NoIgAcjAMEIFgICDgLpBxzg4Sm4SWV2Vnm/VhZCjrBMJiZOKLgn6AAC8amFFeyXBCQsgJT/kGSNMGlDTGNORJngxMgO4QCHWPwgArFxQhLwwEscKREy22RMN715CGSG855QjIQOpNAHKvQBChngUIWcEBsatiaetQklK+lpCHveE5xgpNEU2CSSIaxgcznIQ1dAaBaEakehxWSoQx+aTDuiop9PcEV6lhCJCIjgPp4MpiRBytCGXpKkOP0Nk9SHGSno4AdR+MgP4NGgJURACxzt6EwpWdNBjDSnUJXER55AhVZkQAJGwMENLFQn2PjhBg2xgS5fUi810rSpTr1pVNcKClVEYQoQGgIVZDAhEeirB3DDBRL4AsqXeFQs80TrV9XK1sJuwkEXWFsfniBGGWTpCL+0/0E1mFONU0YEAwMBVGDR+lTDPlQHHogLLOKyBA9ISQamiUYSvJKlTMEESCDabFM769l7guEJE+1DGMToTCzsIAJz6JAPhOADJHALYy7T7FkFS9vaKvMoQ3DQAYCDBVigYgjvWIEInCAAIByhCSGVHGxVuVzOEta56D1FFE7CjlLMiElTsIMBAuAwPBzBJRLpwV9vItuaNje9mYzRDpQgBShshgpPgEJQDQADJMAGNkbQU50kkoSwKJep5gUwgNHTB7UNgcBPiMQr4HGA6s43B0LIZk+KAAKzYni259UwTk17gKH+c4xMkgJQh5AA+uIAAaU0i/JiW14Yyxi9LdoBfP9xO5fEmmIMTQBAPgRA0PC+RGlB6q9IY3zkcDpoCcCBAhUOEJdS9GEFToAPD1LcEgFYWSLYcfFCmcvlLivTSVSCBRSGcJIIIKEHRnBwYGw5hyBvZcjkfbF/62xnWOrgKNN9AhdQEQEcJCE2gATCV3yQBKYkFSJYJrKit9xoz/6An4zdQQZ8MAc98cAHOEDCQ2wgASGobDDjTfScM1xqtirBRVnoQwZEkBABaMEeX60TZKMi2bOEmj9FSMhWBesdRvf6fBz2MIhFrKAonZMFWJkwgPZ7Eybgwc14pfZ/r30zGtvYHA3KMVCn4Fgn+MEIOXgnd8htkALsyQYCoPZg2V3/yCQveQpNFu0YjpAEpAIBCF74NDx5RQSAu5DXBPfil8M85jKbAs2kwdAMeKCFIY17aSKohYoXnfE54pkVeuZzH/wMaAdfgUM2GLm46cPvghSgCIEJuLqt3XLVPboPkZ70zC2N6a78Mt/VMGh3ei4m97gL40Vv4qkXO9RVt1qysAZkYG4wByAQlERUJ0gQqCFxOK4768X6tQ6CPexiHzvgxLCGNR6yHLRnqwh6EvjA4V65bF9321HqthK+He6LlbVTgG+724lOeFO5Ox7wVvI+513ve+fb8X8PvMDfXnnxGPzRTNaBk/uw8IaLFeKS31HamxF5wZO+9ODZ+D87DtSP/6dZOdYYeckZFoTHA6r2o6c87g/1clQoWeY0D/QNbh4NnRPfXsgf+vLPdvSkU5rpNhD7058i1uuHPvZLvP32ebP1VHvd1WHfKNnNvnJaIRpE2afz+qUmd7oTmwfGhmx59xx8t3PScn/8AQJVkFXJt3+HYngdhngjRhKMp1WRUyE+AAQ9wAM3kGtG1ANCp38OqCaXd2Pxtnlv1Xn4pm8zI1l4cAbWIAQIyB9H5DxYN4JHcnpTkHqr13oOB3uRgwM6cmmBsQETMzroF0Lqh4PjoHtiRma9d2a/J3IkZ3Jj8xRW4ANYkQMeCCJMEIIiyIRH0nwx12d/Jn3Ul3MceIFTsf9XOYABRmgvDPB52ieGR9J9USBp33dp4ed0uEB+Ukc0fjEV8pFZ9jIAyHODdlgg7dd1rAZ/sSZ/ZXd2evMQOjIDRmCI2cIEBWCFRraIKNJ/wvZ/AYh3oUSAF2KATsOBXeEHXWhElqWIoEgU8KBPi8dSAqYqFBgB4GaBxpQDzrFafrArL0ME6RaGs6gWO+BMjAVXDtJx/sRP9AYQnseCSxQYDCECODCDXqiKpJaMa0FgNQYHkfAE/LRYWDASEcBwPxhx3lQtCeEDFRBnE8MA3khPSwiOHbYDVOBbJ6EO5LIDK6BQVDh8xqQneoIHrxgkTGB7yqePobAZ5Ehg0cUKQ6D/Am7mB22UhtZnTEBGE0DwbJCHAQ0IkUNRYD4jBfCgAwQwXLngBHjQA+MXdd5kBMRADJzyMsdQFnVokkHhIh6QUnPRAH6ggQJQJ0glifTnTUiQKQmxkFlWkj4JFD8lCSpgafkBBA9BExiyd6noTfmSA7FGjDr5H7I4lZxQi6eweNflEdEVD6xAADRhP4J3CPaDbxsAlbEllWjpCcuoA80IIaaQBXDJT1BgF1rQI8dVl4SAAz5wGhKjkzvJl33JCeL4A+S4WKhwAFIQVEHTS0U5Q3DDmIVQQJr4MgWwE8hYmZsQXf24A/8oF+RCALERcGKZVQhwjKTZS3chBGQpmap5/5asaQkSGSVSEF2SIJfxMRqhdASBFAKgspsK80vGp5PB+YnDuQkoqRkqCQ/skWI3AD+75AS4YHbSKQjACARFoJdBcp0sl52bAJRCqQOg4QekJFmxUXahlC+kcZ69dGmztxg6sZrwaQlVGQlXeWmh5AQPFg1HoHen6J+BkQPcuDS2IFn140352GVqqRkwNxcfUYtxOZdv5p+GIATwYWGSiQwFsABZEica+pDL95eBuSCEGReGiZiK6Ykmqgi6xAQksKLJ0AKchhU8wCHGtKEydpmZ6UxI15k/RZRZgSnAAoY9qghaWJ0rygRbqCkxWpmu6Y/CI5uRQJsAdyFd8mO6ef+liZAVp7mibkABWDEH/ZmkMop7xUmRCbIeSLCcVWEDznkf0cmmiXBfOSmkyFAEOHAFN7CYlaSkGradBDYj37kc4pkD5JkD5kmoipAETVChmwhrWqAFJYo/kApg8rle9IlX92kYNqCfypEEdcqpiIADMdBiiIoMRFAF1mCTX9qXB9oHCboce9KggAqhSXieOCCSW0oTfmBvdsqEHcqWHeaWIsqSJEqr4pWrysAAeDU0rXSqXsaMP+CMg1mY/6SjPeCo2ioMBaCliEoEC6Av91hD4gpOTFqOmwmlnzmlomml7QoM8IqoRbABuWAh0TqCYQqbYypz61GbaIqbaxqwvwD/qi/DBLjAo1t0r8qUp8e5p8qZJX8aqNBJsdcwsIhaADaZrGPDsckkqd25A5UansoxnuUJrSZbsYfKrcjAAPlQr0p4p0eWqkPJqi+an1MRq7Oas71gscVYBRM7eTgYrMO6oMb6oNEQoUzrC057sV/1q9dmkQJzCtUaonCJrRi6tfogFSVgk05QBG/Ks39QADMAsBsrtDgFBbgVCUxyrjiarj2QmOuqsWr7C5I1iLIht8wwAAWAs4+Ktw9VVaGlBFOQh/vqmVIamlVauNngHuHpBwqpuMxgAaU6Pi4rQUOwBE9AHD8ABWT6sGd6m2rKudggL5tjA1XQtTpZBFc3SKcb/0GYgV0OUgYg26ci25zPOai0+wtZQay6q5MUwABg22tjVos/pQoze6mZuqnLCwxNIAQCUAI2oKKiqwzuKbXsNmAQwkj12apIu5+yyrLLiwfE4AMDEIflqwxFML2lJldOMg+2QqwM2nfHmrXyu7x6IQg7m7/IsAFVEEg9gAS4kH6Q60TI4gGmQC6Z0WGpsAMTNQEKYLsI270wYW84cAQxwMDMoEC1QBoLALRz87tS8wSZgR5hcBIxogp76gIdAEhfBYAk7BN+wANFQI8qrKsPmoEPQbiRI8Nmw1Kp4E9K8AQ7ACNLwMN4JQRaEHBHwMRBXCt1sgVHvAxMICJy48V64//EN6MDaYAsQyUjx9kHsyAAnKYybVQN9ffF+sAhIcCecvsrIQAffmGvFZxD1rO+F+BPOzABHZAEMsMD7iGWyuEcehwRWolZY7wM6+lJU0rInqUZQ3As+8QBHeBmCKAXYIUDIjAVz2q3lVwYAvCbmcyiQwwbyvs8ahw18QBaE/AGExoCp0EVONIh0ZChr9wPWIGyR0wBESYaMNyyhYxDQ7BnTzACbzAHsXHCpbQctjADfkCqSVC6x9wLFEq+s3wMFNCJNuhAuZwmF5zBkbDBxOHBixzC+TDC4/wSQOBJXrUhfhC35zwA0JAD3hy0sETDOmDDOBwLatkHPOzDxZbPMaH/BY8ZntVgAwxgxOeMDMUHZHncxNFcOVC8BFJMxVaMxX6gxVyMxhJ9Oj1wBVBhqea80cjAPCcgzjPTzknCxm5cizsQx3Ncx0Zwx+Da0k+TEF2QBBeaXDStDAMgAAhwwMGi00hyyPGQyLDAyI6cC5CMppNs1FwhFUnAQEQsy039B1vAqyztNFR9hyYhylJAyqaMyrC2ynXCXWAtEYZhCzThx0cMAqLhycm0yx7Qy78czEIwzF5QzGud174gYZJlA4x71syQl8/M1iHdN9M8BNV8zdl8n6nYzd9saTjt2I2QKVkCG8rc1PvrWsvhRoGY05ldKu/MwUh3XR38wfZ8b6b9/xhsliVE4NdjHL2uplVO8UbQLEEIrdBRwtA73MO5ENG9PRhIoBdAIAIzTdnJUAFapak8cAV3AdIlNNIlXcW/htIqbZ+NPd1ooQFIQBpmrd09qydAkARdwIGXLS1tPRk87bo+DdQmQMeeOtQJUdTs3ROBpJVMwKzaXQVFUA0hoNS7JN7A6yKIrMha/ciRDD+UfOBaIQYCMANAEKBHzKUgKUgUzj+gDNdy/WN0rcqsjNcerhX20QQDkN3yzaIDENkKleIRRNiGrRzArFWJzReLbaQzrhU+QL8LnOPLUADE2lo+fj6b3dnYjBWgzc05N9rhnOQ9UQsUgONOfgwDQARmN/+AaTzb4lHbGozbqqDbIuzl3BEbAD3muspKeDHlNrPcOnDDza3DkvDQ0Q3Ecg4dPBAETG3nzFB8NpBVYqDnN0PeUWLS590BWbzF6l3o0JEYit5vuZCImM19bezfcHwSQT3gRP3Rmm4WTCDc2q0TCwrpGmPVfYDVi9zIGu7VwLjqt7HanQ4zCACaac59b30Ko1zKLl6/MH7XrszrWnFAv24QjtO2sr4xQO7LQo7Yis3Yzg4Zz+vkA8CAw242VW7NV67N1qDl3gzOpd3t+6AT0X4TAxAEBaR3OYDc3bLfnBBiP5AqwaqSpnABHPAGmdIEsejut2Gpr3YD3z7mJAk34dz/FSGwCwyj75lwdKvAUhZ5EsTRBwbgABogyV+L8AFiwjxQBbga7wZRAxUQYfgdArZyMRaPCXPxBUH1VkMAF2WwWFywBjDQA0yBIXRI8gkPgtXg6p0+7997A7lpuxWv5kLBKB1xDnIBDwzWJSHwnLEhjER/GwH3cFVA4mOeReEJKlFLKzN/CamyA1EQWj6lAz5/Jy4KBNWiacbc9azBEE2wBb6u8slw4/hRs1IdIFDfPy7iIBCiA/OV9QhQHTagBxfiB2KQEL2L99R9C/Ht9wVBBHVSIQwh84UPFAewgw+AGQkAA1+VKcrRA0bepZFv+ZCRA0YwAE2u+T6nqD0O+qUi/wWl32MakCUUbUH+/KCvWgJnD/s9kRW1b/s+p1VHkN9botP87u9i1AcAnxk9BkpCgKTIDx3A5/i4YwNBwODMvwxl7gespuqEkssY/wMa/xEcnwoeHwDV1Evt3v0x8XliqYG7AAgYf4OEhYaHiImKi4yNjEUMQj1+lJWWl5iZmpucnZk3Jn2io6SlpqeoqalDOl9ROlFTQ2B9ZX1PXGswSDd+NjZCTb2exMXGx8jJysvMzc7ENn4hOTc4TTwVNY7b3N3e3ExJfk7P5c6gqunq66g/rHA6ojvuOzsGMDhGPjk+NkBAOKKZG0iwoMGDCJcJyZHDj48ePgoM+EaxokVHFf8G5BCXsKMldOxCikSlJN6OKB76SNGhQxcOSguMNOkhwUeTIzw86tzJs2fPIzhu+OABhAeTi0iTJmXSzydCkCOjjtyxRMcOllcNBJiGQMgRGzdsaMlBFM8Rp2jTql27yR+OHkB6VCmgtK5dbhYK5GRbDqrUv+oOTHnyQMeBBDD83MDzK0ePr15wCAnBw4cVvpgzazYYokeToVXu3B1NOlGVIJuZ+QXMGpWUwgkCaAio5eENIL/8COiBY46Pt6mDCx/eqQQPHDnoll7OnAhZGzmA7BNIHNPq1uqe9PlRso+OH6OkzDugIzZYIXiqq1/P/pOfJEWKMJ9PukARh0Js5KP/3v46dlQ6TNHHPEtsp8MQQ/SRYIFaJYGEHzi81N6EFAq3AFBAVEDfhndtgdoNSQiBgwAV+vefKay4AosstNiCiy68+AKMMBXWaONaAgjhwwBBcOijUnpV8luJoZyYjjs6wCMPPfbgow8//gDE341UVokQAkAQQcGPXF5kAQNhvTTleiYaOUp3J6W0Ukv4wCQTTTbhZOWcdBKUgyBd5kkRBnrZABGRZqpClVVY6aAVV16BJRZZQJhV56OQJgMEBvLpaWk3FNzwVUMUlhmoYIQZhphijEH3mA2RTVbZZZG26qomFRBx6azbBFGFYpN0WmSgrsEmG2224RbNbr39luur/8i6GsRRtDbLCAa3JsGYH9TcoAUQxHnKjnbcxfNdeOOVF8B56SVr7rmUTAMEP37g6ey7iRTQRBK/HHcDRFpku6tUAQ74Q4E/HJjggn00+GCE6CaM7BHUOJFPFczCK3EhdxTA2w3R8XBFD8MIp206Kb4Syyy13JLLLr38EkzHCrdc5w08HAHEAG5MbHMhGMTwCxBJdMHDDSyn9rEqSCrp7xD13JPPPv38E5DLUM8J3RFO+BDxzTdTUAQPNoSQBECcerxvVGiipBJLLrk5U0037RX12zVGZ4UTW0yE9d1M2ICEP2RVN3Qqg15F6KE5dPVVWGOVdRbcjE/ow4NMtHD35P8S2cB1WGNq9jcqoBZ2WGKLNXZqqpRZ1vjp6+VgAwVVTO56AUyEaUO5Yrf2mriziRVsbsT6BhzqwHucnOvEV0BBEk4Ao68pVID3w1VY9BHFEAEXiDR55t2AXvDcr/eL3k3kIEITfhhPPPFBENEDOcuXkmA8fVzQxxJksCSKHQgaDKGE3fcvHGUB8cEccGO+8xGPAUZwwhzaV4qrxGIHoqACBBU0BK3ESGU08p8GNdMDYORrGlXYkgGJNwAMIIeBZ+LODsIQsHpE4QdR0EW+mBalp23whmzJjYSCIMIREq8IQQhbcK7zAy4ETAoDY0UGEkMUK7yJbXLCoRTRcoONFeX/BrLyoQExwAQUiuIJ9XAeeVbAgnFoSnWIY5SjpshGnjAEAV8hAh20OEIPDYeIA9KBEn4QgR4kgWuKcUhASLeqNhrSI9MSQhDsRkcDoqZ2DTRQBCLkA4f4AQk+EBElemesQ3ryIDBDAhEq1UhHYgAYORDGgzAThx0oYQdTOMAesbCCCO3mk7jUCXSA8ZUQUOIG6SulFplAgegIAQhBS0sT3iAKKARMBysAQD78gAABuC2X2LRTJXOAg7iUAAdEYKQwR5g+ogQDMz7owBME1Icx9AIHIdAk/7JJz3JEYxrVuIYTlDNOLRKhCkQRolqAoAYo9GEFNnDCDYwQs8vlYHH1/4woMxbSkIf8Boj9bCQRnCMEzNjABDKwwREQQC+ivOQ2OeioRFeaDKAIhShGcVdGtcjDzDkFBzmhBg4UCIQZUIIoSBAoS4fKCbfARS78nCkdmYABzDDEBzcgRyZ9gKWXrA9bRM0qJzrzGR6ERqnjfGQO3wIQ7eEhqL/5Cli0ylZNGAcHTEgqWOm4gQL4AjkBoV1b9+pR1SXKl0eASFzn2k8QFCEHVbNBE2zK18b2hF3c9GYPEFCEqxG2lBsIQjdVN0/HerYn99TpNXxQBJleVphaO+Y+PsvanlDUIRCBq2VPK8wqFGGnnW2tbg3i0qEUZbC0VSoFgsjY3Rq3GUaNy/9cgjvXDdznuNAdCFdBIxrmzhUEdo2udp3xVuBat7kVsCYlcqCF4m53t7v8qx8CazW5flepQWiqBPjBzfPal1rb7GYPSjDZyr6XthADixasYN77fja0+axMaf8b3CDYlTcFNrBjX2tR2TKYuVWoQBGSIFQJ67a3MPXuhYNLqQh7eK/JReqI31uBLp74uNP1anVX/N3Mvvi43XUvjYNbABNa8sZZ7VoHMYaHXoQAdlvY8YWJUIFqKMbEQG6j5X5xBdVxrYBKvrBEgOCwSkZZovrp6GQvGYMNZJnGG6ADA77M0r1poZtHEAIRenTmHWOACGyW6Gd+aoMgkLLONB5lnuv/mYM5+BKL4gQ0jQsg1kHjUgTrSt8cFX3mIDTa0YdcbAgprWgiMGFrfjACMAKCBBHlYJWYfltOnEAvuIiDh5zmdHx9IAI/aOGPuDLCsVINNXEI4DaWK8AoYx3rTwtABAH0QjV4YARev+0lOIjJDYqQaGIregNMwHNYwjKHezk7anvLgQBsMIAZW5vYTAhvD0SAWB6Q6NsuC11c/3xuYnPRCL3QdW7hba4mCIECPax3vSlAhAIAB8r8plNEdCxwaw+ACAKYVsLRZWkGNPzihJAIEYLyldoYQa8TV096ewmhbfMgBwygN8YvHtcQ0CgoHAs5eyCr3xJUQw42KMKcV85z/0JgIH2UKAEQroBwmacFwdbgQU6aMIAk9/zpg2AAE7hJDlQbfTgUjq1sLQ71rrsBiL++unpAXJQcfL3raCcED8knduKkeC50TnvaCwCxtg8nxl+Vu94HkdlL2x0zxoEdw/fedQpsoZLItNxCw2QEjvxdGUDQAtAaMjt/iCGh+YhQOAdPeLQzIQgb8MG4RRrzojyeGbXhGE5/ATTkRKMERoBd52dvCAwMoArIyQ9jznl6ZdzrCgGtRr4VgwCJmJb2tLd0D/CAg30ApcO97wTQeNCFr/3CYdCxtJmRz/1CaMk5ELKBqKOPjMgmIQSKx00BGN399hvCuQUQyALJf4yT4/8m3BuNu/v3PwgtFYHL9GcMrDdlAyAR/HeAhuBpeBaAxMAYAXEDIoaAEvgHmTUAyTMMX5EEPUAZvoRVzqYFQvcQNlBJlod5RnBSTVAFwzaBLEgIKhgEC3Ab4fMSTrAuPANvORACTnAW3QQW1aA6fgB7pbV+LViEhTAAIMAEP1NfxzEDtAZvftIZ1CJqw3cDxVdCRpiFhpA+RZBAQREUXoaDVrg3P4N9OaB9WpiGhlAABCcAJeAHk8B2zqYfrZcTPbh++qeGevgHNZBtqNED+QJvfyQENxACQJN/e5iIh1AEEON4vDYiinUDsWKAiliJhlAFPOJ3eRYNRuBg1WaJoDj/CMMVBD0gbsPQfLAFVXoDU+8WZGIiAg+SBFalH92Wc8TEdaGYi4cwF/+EAxy2LtjXUVAiIriWVUjAbEhAdA2BBDWYE0bgaceni9JYCEzwaX5QLgmEBE7DEOOwbxG1Sx3UAwIQEMjxT0UQcNOYjofABJgYBFOmGNwUFtxUdIbEEFVmBPhUBBVQANunjv64CMPFVCBCIjgwA18BUUMVEDkAAFpwB542W/8YkaYxZ0wgAGJAUdBXTz9DbTEgORL5kdzAAHRQAAwQj1kVBPsYjSC5ks9SBRvwcytlaZbGkjRpEQUHMV+BJUBzST4gDtwUFECDBF+IMb5ACdHgbpURENek/xb3Ui8L8GvDEg355gTUwFBrpVjRAITAZB/UVpNeiRQWYGkl9GQcczEYox8+MB1hsS4gEiE5ARc8oAXMlhn7gBxxATQ3oI3UcBxFSS29MAk3IAI8MABMFR9feZh2MQBFUAD7SAcnBFVD4Qf/8GYSwAMcgzFHYC3IdBl4EIZrgQOSdwR/NA3l9T2L9RXvwQ/6QFoDUAEVYAGIGZvLsQEbBUQMhUwaszdUWUk+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
  <p:tag name="MIO_MST_COLOR_1" val="0,0,0,Dark 1"/>
  <p:tag name="MIO_MST_COLOR_2" val="255,255,255,Light 1"/>
  <p:tag name="MIO_MST_COLOR_3" val="255,255,255,Dark 2"/>
  <p:tag name="MIO_MST_COLOR_4" val="235,235,235,Light 2"/>
  <p:tag name="MIO_MST_COLOR_5" val="255,165,0,Accent 1"/>
  <p:tag name="MIO_MST_COLOR_6" val="191,115,0,Accent 2"/>
  <p:tag name="MIO_MST_COLOR_7" val="226,135,0,Accent 3"/>
  <p:tag name="MIO_MST_COLOR_8" val="255,194,102,Accent 4"/>
  <p:tag name="MIO_MST_COLOR_9" val="95,95,95,Accent 5"/>
  <p:tag name="MIO_MST_COLOR_10" val="38,38,38,Accent 6"/>
  <p:tag name="MIO_MST_COLOR_11" val="255,165,0,"/>
  <p:tag name="MIO_MST_COLOR_12" val="119,119,119,"/>
  <p:tag name="MIO_HDS" val="True"/>
  <p:tag name="MIO_EK" val="7021"/>
  <p:tag name="MIO_UPDATE" val="True"/>
  <p:tag name="MIO_VERSION" val="31.01.2014 11:36:49"/>
  <p:tag name="MIO_DBID" val="ED9FF2F2-6643-46BA-B685-7D49126FFAFF"/>
</p:tagLst>
</file>

<file path=ppt/tags/tag5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6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7.xml><?xml version="1.0" encoding="utf-8"?>
<p:tagLst xmlns:a="http://schemas.openxmlformats.org/drawingml/2006/main" xmlns:r="http://schemas.openxmlformats.org/officeDocument/2006/relationships" xmlns:p="http://schemas.openxmlformats.org/presentationml/2006/main">
  <p:tag name="MIO_AGENDA_ELEMENTNAME" val="Functional Description &amp; Feature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7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7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7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73.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74.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75.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76.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77.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78.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79.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81.xml><?xml version="1.0" encoding="utf-8"?>
<p:tagLst xmlns:a="http://schemas.openxmlformats.org/drawingml/2006/main" xmlns:r="http://schemas.openxmlformats.org/officeDocument/2006/relationships" xmlns:p="http://schemas.openxmlformats.org/presentationml/2006/main">
  <p:tag name="MIO_AGENDA_ELEMENTNAME" val="Integration Highlight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82.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8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8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8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8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8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8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89.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9.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90.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9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9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9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9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95.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96.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97.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98.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9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heme/theme1.xml><?xml version="1.0" encoding="utf-8"?>
<a:theme xmlns:a="http://schemas.openxmlformats.org/drawingml/2006/main" name="Continental AG, 4x3">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Continental A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spPr>
      <a:bodyPr rtlCol="0" anchor="ctr"/>
      <a:lstStyle>
        <a:defPPr algn="ctr">
          <a:defRPr sz="1600" dirty="0" err="1" smtClean="0">
            <a:solidFill>
              <a:schemeClr val="bg2">
                <a:lumMod val="10000"/>
              </a:schemeClr>
            </a:solidFill>
          </a:defRPr>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CCT)" ma:contentTypeID="0x010100C54AEFCD9DBB4E319E8DEF77F32B830D00559DCBCAA6BF8B4C8C4170D224F0B401" ma:contentTypeVersion="27" ma:contentTypeDescription="Document Content Type (CCT)" ma:contentTypeScope="" ma:versionID="027c889db81a090d3de2e5480fcdf139">
  <xsd:schema xmlns:xsd="http://www.w3.org/2001/XMLSchema" xmlns:xs="http://www.w3.org/2001/XMLSchema" xmlns:p="http://schemas.microsoft.com/office/2006/metadata/properties" xmlns:ns1="http://schemas.microsoft.com/sharepoint/v3" xmlns:ns3="2b58d1a8-bea5-41b5-8c79-f5856396d7c9" targetNamespace="http://schemas.microsoft.com/office/2006/metadata/properties" ma:root="true" ma:fieldsID="0ef92454cc82a1f6d8bb2a1c322cb363" ns1:_="" ns3:_="">
    <xsd:import namespace="http://schemas.microsoft.com/sharepoint/v3"/>
    <xsd:import namespace="2b58d1a8-bea5-41b5-8c79-f5856396d7c9"/>
    <xsd:element name="properties">
      <xsd:complexType>
        <xsd:sequence>
          <xsd:element name="documentManagement">
            <xsd:complexType>
              <xsd:all>
                <xsd:element ref="ns1:Language" minOccurs="0"/>
                <xsd:element ref="ns1:Status" minOccurs="0"/>
                <xsd:element ref="ns1:Owner" minOccurs="0"/>
                <xsd:element ref="ns1:SecurityClass" minOccurs="0"/>
                <xsd:element ref="ns1:ValidUntil" minOccurs="0"/>
                <xsd:element ref="ns3:OrgFileExt" minOccurs="0"/>
                <xsd:element ref="ns3:CurItemEx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0" nillable="true" ma:displayName="Language" ma:default="English (en)" ma:description="Document Language" ma:internalName="Language" ma:readOnly="false">
      <xsd:simpleType>
        <xsd:restriction base="dms:Choice">
          <xsd:enumeration value="Arabic (ar)"/>
          <xsd:enumeration value="Bulgarian (bg)"/>
          <xsd:enumeration value="Chinese (zh)"/>
          <xsd:enumeration value="Croatian (hr)"/>
          <xsd:enumeration value="Czech (cs)"/>
          <xsd:enumeration value="Danish (da)"/>
          <xsd:enumeration value="Dutch (nl)"/>
          <xsd:enumeration value="English (en)"/>
          <xsd:enumeration value="Estonian (et)"/>
          <xsd:enumeration value="Finnish (fi)"/>
          <xsd:enumeration value="French (fr)"/>
          <xsd:enumeration value="German (de)"/>
          <xsd:enumeration value="Greek (el)"/>
          <xsd:enumeration value="Hebrew (he)"/>
          <xsd:enumeration value="Hindi (hi)"/>
          <xsd:enumeration value="Hungarian (hu)"/>
          <xsd:enumeration value="Indonesian (id)"/>
          <xsd:enumeration value="Italian (it)"/>
          <xsd:enumeration value="Japanese (ja)"/>
          <xsd:enumeration value="Korean (ko)"/>
          <xsd:enumeration value="Latvian (lv)"/>
          <xsd:enumeration value="Lithuanian (lt)"/>
          <xsd:enumeration value="Malay (ms)"/>
          <xsd:enumeration value="Norwegian (no)"/>
          <xsd:enumeration value="Polish (pl)"/>
          <xsd:enumeration value="Portuguese (pt)"/>
          <xsd:enumeration value="Romanian (ro)"/>
          <xsd:enumeration value="Russian (ru)"/>
          <xsd:enumeration value="Serbian (sr)"/>
          <xsd:enumeration value="Slovak (sk)"/>
          <xsd:enumeration value="Slovenian (sl)"/>
          <xsd:enumeration value="Spanish (es)"/>
          <xsd:enumeration value="Swedish (sv)"/>
          <xsd:enumeration value="Thai (th)"/>
          <xsd:enumeration value="Turkish (tr)"/>
          <xsd:enumeration value="Ukrainian (uk)"/>
          <xsd:enumeration value="Urdu (ur)"/>
          <xsd:enumeration value="Vietnamese (vi)"/>
        </xsd:restriction>
      </xsd:simpleType>
    </xsd:element>
    <xsd:element name="Status" ma:index="11" nillable="true" ma:displayName="Status" ma:default="Draft" ma:description="Document Status" ma:internalName="Status" ma:readOnly="false">
      <xsd:simpleType>
        <xsd:restriction base="dms:Choice">
          <xsd:enumeration value=""/>
          <xsd:enumeration value="Not started"/>
          <xsd:enumeration value="Draft"/>
          <xsd:enumeration value="Reviewed"/>
          <xsd:enumeration value="Released"/>
          <xsd:enumeration value="Valid"/>
          <xsd:enumeration value="Outdated"/>
          <xsd:enumeration value="Invalid"/>
        </xsd:restriction>
      </xsd:simpleType>
    </xsd:element>
    <xsd:element name="Owner" ma:index="12" nillable="true" ma:displayName="Owner of the Document" ma:description="Owner of the Document" ma:internalName="Owner_x0020_of_x0020_the_x0020_Document" ma:readOnly="false">
      <xsd:simpleType>
        <xsd:restriction base="dms:Text"/>
      </xsd:simpleType>
    </xsd:element>
    <xsd:element name="SecurityClass" ma:index="13" nillable="true" ma:displayName="Security Class" ma:default="Internal" ma:description="Security Class of Document" ma:internalName="Security_x0020_Class" ma:readOnly="false">
      <xsd:simpleType>
        <xsd:restriction base="dms:Choice">
          <xsd:enumeration value="Internal"/>
          <xsd:enumeration value="Public"/>
          <xsd:enumeration value="Confidential"/>
        </xsd:restriction>
      </xsd:simpleType>
    </xsd:element>
    <xsd:element name="ValidUntil" ma:index="14" nillable="true" ma:displayName="Valid Until" ma:description="Document Valid Until" ma:format="DateOnly" ma:internalName="Valid_x0020_Until"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b58d1a8-bea5-41b5-8c79-f5856396d7c9" elementFormDefault="qualified">
    <xsd:import namespace="http://schemas.microsoft.com/office/2006/documentManagement/types"/>
    <xsd:import namespace="http://schemas.microsoft.com/office/infopath/2007/PartnerControls"/>
    <xsd:element name="OrgFileExt" ma:index="15" nillable="true" ma:displayName="Orginal Ext" ma:internalName="Orginal_x0020_Ext" ma:readOnly="true">
      <xsd:simpleType>
        <xsd:restriction base="dms:Text"/>
      </xsd:simpleType>
    </xsd:element>
    <xsd:element name="CurItemExt" ma:index="16" nillable="true" ma:displayName="Current Ext" ma:internalName="Current_x0020_Ext"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anguage xmlns="http://schemas.microsoft.com/sharepoint/v3">English (en)</Language>
    <Status xmlns="http://schemas.microsoft.com/sharepoint/v3">Draft</Status>
    <Owner xmlns="http://schemas.microsoft.com/sharepoint/v3" xsi:nil="true"/>
    <ValidUntil xmlns="http://schemas.microsoft.com/sharepoint/v3" xsi:nil="true"/>
    <SecurityClass xmlns="http://schemas.microsoft.com/sharepoint/v3">Internal</SecurityClas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8C2359-1EA1-4BA0-B6FA-8F144493213F}"/>
</file>

<file path=customXml/itemProps2.xml><?xml version="1.0" encoding="utf-8"?>
<ds:datastoreItem xmlns:ds="http://schemas.openxmlformats.org/officeDocument/2006/customXml" ds:itemID="{746420AD-589D-4CD2-AF8F-4EF6650DF1C2}"/>
</file>

<file path=customXml/itemProps3.xml><?xml version="1.0" encoding="utf-8"?>
<ds:datastoreItem xmlns:ds="http://schemas.openxmlformats.org/officeDocument/2006/customXml" ds:itemID="{52D989CD-B9A7-43A9-82EB-08B83B388777}"/>
</file>

<file path=docProps/app.xml><?xml version="1.0" encoding="utf-8"?>
<Properties xmlns="http://schemas.openxmlformats.org/officeDocument/2006/extended-properties" xmlns:vt="http://schemas.openxmlformats.org/officeDocument/2006/docPropsVTypes">
  <TotalTime>0</TotalTime>
  <Words>7123</Words>
  <Application>Microsoft Office PowerPoint</Application>
  <PresentationFormat>On-screen Show (4:3)</PresentationFormat>
  <Paragraphs>620</Paragraphs>
  <Slides>40</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40</vt:i4>
      </vt:variant>
    </vt:vector>
  </HeadingPairs>
  <TitlesOfParts>
    <vt:vector size="49" baseType="lpstr">
      <vt:lpstr>Arial</vt:lpstr>
      <vt:lpstr>Calibri</vt:lpstr>
      <vt:lpstr>Courier New</vt:lpstr>
      <vt:lpstr>Times New Roman</vt:lpstr>
      <vt:lpstr>Wingdings</vt:lpstr>
      <vt:lpstr>Continental AG, 4x3</vt:lpstr>
      <vt:lpstr>think-cell Folie</vt:lpstr>
      <vt:lpstr>Visio</vt:lpstr>
      <vt:lpstr>Visio.Drawing.15</vt:lpstr>
      <vt:lpstr>PWM Driver Training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Integration Highlights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Continental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Stefan Naujokat</dc:creator>
  <cp:keywords/>
  <cp:lastModifiedBy>Petrila, Ciprian</cp:lastModifiedBy>
  <cp:revision>158</cp:revision>
  <dcterms:created xsi:type="dcterms:W3CDTF">2014-01-31T10:36:50Z</dcterms:created>
  <dcterms:modified xsi:type="dcterms:W3CDTF">2019-09-17T08:52:24Z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0x010100C54AEFCD9DBB4E319E8DEF77F32B830D00559DCBCAA6BF8B4C8C4170D224F0B401</vt:lpwstr>
  </property>
  <property fmtid="{D5CDD505-2E9C-101B-9397-08002B2CF9AE}" pid="3" name="Order">
    <vt:r8>4900</vt:r8>
  </property>
  <property fmtid="{D5CDD505-2E9C-101B-9397-08002B2CF9AE}" pid="4" name="GUID">
    <vt:lpwstr>c03a4bcb-17b2-4c61-9972-b1467cf518e4</vt:lpwstr>
  </property>
</Properties>
</file>