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88" r:id="rId8"/>
    <p:sldId id="263" r:id="rId9"/>
    <p:sldId id="269" r:id="rId10"/>
    <p:sldId id="321" r:id="rId11"/>
    <p:sldId id="275" r:id="rId12"/>
    <p:sldId id="270" r:id="rId13"/>
    <p:sldId id="272" r:id="rId14"/>
    <p:sldId id="306" r:id="rId15"/>
    <p:sldId id="307" r:id="rId16"/>
    <p:sldId id="312" r:id="rId17"/>
    <p:sldId id="308" r:id="rId18"/>
    <p:sldId id="311" r:id="rId19"/>
    <p:sldId id="310" r:id="rId20"/>
    <p:sldId id="281" r:id="rId21"/>
    <p:sldId id="280" r:id="rId22"/>
    <p:sldId id="285" r:id="rId23"/>
    <p:sldId id="283" r:id="rId24"/>
    <p:sldId id="284" r:id="rId25"/>
  </p:sldIdLst>
  <p:sldSz cx="9144000" cy="5143500"/>
  <p:notesSz cx="6858000" cy="9144000"/>
  <p:embeddedFontLst>
    <p:embeddedFont>
      <p:font typeface="Montserrat" panose="00000500000000000000"/>
      <p:regular r:id="rId29"/>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Capstone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Proje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ct</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sz="3600" b="1">
                <a:solidFill>
                  <a:schemeClr val="lt1"/>
                </a:solidFill>
                <a:latin typeface="Montserrat" panose="00000500000000000000"/>
                <a:ea typeface="Montserrat" panose="00000500000000000000"/>
                <a:cs typeface="Montserrat" panose="00000500000000000000"/>
                <a:sym typeface="Montserrat" panose="00000500000000000000"/>
              </a:rPr>
              <a:t>Bank Marketing Effectiveness Prediction </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Correlation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687320" y="1092835"/>
            <a:ext cx="4537710" cy="3791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38785" y="1322070"/>
            <a:ext cx="8520430" cy="3637280"/>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Best Parameters			      		ROC-AUC score</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C : 0.1</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  Confusion matrix of Train Data 		      Confusion matrix of Test Data</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Logistic Regression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Train Data</a:t>
                      </a:r>
                      <a:endParaRPr lang="en-US"/>
                    </a:p>
                  </a:txBody>
                  <a:tcPr/>
                </a:tc>
                <a:tc>
                  <a:txBody>
                    <a:bodyPr/>
                    <a:p>
                      <a:pPr>
                        <a:buNone/>
                      </a:pPr>
                      <a:r>
                        <a:rPr lang="en-US"/>
                        <a:t>0.93</a:t>
                      </a:r>
                      <a:endParaRPr lang="en-US"/>
                    </a:p>
                  </a:txBody>
                  <a:tcPr/>
                </a:tc>
              </a:tr>
              <a:tr h="304800">
                <a:tc>
                  <a:txBody>
                    <a:bodyPr/>
                    <a:p>
                      <a:pPr>
                        <a:buNone/>
                      </a:pPr>
                      <a:r>
                        <a:rPr lang="en-US"/>
                        <a:t>Test Data</a:t>
                      </a:r>
                      <a:endParaRPr lang="en-US"/>
                    </a:p>
                  </a:txBody>
                  <a:tcPr/>
                </a:tc>
                <a:tc>
                  <a:txBody>
                    <a:bodyPr/>
                    <a:p>
                      <a:pPr>
                        <a:buNone/>
                      </a:pPr>
                      <a:r>
                        <a:rPr lang="en-US"/>
                        <a:t>0.93</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p:cNvPicPr>
            <a:picLocks noChangeAspect="1"/>
          </p:cNvPicPr>
          <p:nvPr/>
        </p:nvPicPr>
        <p:blipFill>
          <a:blip r:embed="rId1"/>
          <a:stretch>
            <a:fillRect/>
          </a:stretch>
        </p:blipFill>
        <p:spPr>
          <a:xfrm>
            <a:off x="565150" y="3312795"/>
            <a:ext cx="2420620" cy="1647190"/>
          </a:xfrm>
          <a:prstGeom prst="rect">
            <a:avLst/>
          </a:prstGeom>
        </p:spPr>
      </p:pic>
      <p:pic>
        <p:nvPicPr>
          <p:cNvPr id="7" name="Picture 6"/>
          <p:cNvPicPr>
            <a:picLocks noChangeAspect="1"/>
          </p:cNvPicPr>
          <p:nvPr/>
        </p:nvPicPr>
        <p:blipFill>
          <a:blip r:embed="rId2"/>
          <a:stretch>
            <a:fillRect/>
          </a:stretch>
        </p:blipFill>
        <p:spPr>
          <a:xfrm>
            <a:off x="5497830" y="3312795"/>
            <a:ext cx="2343150" cy="1645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38785" y="1322070"/>
            <a:ext cx="8520430" cy="3637280"/>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Best Parameters			      		ROC-AUC score</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n_neighbors : 27</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Confusion matrix of Train Data 		      Confusion matrix of Test Data</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K-Nearest Neighbors</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Train Data</a:t>
                      </a:r>
                      <a:endParaRPr lang="en-US"/>
                    </a:p>
                  </a:txBody>
                  <a:tcPr/>
                </a:tc>
                <a:tc>
                  <a:txBody>
                    <a:bodyPr/>
                    <a:p>
                      <a:pPr>
                        <a:buNone/>
                      </a:pPr>
                      <a:r>
                        <a:rPr lang="en-US"/>
                        <a:t>0.95</a:t>
                      </a:r>
                      <a:endParaRPr lang="en-US"/>
                    </a:p>
                  </a:txBody>
                  <a:tcPr/>
                </a:tc>
              </a:tr>
              <a:tr h="304800">
                <a:tc>
                  <a:txBody>
                    <a:bodyPr/>
                    <a:p>
                      <a:pPr>
                        <a:buNone/>
                      </a:pPr>
                      <a:r>
                        <a:rPr lang="en-US"/>
                        <a:t>Test Data</a:t>
                      </a:r>
                      <a:endParaRPr lang="en-US"/>
                    </a:p>
                  </a:txBody>
                  <a:tcPr/>
                </a:tc>
                <a:tc>
                  <a:txBody>
                    <a:bodyPr/>
                    <a:p>
                      <a:pPr>
                        <a:buNone/>
                      </a:pPr>
                      <a:r>
                        <a:rPr lang="en-US"/>
                        <a:t>0.93</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770890" y="3314065"/>
            <a:ext cx="2408555" cy="1613535"/>
          </a:xfrm>
          <a:prstGeom prst="rect">
            <a:avLst/>
          </a:prstGeom>
        </p:spPr>
      </p:pic>
      <p:pic>
        <p:nvPicPr>
          <p:cNvPr id="4" name="Picture 3"/>
          <p:cNvPicPr>
            <a:picLocks noChangeAspect="1"/>
          </p:cNvPicPr>
          <p:nvPr/>
        </p:nvPicPr>
        <p:blipFill>
          <a:blip r:embed="rId2"/>
          <a:stretch>
            <a:fillRect/>
          </a:stretch>
        </p:blipFill>
        <p:spPr>
          <a:xfrm>
            <a:off x="5544185" y="3314065"/>
            <a:ext cx="2250440" cy="1611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38785" y="1322070"/>
            <a:ext cx="8520430" cy="3637280"/>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Best Parameters			      		ROC-AUC score</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max_depth : 10</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min_samples_leaf : 10</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min_samples_split : 20</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Confusion matrix of Train Data 		      Confusion matrix of Test Data</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Decision Tree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Train Data</a:t>
                      </a:r>
                      <a:endParaRPr lang="en-US"/>
                    </a:p>
                  </a:txBody>
                  <a:tcPr/>
                </a:tc>
                <a:tc>
                  <a:txBody>
                    <a:bodyPr/>
                    <a:p>
                      <a:pPr>
                        <a:buNone/>
                      </a:pPr>
                      <a:r>
                        <a:rPr lang="en-US"/>
                        <a:t>0.95</a:t>
                      </a:r>
                      <a:endParaRPr lang="en-US"/>
                    </a:p>
                  </a:txBody>
                  <a:tcPr/>
                </a:tc>
              </a:tr>
              <a:tr h="304800">
                <a:tc>
                  <a:txBody>
                    <a:bodyPr/>
                    <a:p>
                      <a:pPr>
                        <a:buNone/>
                      </a:pPr>
                      <a:r>
                        <a:rPr lang="en-US"/>
                        <a:t>Test Data</a:t>
                      </a:r>
                      <a:endParaRPr lang="en-US"/>
                    </a:p>
                  </a:txBody>
                  <a:tcPr/>
                </a:tc>
                <a:tc>
                  <a:txBody>
                    <a:bodyPr/>
                    <a:p>
                      <a:pPr>
                        <a:buNone/>
                      </a:pPr>
                      <a:r>
                        <a:rPr lang="en-US"/>
                        <a:t>0.93</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p:cNvPicPr>
            <a:picLocks noChangeAspect="1"/>
          </p:cNvPicPr>
          <p:nvPr/>
        </p:nvPicPr>
        <p:blipFill>
          <a:blip r:embed="rId1"/>
          <a:stretch>
            <a:fillRect/>
          </a:stretch>
        </p:blipFill>
        <p:spPr>
          <a:xfrm>
            <a:off x="789940" y="3314065"/>
            <a:ext cx="2282825" cy="1572260"/>
          </a:xfrm>
          <a:prstGeom prst="rect">
            <a:avLst/>
          </a:prstGeom>
        </p:spPr>
      </p:pic>
      <p:pic>
        <p:nvPicPr>
          <p:cNvPr id="7" name="Picture 6"/>
          <p:cNvPicPr>
            <a:picLocks noChangeAspect="1"/>
          </p:cNvPicPr>
          <p:nvPr/>
        </p:nvPicPr>
        <p:blipFill>
          <a:blip r:embed="rId2"/>
          <a:stretch>
            <a:fillRect/>
          </a:stretch>
        </p:blipFill>
        <p:spPr>
          <a:xfrm>
            <a:off x="5586095" y="3314065"/>
            <a:ext cx="2166620" cy="1565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Decision Tree</a:t>
            </a: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 </a:t>
            </a: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Feature Importance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167255" y="1000125"/>
            <a:ext cx="4808855" cy="39636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38785" y="1322070"/>
            <a:ext cx="8520430" cy="3637280"/>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Best Parameters			      		ROC-AUC score</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max_depth : 10</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min_samples_leaf : 10</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min_samples_split : 20</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Confusion matrix of Train Data 		      Confusion matrix of Test Data</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RandomForest</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Train Data</a:t>
                      </a:r>
                      <a:endParaRPr lang="en-US"/>
                    </a:p>
                  </a:txBody>
                  <a:tcPr/>
                </a:tc>
                <a:tc>
                  <a:txBody>
                    <a:bodyPr/>
                    <a:p>
                      <a:pPr>
                        <a:buNone/>
                      </a:pPr>
                      <a:r>
                        <a:rPr lang="en-US"/>
                        <a:t>0.92</a:t>
                      </a:r>
                      <a:endParaRPr lang="en-US"/>
                    </a:p>
                  </a:txBody>
                  <a:tcPr/>
                </a:tc>
              </a:tr>
              <a:tr h="304800">
                <a:tc>
                  <a:txBody>
                    <a:bodyPr/>
                    <a:p>
                      <a:pPr>
                        <a:buNone/>
                      </a:pPr>
                      <a:r>
                        <a:rPr lang="en-US"/>
                        <a:t>Test Data</a:t>
                      </a:r>
                      <a:endParaRPr lang="en-US"/>
                    </a:p>
                  </a:txBody>
                  <a:tcPr/>
                </a:tc>
                <a:tc>
                  <a:txBody>
                    <a:bodyPr/>
                    <a:p>
                      <a:pPr>
                        <a:buNone/>
                      </a:pPr>
                      <a:r>
                        <a:rPr lang="en-US"/>
                        <a:t>0.92</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p:cNvPicPr>
            <a:picLocks noChangeAspect="1"/>
          </p:cNvPicPr>
          <p:nvPr/>
        </p:nvPicPr>
        <p:blipFill>
          <a:blip r:embed="rId1"/>
          <a:stretch>
            <a:fillRect/>
          </a:stretch>
        </p:blipFill>
        <p:spPr>
          <a:xfrm>
            <a:off x="789940" y="3314065"/>
            <a:ext cx="2282825" cy="1572260"/>
          </a:xfrm>
          <a:prstGeom prst="rect">
            <a:avLst/>
          </a:prstGeom>
        </p:spPr>
      </p:pic>
      <p:pic>
        <p:nvPicPr>
          <p:cNvPr id="7" name="Picture 6"/>
          <p:cNvPicPr>
            <a:picLocks noChangeAspect="1"/>
          </p:cNvPicPr>
          <p:nvPr/>
        </p:nvPicPr>
        <p:blipFill>
          <a:blip r:embed="rId2"/>
          <a:stretch>
            <a:fillRect/>
          </a:stretch>
        </p:blipFill>
        <p:spPr>
          <a:xfrm>
            <a:off x="5586095" y="3314065"/>
            <a:ext cx="2166620" cy="1565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RandomForest </a:t>
            </a: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Feature Importance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tretch>
            <a:fillRect/>
          </a:stretch>
        </p:blipFill>
        <p:spPr>
          <a:xfrm>
            <a:off x="2109470" y="1013460"/>
            <a:ext cx="4925695" cy="3950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38785" y="1322070"/>
            <a:ext cx="8520430" cy="3637280"/>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Best Parameters			      		ROC-AUC score</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learning_rate : 0.5</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max_depth : 9</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n_estimators</a:t>
            </a: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 : 125</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Confusion matrix of Train Data 		      Confusion matrix of Test Data</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XGBoost</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Train Data</a:t>
                      </a:r>
                      <a:endParaRPr lang="en-US"/>
                    </a:p>
                  </a:txBody>
                  <a:tcPr/>
                </a:tc>
                <a:tc>
                  <a:txBody>
                    <a:bodyPr/>
                    <a:p>
                      <a:pPr>
                        <a:buNone/>
                      </a:pPr>
                      <a:r>
                        <a:rPr lang="en-US"/>
                        <a:t>0.99</a:t>
                      </a:r>
                      <a:endParaRPr lang="en-US"/>
                    </a:p>
                  </a:txBody>
                  <a:tcPr/>
                </a:tc>
              </a:tr>
              <a:tr h="304800">
                <a:tc>
                  <a:txBody>
                    <a:bodyPr/>
                    <a:p>
                      <a:pPr>
                        <a:buNone/>
                      </a:pPr>
                      <a:r>
                        <a:rPr lang="en-US"/>
                        <a:t>Test Data</a:t>
                      </a:r>
                      <a:endParaRPr lang="en-US"/>
                    </a:p>
                  </a:txBody>
                  <a:tcPr/>
                </a:tc>
                <a:tc>
                  <a:txBody>
                    <a:bodyPr/>
                    <a:p>
                      <a:pPr>
                        <a:buNone/>
                      </a:pPr>
                      <a:r>
                        <a:rPr lang="en-US"/>
                        <a:t>0.95</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p:cNvPicPr>
            <a:picLocks noChangeAspect="1"/>
          </p:cNvPicPr>
          <p:nvPr/>
        </p:nvPicPr>
        <p:blipFill>
          <a:blip r:embed="rId1"/>
          <a:stretch>
            <a:fillRect/>
          </a:stretch>
        </p:blipFill>
        <p:spPr>
          <a:xfrm>
            <a:off x="722630" y="3312795"/>
            <a:ext cx="2472055" cy="1667510"/>
          </a:xfrm>
          <a:prstGeom prst="rect">
            <a:avLst/>
          </a:prstGeom>
        </p:spPr>
      </p:pic>
      <p:pic>
        <p:nvPicPr>
          <p:cNvPr id="7" name="Picture 6"/>
          <p:cNvPicPr>
            <a:picLocks noChangeAspect="1"/>
          </p:cNvPicPr>
          <p:nvPr/>
        </p:nvPicPr>
        <p:blipFill>
          <a:blip r:embed="rId2"/>
          <a:stretch>
            <a:fillRect/>
          </a:stretch>
        </p:blipFill>
        <p:spPr>
          <a:xfrm>
            <a:off x="5632450" y="3312160"/>
            <a:ext cx="2336165" cy="1647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XGBoost </a:t>
            </a: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 Feature Importance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436495" y="1012190"/>
            <a:ext cx="4914900" cy="39516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Challenges</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rPr>
              <a:t>Handling imbalanced datset</a:t>
            </a: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rPr>
              <a:t>Feature Engineering</a:t>
            </a: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rPr>
              <a:t>Optimising the Model</a:t>
            </a: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1564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Content</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Problem Statement</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Data Summary</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Data Analysis</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Challenges</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Conclusions</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Q&amp;A</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Conclusion</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401060"/>
          </a:xfrm>
        </p:spPr>
        <p:txBody>
          <a:bodyPr/>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For age , most of the customers are in the age range of 30-40.</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For balance , above 1000$ is like to subscribe a term deposite .</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Comparing to all algorithms XGboost algorithm has best accuracy score and ROC-AUC score . So it is concluded as optimal model.</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58445" y="1757680"/>
            <a:ext cx="8520430" cy="1039495"/>
          </a:xfrm>
        </p:spPr>
        <p:txBody>
          <a:bodyPr/>
          <a:p>
            <a:pPr algn="ctr"/>
            <a:r>
              <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rPr>
              <a:t>Q &amp; A</a:t>
            </a:r>
            <a:endPar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58445" y="1757680"/>
            <a:ext cx="8520430" cy="1039495"/>
          </a:xfrm>
        </p:spPr>
        <p:txBody>
          <a:bodyPr/>
          <a:p>
            <a:pPr algn="ctr"/>
            <a:r>
              <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rPr>
              <a:t>Thank You</a:t>
            </a:r>
            <a:endPar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Problem Statement</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The data is related with direct marketing campaigns (phone calls) of a Portuguese banking institution. The marketing campaigns were based on phone calls. Often, more than one contact to the same client was required, in order to access if the product (bank term deposit) would be ('yes') or not ('no') subscribed. The classification goal is to predict if the client will subscribe a term deposit (variable y).</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Data Summary</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677285"/>
          </a:xfrm>
        </p:spPr>
        <p:txBody>
          <a:bodyPr/>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job : type of job (categorical: 'admin.' , 'blue-collar' , 'entrepreneur' , 'housemaid' , 'management' , 'retired' , 'self employed' , 'services' , 'student' , 'technician' , 'unemployed' , 'unknown')</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marital : marital status (categorical: 'divorced' , 'married' , 'single')</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education : (categorical: 'primary' , 'secondary' , 'tertiary' , 'unknown')</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default: has credit in default? (categorical: 'no' , 'yes')</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housing: has housing loan? (categorical: 'no' , 'yes')</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loan: has personal loan? (categorical: 'no' , 'yes')</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contact: contact communication type (categorical: 'cellular' , 'telephone' , 'unknown')</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month: last contact month of year (categorical: 'jan' , 'feb' , 'mar', ..., 'nov', 'dec')</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poutcome: outcome of the previous marketing campaign (categorical: 'failure' , 'success')</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Contd ...</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382010"/>
          </a:xfrm>
        </p:spPr>
        <p:txBody>
          <a:bodyPr/>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day : </a:t>
            </a: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last contact day of year</a:t>
            </a: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(categorical:  1 , 2 , . . . , 31)</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age : (numeric)</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duration: last contact duration, in seconds (numeric)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campaign: number of contacts performed during this campaign and for this client (numeric, includes last contact)</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pdays: number of days that passed by after the client was last contacted from a previous campaign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previous: number of contacts performed before this campaign and for this client (numeric)</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y - has the client subscribed a term deposit? (binary: 'yes','no')</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Count plot of Dependent Feature(Y)  </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655060"/>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	                  Before					After</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445770" y="1833880"/>
            <a:ext cx="3901440" cy="3016885"/>
          </a:xfrm>
          <a:prstGeom prst="rect">
            <a:avLst/>
          </a:prstGeom>
        </p:spPr>
      </p:pic>
      <p:pic>
        <p:nvPicPr>
          <p:cNvPr id="5" name="Picture 4"/>
          <p:cNvPicPr>
            <a:picLocks noChangeAspect="1"/>
          </p:cNvPicPr>
          <p:nvPr/>
        </p:nvPicPr>
        <p:blipFill>
          <a:blip r:embed="rId2"/>
          <a:stretch>
            <a:fillRect/>
          </a:stretch>
        </p:blipFill>
        <p:spPr>
          <a:xfrm>
            <a:off x="4831080" y="1873885"/>
            <a:ext cx="3913505" cy="2976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Count plot of Job</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tretch>
            <a:fillRect/>
          </a:stretch>
        </p:blipFill>
        <p:spPr>
          <a:xfrm>
            <a:off x="2621280" y="1347470"/>
            <a:ext cx="3902075" cy="3186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Distribution plot of Age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tretch>
            <a:fillRect/>
          </a:stretch>
        </p:blipFill>
        <p:spPr>
          <a:xfrm>
            <a:off x="2482215" y="1347470"/>
            <a:ext cx="4179570" cy="3209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Distribution plot of Balance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382520" y="1347470"/>
            <a:ext cx="4378325" cy="322135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3383</Words>
  <Application>WPS Presentation</Application>
  <PresentationFormat/>
  <Paragraphs>178</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Arial</vt:lpstr>
      <vt:lpstr>Montserrat</vt:lpstr>
      <vt:lpstr>Microsoft YaHei</vt:lpstr>
      <vt:lpstr>Arial Unicode MS</vt:lpstr>
      <vt:lpstr>Simple Light</vt:lpstr>
      <vt:lpstr>Bank Marketing Effectiveness Prediction </vt:lpstr>
      <vt:lpstr>Content</vt:lpstr>
      <vt:lpstr>Problem Statement</vt:lpstr>
      <vt:lpstr>Data Summary</vt:lpstr>
      <vt:lpstr>Contd ...</vt:lpstr>
      <vt:lpstr>Count plot of Dependent Feature(Y)  </vt:lpstr>
      <vt:lpstr>Distribution of Housing</vt:lpstr>
      <vt:lpstr>Distribution plot of Balance</vt:lpstr>
      <vt:lpstr>Distribution plot of Balance</vt:lpstr>
      <vt:lpstr>Correlation</vt:lpstr>
      <vt:lpstr>PowerPoint 演示文稿</vt:lpstr>
      <vt:lpstr>PowerPoint 演示文稿</vt:lpstr>
      <vt:lpstr>PowerPoint 演示文稿</vt:lpstr>
      <vt:lpstr>Decision Tree Feature Importance</vt:lpstr>
      <vt:lpstr>PowerPoint 演示文稿</vt:lpstr>
      <vt:lpstr>RandomForest Feature Importance</vt:lpstr>
      <vt:lpstr>PowerPoint 演示文稿</vt:lpstr>
      <vt:lpstr>XGBoost  Feature Importance</vt:lpstr>
      <vt:lpstr>Challenges</vt:lpstr>
      <vt:lpstr>Conclusion</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Bike Sharing Demand Prediction</dc:title>
  <dc:creator/>
  <cp:lastModifiedBy>prince Ajudiya</cp:lastModifiedBy>
  <cp:revision>36</cp:revision>
  <dcterms:created xsi:type="dcterms:W3CDTF">2021-05-21T15:56:00Z</dcterms:created>
  <dcterms:modified xsi:type="dcterms:W3CDTF">2021-06-02T06:47:23Z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