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62" r:id="rId8"/>
    <p:sldId id="263" r:id="rId9"/>
    <p:sldId id="267" r:id="rId10"/>
    <p:sldId id="266" r:id="rId11"/>
    <p:sldId id="265" r:id="rId12"/>
    <p:sldId id="268" r:id="rId13"/>
    <p:sldId id="269" r:id="rId14"/>
    <p:sldId id="275" r:id="rId15"/>
    <p:sldId id="270" r:id="rId16"/>
    <p:sldId id="272" r:id="rId17"/>
    <p:sldId id="276" r:id="rId18"/>
    <p:sldId id="277" r:id="rId19"/>
    <p:sldId id="281" r:id="rId20"/>
    <p:sldId id="278" r:id="rId21"/>
    <p:sldId id="280" r:id="rId22"/>
    <p:sldId id="285" r:id="rId23"/>
    <p:sldId id="283" r:id="rId24"/>
    <p:sldId id="284" r:id="rId25"/>
  </p:sldIdLst>
  <p:sldSz cx="9144000" cy="5143500"/>
  <p:notesSz cx="6858000" cy="9144000"/>
  <p:embeddedFontLst>
    <p:embeddedFont>
      <p:font typeface="Montserrat" panose="00000500000000000000"/>
      <p:regular r:id="rId29"/>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599"/>
        <p:guide pos="284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Capstone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 </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Proje</a:t>
            </a:r>
            <a:r>
              <a:rPr lang="en-GB" sz="4200" b="1">
                <a:solidFill>
                  <a:srgbClr val="CC0000"/>
                </a:solidFill>
                <a:latin typeface="Montserrat" panose="00000500000000000000"/>
                <a:ea typeface="Montserrat" panose="00000500000000000000"/>
                <a:cs typeface="Montserrat" panose="00000500000000000000"/>
                <a:sym typeface="Montserrat" panose="00000500000000000000"/>
              </a:rPr>
              <a:t>ct</a:t>
            </a: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GB" sz="3600" b="1">
                <a:solidFill>
                  <a:schemeClr val="lt1"/>
                </a:solidFill>
                <a:latin typeface="Montserrat" panose="00000500000000000000"/>
                <a:ea typeface="Montserrat" panose="00000500000000000000"/>
                <a:cs typeface="Montserrat" panose="00000500000000000000"/>
                <a:sym typeface="Montserrat" panose="00000500000000000000"/>
              </a:rPr>
              <a:t>Bike Sharing Demand Prediction</a:t>
            </a:r>
            <a:endParaRPr lang="en-GB"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Rented Bike Count per Seasons</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5" name="Picture 4"/>
          <p:cNvPicPr>
            <a:picLocks noChangeAspect="1"/>
          </p:cNvPicPr>
          <p:nvPr/>
        </p:nvPicPr>
        <p:blipFill>
          <a:blip r:embed="rId1"/>
          <a:stretch>
            <a:fillRect/>
          </a:stretch>
        </p:blipFill>
        <p:spPr>
          <a:xfrm>
            <a:off x="2508885" y="1427480"/>
            <a:ext cx="4125595" cy="3061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Rented Bike Count per Holiday</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5" name="Picture 4"/>
          <p:cNvPicPr>
            <a:picLocks noChangeAspect="1"/>
          </p:cNvPicPr>
          <p:nvPr/>
        </p:nvPicPr>
        <p:blipFill>
          <a:blip r:embed="rId1"/>
          <a:srcRect t="660"/>
          <a:stretch>
            <a:fillRect/>
          </a:stretch>
        </p:blipFill>
        <p:spPr>
          <a:xfrm>
            <a:off x="2417445" y="1375410"/>
            <a:ext cx="4309110" cy="3165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Distribution plot of Rented Bike Count</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5" name="Picture 4"/>
          <p:cNvPicPr>
            <a:picLocks noChangeAspect="1"/>
          </p:cNvPicPr>
          <p:nvPr/>
        </p:nvPicPr>
        <p:blipFill>
          <a:blip r:embed="rId1"/>
          <a:stretch>
            <a:fillRect/>
          </a:stretch>
        </p:blipFill>
        <p:spPr>
          <a:xfrm>
            <a:off x="2451735" y="1398905"/>
            <a:ext cx="4240530" cy="3118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Correlation</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013460"/>
            <a:ext cx="8520430" cy="395033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6" name="Picture 5"/>
          <p:cNvPicPr>
            <a:picLocks noChangeAspect="1"/>
          </p:cNvPicPr>
          <p:nvPr/>
        </p:nvPicPr>
        <p:blipFill>
          <a:blip r:embed="rId1"/>
          <a:stretch>
            <a:fillRect/>
          </a:stretch>
        </p:blipFill>
        <p:spPr>
          <a:xfrm>
            <a:off x="2277745" y="1076325"/>
            <a:ext cx="4589145" cy="3824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57505" y="2840355"/>
            <a:ext cx="8520430" cy="60134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Polynomial Regression</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438785" y="1322070"/>
            <a:ext cx="8520430" cy="1518285"/>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Train Set Metrics				      Test Set Metrics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Linear Regression</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10" name="Title 1"/>
          <p:cNvSpPr/>
          <p:nvPr/>
        </p:nvSpPr>
        <p:spPr>
          <a:xfrm>
            <a:off x="311785" y="3140710"/>
            <a:ext cx="8520430" cy="1596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2" name="Table 11"/>
          <p:cNvGraphicFramePr/>
          <p:nvPr/>
        </p:nvGraphicFramePr>
        <p:xfrm>
          <a:off x="671195" y="1726565"/>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0.50</a:t>
                      </a:r>
                      <a:endParaRPr lang="en-US"/>
                    </a:p>
                  </a:txBody>
                  <a:tcPr/>
                </a:tc>
              </a:tr>
              <a:tr h="304800">
                <a:tc>
                  <a:txBody>
                    <a:bodyPr/>
                    <a:p>
                      <a:pPr>
                        <a:buNone/>
                      </a:pPr>
                      <a:r>
                        <a:rPr lang="en-US"/>
                        <a:t>Adjusted R2</a:t>
                      </a:r>
                      <a:endParaRPr lang="en-US"/>
                    </a:p>
                  </a:txBody>
                  <a:tcPr/>
                </a:tc>
                <a:tc>
                  <a:txBody>
                    <a:bodyPr/>
                    <a:p>
                      <a:pPr>
                        <a:buNone/>
                      </a:pPr>
                      <a:r>
                        <a:rPr lang="en-US"/>
                        <a:t>0.50</a:t>
                      </a:r>
                      <a:endParaRPr lang="en-US"/>
                    </a:p>
                  </a:txBody>
                  <a:tcPr/>
                </a:tc>
              </a:tr>
            </a:tbl>
          </a:graphicData>
        </a:graphic>
      </p:graphicFrame>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0.49</a:t>
                      </a:r>
                      <a:endParaRPr lang="en-US"/>
                    </a:p>
                  </a:txBody>
                  <a:tcPr/>
                </a:tc>
              </a:tr>
              <a:tr h="304800">
                <a:tc>
                  <a:txBody>
                    <a:bodyPr/>
                    <a:p>
                      <a:pPr>
                        <a:buNone/>
                      </a:pPr>
                      <a:r>
                        <a:rPr lang="en-US"/>
                        <a:t>Adjusted R2</a:t>
                      </a:r>
                      <a:endParaRPr lang="en-US"/>
                    </a:p>
                  </a:txBody>
                  <a:tcPr/>
                </a:tc>
                <a:tc>
                  <a:txBody>
                    <a:bodyPr/>
                    <a:p>
                      <a:pPr>
                        <a:buNone/>
                      </a:pPr>
                      <a:r>
                        <a:rPr lang="en-US"/>
                        <a:t>0.49</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Train Set Metrics				      Test Set Metrics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6" name="Table 15"/>
          <p:cNvGraphicFramePr/>
          <p:nvPr/>
        </p:nvGraphicFramePr>
        <p:xfrm>
          <a:off x="671195" y="389636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0.65</a:t>
                      </a:r>
                      <a:endParaRPr lang="en-US"/>
                    </a:p>
                  </a:txBody>
                  <a:tcPr/>
                </a:tc>
              </a:tr>
              <a:tr h="304800">
                <a:tc>
                  <a:txBody>
                    <a:bodyPr/>
                    <a:p>
                      <a:pPr>
                        <a:buNone/>
                      </a:pPr>
                      <a:r>
                        <a:rPr lang="en-US"/>
                        <a:t>Adjusted R2</a:t>
                      </a:r>
                      <a:endParaRPr lang="en-US"/>
                    </a:p>
                  </a:txBody>
                  <a:tcPr/>
                </a:tc>
                <a:tc>
                  <a:txBody>
                    <a:bodyPr/>
                    <a:p>
                      <a:pPr>
                        <a:buNone/>
                      </a:pPr>
                      <a:r>
                        <a:rPr lang="en-US"/>
                        <a:t>0.64</a:t>
                      </a:r>
                      <a:endParaRPr lang="en-US"/>
                    </a:p>
                  </a:txBody>
                  <a:tcPr/>
                </a:tc>
              </a:tr>
            </a:tbl>
          </a:graphicData>
        </a:graphic>
      </p:graphicFrame>
      <p:graphicFrame>
        <p:nvGraphicFramePr>
          <p:cNvPr id="17" name="Table 16"/>
          <p:cNvGraphicFramePr/>
          <p:nvPr/>
        </p:nvGraphicFramePr>
        <p:xfrm>
          <a:off x="5370195" y="389636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0.62</a:t>
                      </a:r>
                      <a:endParaRPr lang="en-US"/>
                    </a:p>
                  </a:txBody>
                  <a:tcPr/>
                </a:tc>
              </a:tr>
              <a:tr h="304800">
                <a:tc>
                  <a:txBody>
                    <a:bodyPr/>
                    <a:p>
                      <a:pPr>
                        <a:buNone/>
                      </a:pPr>
                      <a:r>
                        <a:rPr lang="en-US"/>
                        <a:t>Adjusted R2</a:t>
                      </a:r>
                      <a:endParaRPr lang="en-US"/>
                    </a:p>
                  </a:txBody>
                  <a:tcPr/>
                </a:tc>
                <a:tc>
                  <a:txBody>
                    <a:bodyPr/>
                    <a:p>
                      <a:pPr>
                        <a:buNone/>
                      </a:pPr>
                      <a:r>
                        <a:rPr lang="en-US"/>
                        <a:t>0.62</a:t>
                      </a:r>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57505" y="2840355"/>
            <a:ext cx="8520430" cy="60134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Lasso Regression</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438785" y="1322070"/>
            <a:ext cx="8520430" cy="1518285"/>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Train Set Metrics				      Test Set Metrics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Ridge Regression</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10" name="Title 1"/>
          <p:cNvSpPr/>
          <p:nvPr/>
        </p:nvSpPr>
        <p:spPr>
          <a:xfrm>
            <a:off x="311785" y="3140710"/>
            <a:ext cx="8520430" cy="1596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2" name="Table 11"/>
          <p:cNvGraphicFramePr/>
          <p:nvPr/>
        </p:nvGraphicFramePr>
        <p:xfrm>
          <a:off x="671195" y="1726565"/>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0.50</a:t>
                      </a:r>
                      <a:endParaRPr lang="en-US"/>
                    </a:p>
                  </a:txBody>
                  <a:tcPr/>
                </a:tc>
              </a:tr>
              <a:tr h="304800">
                <a:tc>
                  <a:txBody>
                    <a:bodyPr/>
                    <a:p>
                      <a:pPr>
                        <a:buNone/>
                      </a:pPr>
                      <a:r>
                        <a:rPr lang="en-US"/>
                        <a:t>Adjusted R2</a:t>
                      </a:r>
                      <a:endParaRPr lang="en-US"/>
                    </a:p>
                  </a:txBody>
                  <a:tcPr/>
                </a:tc>
                <a:tc>
                  <a:txBody>
                    <a:bodyPr/>
                    <a:p>
                      <a:pPr>
                        <a:buNone/>
                      </a:pPr>
                      <a:r>
                        <a:rPr lang="en-US"/>
                        <a:t>0.50</a:t>
                      </a:r>
                      <a:endParaRPr lang="en-US"/>
                    </a:p>
                  </a:txBody>
                  <a:tcPr/>
                </a:tc>
              </a:tr>
            </a:tbl>
          </a:graphicData>
        </a:graphic>
      </p:graphicFrame>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0.49</a:t>
                      </a:r>
                      <a:endParaRPr lang="en-US"/>
                    </a:p>
                  </a:txBody>
                  <a:tcPr/>
                </a:tc>
              </a:tr>
              <a:tr h="304800">
                <a:tc>
                  <a:txBody>
                    <a:bodyPr/>
                    <a:p>
                      <a:pPr>
                        <a:buNone/>
                      </a:pPr>
                      <a:r>
                        <a:rPr lang="en-US"/>
                        <a:t>Adjusted R2</a:t>
                      </a:r>
                      <a:endParaRPr lang="en-US"/>
                    </a:p>
                  </a:txBody>
                  <a:tcPr/>
                </a:tc>
                <a:tc>
                  <a:txBody>
                    <a:bodyPr/>
                    <a:p>
                      <a:pPr>
                        <a:buNone/>
                      </a:pPr>
                      <a:r>
                        <a:rPr lang="en-US"/>
                        <a:t>0.49</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Train Set Metrics				      Test Set Metrics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6" name="Table 15"/>
          <p:cNvGraphicFramePr/>
          <p:nvPr/>
        </p:nvGraphicFramePr>
        <p:xfrm>
          <a:off x="671195" y="389636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0.50</a:t>
                      </a:r>
                      <a:endParaRPr lang="en-US"/>
                    </a:p>
                  </a:txBody>
                  <a:tcPr/>
                </a:tc>
              </a:tr>
              <a:tr h="304800">
                <a:tc>
                  <a:txBody>
                    <a:bodyPr/>
                    <a:p>
                      <a:pPr>
                        <a:buNone/>
                      </a:pPr>
                      <a:r>
                        <a:rPr lang="en-US"/>
                        <a:t>Adjusted R2</a:t>
                      </a:r>
                      <a:endParaRPr lang="en-US"/>
                    </a:p>
                  </a:txBody>
                  <a:tcPr/>
                </a:tc>
                <a:tc>
                  <a:txBody>
                    <a:bodyPr/>
                    <a:p>
                      <a:pPr>
                        <a:buNone/>
                      </a:pPr>
                      <a:r>
                        <a:rPr lang="en-US"/>
                        <a:t>0.50</a:t>
                      </a:r>
                      <a:endParaRPr lang="en-US"/>
                    </a:p>
                  </a:txBody>
                  <a:tcPr/>
                </a:tc>
              </a:tr>
            </a:tbl>
          </a:graphicData>
        </a:graphic>
      </p:graphicFrame>
      <p:graphicFrame>
        <p:nvGraphicFramePr>
          <p:cNvPr id="17" name="Table 16"/>
          <p:cNvGraphicFramePr/>
          <p:nvPr/>
        </p:nvGraphicFramePr>
        <p:xfrm>
          <a:off x="5370195" y="389636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0.49</a:t>
                      </a:r>
                      <a:endParaRPr lang="en-US"/>
                    </a:p>
                  </a:txBody>
                  <a:tcPr/>
                </a:tc>
              </a:tr>
              <a:tr h="304800">
                <a:tc>
                  <a:txBody>
                    <a:bodyPr/>
                    <a:p>
                      <a:pPr>
                        <a:buNone/>
                      </a:pPr>
                      <a:r>
                        <a:rPr lang="en-US"/>
                        <a:t>Adjusted R2</a:t>
                      </a:r>
                      <a:endParaRPr lang="en-US"/>
                    </a:p>
                  </a:txBody>
                  <a:tcPr/>
                </a:tc>
                <a:tc>
                  <a:txBody>
                    <a:bodyPr/>
                    <a:p>
                      <a:pPr>
                        <a:buNone/>
                      </a:pPr>
                      <a:r>
                        <a:rPr lang="en-US"/>
                        <a:t>0.49</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57505" y="2840355"/>
            <a:ext cx="8520430" cy="60134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XGboost Algorithm</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438785" y="1322070"/>
            <a:ext cx="8520430" cy="1518285"/>
          </a:xfrm>
        </p:spPr>
        <p:txBody>
          <a:bodyPr/>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Train Set Metrics				      Test Set Metrics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5" name="Title 1"/>
          <p:cNvSpPr/>
          <p:nvPr/>
        </p:nvSpPr>
        <p:spPr>
          <a:xfrm>
            <a:off x="438785" y="572135"/>
            <a:ext cx="8520430" cy="4489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Random Forest Regressor Algorithm</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10" name="Title 1"/>
          <p:cNvSpPr/>
          <p:nvPr/>
        </p:nvSpPr>
        <p:spPr>
          <a:xfrm>
            <a:off x="311785" y="3140710"/>
            <a:ext cx="8520430" cy="1596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2" name="Table 11"/>
          <p:cNvGraphicFramePr/>
          <p:nvPr/>
        </p:nvGraphicFramePr>
        <p:xfrm>
          <a:off x="671195" y="1726565"/>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0.97</a:t>
                      </a:r>
                      <a:endParaRPr lang="en-US"/>
                    </a:p>
                  </a:txBody>
                  <a:tcPr/>
                </a:tc>
              </a:tr>
              <a:tr h="304800">
                <a:tc>
                  <a:txBody>
                    <a:bodyPr/>
                    <a:p>
                      <a:pPr>
                        <a:buNone/>
                      </a:pPr>
                      <a:r>
                        <a:rPr lang="en-US"/>
                        <a:t>Adjusted R2</a:t>
                      </a:r>
                      <a:endParaRPr lang="en-US"/>
                    </a:p>
                  </a:txBody>
                  <a:tcPr/>
                </a:tc>
                <a:tc>
                  <a:txBody>
                    <a:bodyPr/>
                    <a:p>
                      <a:pPr>
                        <a:buNone/>
                      </a:pPr>
                      <a:r>
                        <a:rPr lang="en-US"/>
                        <a:t>0.97</a:t>
                      </a:r>
                      <a:endParaRPr lang="en-US"/>
                    </a:p>
                  </a:txBody>
                  <a:tcPr/>
                </a:tc>
              </a:tr>
            </a:tbl>
          </a:graphicData>
        </a:graphic>
      </p:graphicFrame>
      <p:graphicFrame>
        <p:nvGraphicFramePr>
          <p:cNvPr id="13" name="Table 12"/>
          <p:cNvGraphicFramePr/>
          <p:nvPr/>
        </p:nvGraphicFramePr>
        <p:xfrm>
          <a:off x="5370195" y="177673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0.81</a:t>
                      </a:r>
                      <a:endParaRPr lang="en-US"/>
                    </a:p>
                  </a:txBody>
                  <a:tcPr/>
                </a:tc>
              </a:tr>
              <a:tr h="304800">
                <a:tc>
                  <a:txBody>
                    <a:bodyPr/>
                    <a:p>
                      <a:pPr>
                        <a:buNone/>
                      </a:pPr>
                      <a:r>
                        <a:rPr lang="en-US"/>
                        <a:t>Adjusted R2</a:t>
                      </a:r>
                      <a:endParaRPr lang="en-US"/>
                    </a:p>
                  </a:txBody>
                  <a:tcPr/>
                </a:tc>
                <a:tc>
                  <a:txBody>
                    <a:bodyPr/>
                    <a:p>
                      <a:pPr>
                        <a:buNone/>
                      </a:pPr>
                      <a:r>
                        <a:rPr lang="en-US"/>
                        <a:t>0.81</a:t>
                      </a:r>
                      <a:endParaRPr lang="en-US"/>
                    </a:p>
                  </a:txBody>
                  <a:tcPr/>
                </a:tc>
              </a:tr>
            </a:tbl>
          </a:graphicData>
        </a:graphic>
      </p:graphicFrame>
      <p:sp>
        <p:nvSpPr>
          <p:cNvPr id="15" name="Text Placeholder 2"/>
          <p:cNvSpPr/>
          <p:nvPr/>
        </p:nvSpPr>
        <p:spPr>
          <a:xfrm>
            <a:off x="438785" y="3441700"/>
            <a:ext cx="8520430" cy="15182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Clr>
                <a:srgbClr val="134F5C"/>
              </a:buClr>
              <a:buSzPct val="400000"/>
              <a:buFont typeface="Arial" panose="020B0604020202020204" pitchFamily="34" charset="0"/>
              <a:buNone/>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Train Set Metrics				      Test Set Metrics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graphicFrame>
        <p:nvGraphicFramePr>
          <p:cNvPr id="16" name="Table 15"/>
          <p:cNvGraphicFramePr/>
          <p:nvPr/>
        </p:nvGraphicFramePr>
        <p:xfrm>
          <a:off x="671195" y="389636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0.99</a:t>
                      </a:r>
                      <a:endParaRPr lang="en-US"/>
                    </a:p>
                  </a:txBody>
                  <a:tcPr/>
                </a:tc>
              </a:tr>
              <a:tr h="304800">
                <a:tc>
                  <a:txBody>
                    <a:bodyPr/>
                    <a:p>
                      <a:pPr>
                        <a:buNone/>
                      </a:pPr>
                      <a:r>
                        <a:rPr lang="en-US"/>
                        <a:t>Adjusted R2</a:t>
                      </a:r>
                      <a:endParaRPr lang="en-US"/>
                    </a:p>
                  </a:txBody>
                  <a:tcPr/>
                </a:tc>
                <a:tc>
                  <a:txBody>
                    <a:bodyPr/>
                    <a:p>
                      <a:pPr>
                        <a:buNone/>
                      </a:pPr>
                      <a:r>
                        <a:rPr lang="en-US"/>
                        <a:t>0.99</a:t>
                      </a:r>
                      <a:endParaRPr lang="en-US"/>
                    </a:p>
                  </a:txBody>
                  <a:tcPr/>
                </a:tc>
              </a:tr>
            </a:tbl>
          </a:graphicData>
        </a:graphic>
      </p:graphicFrame>
      <p:graphicFrame>
        <p:nvGraphicFramePr>
          <p:cNvPr id="17" name="Table 16"/>
          <p:cNvGraphicFramePr/>
          <p:nvPr/>
        </p:nvGraphicFramePr>
        <p:xfrm>
          <a:off x="5370195" y="3896360"/>
          <a:ext cx="2598420" cy="1524000"/>
        </p:xfrm>
        <a:graphic>
          <a:graphicData uri="http://schemas.openxmlformats.org/drawingml/2006/table">
            <a:tbl>
              <a:tblPr firstRow="1" bandRow="1">
                <a:tableStyleId>{5C22544A-7EE6-4342-B048-85BDC9FD1C3A}</a:tableStyleId>
              </a:tblPr>
              <a:tblGrid>
                <a:gridCol w="1299210"/>
                <a:gridCol w="1299210"/>
              </a:tblGrid>
              <a:tr h="304800">
                <a:tc>
                  <a:txBody>
                    <a:bodyPr/>
                    <a:p>
                      <a:pPr>
                        <a:buNone/>
                      </a:pPr>
                      <a:r>
                        <a:rPr lang="en-US"/>
                        <a:t>R2</a:t>
                      </a:r>
                      <a:endParaRPr lang="en-US"/>
                    </a:p>
                  </a:txBody>
                  <a:tcPr/>
                </a:tc>
                <a:tc>
                  <a:txBody>
                    <a:bodyPr/>
                    <a:p>
                      <a:pPr>
                        <a:buNone/>
                      </a:pPr>
                      <a:r>
                        <a:rPr lang="en-US"/>
                        <a:t>0.96</a:t>
                      </a:r>
                      <a:endParaRPr lang="en-US"/>
                    </a:p>
                  </a:txBody>
                  <a:tcPr/>
                </a:tc>
              </a:tr>
              <a:tr h="304800">
                <a:tc>
                  <a:txBody>
                    <a:bodyPr/>
                    <a:p>
                      <a:pPr>
                        <a:buNone/>
                      </a:pPr>
                      <a:r>
                        <a:rPr lang="en-US"/>
                        <a:t>Adjusted R2</a:t>
                      </a:r>
                      <a:endParaRPr lang="en-US"/>
                    </a:p>
                  </a:txBody>
                  <a:tcPr/>
                </a:tc>
                <a:tc>
                  <a:txBody>
                    <a:bodyPr/>
                    <a:p>
                      <a:pPr>
                        <a:buNone/>
                      </a:pPr>
                      <a:r>
                        <a:rPr lang="en-US"/>
                        <a:t>0.96</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Random Forest Regressor </a:t>
            </a: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 Feature Importance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013460"/>
            <a:ext cx="8520430" cy="395033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5" name="Picture 4"/>
          <p:cNvPicPr>
            <a:picLocks noChangeAspect="1"/>
          </p:cNvPicPr>
          <p:nvPr/>
        </p:nvPicPr>
        <p:blipFill>
          <a:blip r:embed="rId1"/>
          <a:stretch>
            <a:fillRect/>
          </a:stretch>
        </p:blipFill>
        <p:spPr>
          <a:xfrm>
            <a:off x="2402840" y="1104900"/>
            <a:ext cx="4338320" cy="37680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XGboost Algorithm Feature Importance</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013460"/>
            <a:ext cx="8520430" cy="395033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029460" y="1109980"/>
            <a:ext cx="5085080" cy="3756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Challenges</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rPr>
              <a:t>Feature Engineering</a:t>
            </a:r>
            <a:endPar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rPr>
              <a:t>Optimising the Model</a:t>
            </a:r>
            <a:endPar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endParaRPr lang="en-US" altLang="en-GB" sz="25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1564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Content</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Problem Statement</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Data Summary</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Data Analysis</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Challenges</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Conclusions</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rPr>
              <a:t>Q&amp;A</a:t>
            </a:r>
            <a:endParaRPr lang="en-US" altLang="en-GB" sz="24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Conclusion</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401060"/>
          </a:xfrm>
        </p:spPr>
        <p:txBody>
          <a:bodyPr/>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There is an high demand for Rented Bikes in the year 2018 .</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There is an high demand for Rented Bikes in the month of May, June and July .</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There is an high demand for Rented Bikes in the day 6 , 7 and 9 .</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There is an high demand for Rented Bikes in the hour 17 , 18 and 19 .</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Summer season has highest Demand for Rented bikes and Winter has least Demand.</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No Holiday has higher Demand compare to Holiday .</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The features hour &amp; temperature are the features that influence the most of the bike sharing demand data</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rPr>
              <a:t>Comparing to all algorithms XGboost algorithm has less Mean Squared error and Mean absolute error,and gives a model score upto 99% and R-Squared value is 96%, so it is concluded as optimal model.</a:t>
            </a: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endParaRPr lang="en-US" altLang="en-GB" sz="15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58445" y="1757680"/>
            <a:ext cx="8520430" cy="1039495"/>
          </a:xfrm>
        </p:spPr>
        <p:txBody>
          <a:bodyPr/>
          <a:p>
            <a:pPr algn="ctr"/>
            <a:r>
              <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rPr>
              <a:t>Q &amp; A</a:t>
            </a:r>
            <a:endPar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258445" y="1757680"/>
            <a:ext cx="8520430" cy="1039495"/>
          </a:xfrm>
        </p:spPr>
        <p:txBody>
          <a:bodyPr/>
          <a:p>
            <a:pPr algn="ctr"/>
            <a:r>
              <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rPr>
              <a:t>Thank You</a:t>
            </a:r>
            <a:endParaRPr lang="en-US" altLang="en-GB" sz="50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Problem Statement</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Data Summary</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Date : year-month-day</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Rented Bike count - Count of bikes rented at each hour</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Hour - Hour of the day</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Temperature-Temperature in Celsius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Humidity - relative humidity in percentage</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Windspeed - wind speed in m/s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Visibility - 10m</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Dew point temperature - Celsius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Solar radiation - MJ/m2</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Rainfall - mm</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Snowfall - cm</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Seasons - Winter, Spring, Summer, Autumn</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Holiday - Holiday/No holiday</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rPr>
              <a:t>Functional Day - NoFunc(Non Functional Hours), Fun(Functional hours)</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rPr>
              <a:t>Basic Exploration</a:t>
            </a:r>
            <a:endParaRPr lang="en-US" altLang="en-GB" sz="3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Dataset contains 8760 rows &amp; 14 columns</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Five categorical features ‘Date’ , ‘Hour’ , ‘Seasons’ , ‘Holiday’ &amp; ‘Functioning Day’ </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Nine continuous feature ‘Rented Bike Count’ , ‘Temperature’ , ‘Humidity’ , ‘Wind speed’ , ‘Visibility’ , ‘Dew point temperature’ , ‘Solar Radiation’ , ‘Rainfall’ &amp; ‘Snowfall’ </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Rented Bike Count is dependent variable </a:t>
            </a:r>
            <a:endPar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r>
              <a:rPr lang="en-US" altLang="en-GB" sz="2000" b="1">
                <a:solidFill>
                  <a:schemeClr val="lt1"/>
                </a:solidFill>
                <a:latin typeface="Montserrat" panose="00000500000000000000"/>
                <a:ea typeface="Montserrat" panose="00000500000000000000"/>
                <a:cs typeface="Montserrat" panose="00000500000000000000"/>
                <a:sym typeface="Montserrat" panose="00000500000000000000"/>
              </a:rPr>
              <a:t>No null values present in dataset</a:t>
            </a: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a:p>
            <a:pPr>
              <a:buClr>
                <a:srgbClr val="134F5C"/>
              </a:buClr>
              <a:buSzPct val="400000"/>
              <a:buFont typeface="Arial" panose="020B0604020202020204" pitchFamily="34" charset="0"/>
              <a:buChar char="•"/>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Rented Bike Count per Year </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6" name="Picture 5"/>
          <p:cNvPicPr>
            <a:picLocks noChangeAspect="1"/>
          </p:cNvPicPr>
          <p:nvPr/>
        </p:nvPicPr>
        <p:blipFill>
          <a:blip r:embed="rId1"/>
          <a:stretch>
            <a:fillRect/>
          </a:stretch>
        </p:blipFill>
        <p:spPr>
          <a:xfrm>
            <a:off x="2710180" y="1374140"/>
            <a:ext cx="4423410" cy="3168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Rented Bike Count per Month</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438400" y="1390015"/>
            <a:ext cx="4267835" cy="3135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Rented Bike Count per Day</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448560" y="1427480"/>
            <a:ext cx="4246880" cy="3061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45135"/>
            <a:ext cx="8520430" cy="775335"/>
          </a:xfrm>
        </p:spPr>
        <p:txBody>
          <a:bodyPr/>
          <a:p>
            <a:pPr algn="ctr"/>
            <a:r>
              <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rPr>
              <a:t>Rented Bike Count per Hour</a:t>
            </a:r>
            <a:endParaRPr lang="en-US" altLang="en-GB" sz="2500" b="1">
              <a:solidFill>
                <a:srgbClr val="CC0000"/>
              </a:solidFill>
              <a:latin typeface="Montserrat" panose="00000500000000000000"/>
              <a:ea typeface="Montserrat" panose="00000500000000000000"/>
              <a:cs typeface="Montserrat" panose="00000500000000000000"/>
              <a:sym typeface="Montserrat" panose="00000500000000000000"/>
            </a:endParaRPr>
          </a:p>
        </p:txBody>
      </p:sp>
      <p:sp>
        <p:nvSpPr>
          <p:cNvPr id="3" name="Text Placeholder 2"/>
          <p:cNvSpPr/>
          <p:nvPr>
            <p:ph type="body" idx="1"/>
          </p:nvPr>
        </p:nvSpPr>
        <p:spPr>
          <a:xfrm>
            <a:off x="311785" y="1347470"/>
            <a:ext cx="8520430" cy="3221355"/>
          </a:xfrm>
        </p:spPr>
        <p:txBody>
          <a:bodyPr/>
          <a:p>
            <a:pPr marL="114300" indent="0">
              <a:buClr>
                <a:srgbClr val="134F5C"/>
              </a:buClr>
              <a:buSzPct val="400000"/>
              <a:buFont typeface="Arial" panose="020B0604020202020204" pitchFamily="34" charset="0"/>
              <a:buNone/>
            </a:pPr>
            <a:endParaRPr lang="en-US" altLang="en-GB" sz="13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 name="Picture 3"/>
          <p:cNvPicPr>
            <a:picLocks noChangeAspect="1"/>
          </p:cNvPicPr>
          <p:nvPr/>
        </p:nvPicPr>
        <p:blipFill>
          <a:blip r:embed="rId1"/>
          <a:stretch>
            <a:fillRect/>
          </a:stretch>
        </p:blipFill>
        <p:spPr>
          <a:xfrm>
            <a:off x="2456180" y="1410970"/>
            <a:ext cx="4232275" cy="309435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3104</Words>
  <Application>WPS Presentation</Application>
  <PresentationFormat/>
  <Paragraphs>213</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Arial</vt:lpstr>
      <vt:lpstr>Montserrat</vt:lpstr>
      <vt:lpstr>Microsoft YaHei</vt:lpstr>
      <vt:lpstr>Arial Unicode MS</vt:lpstr>
      <vt:lpstr>Simple Light</vt:lpstr>
      <vt:lpstr>Bike Sharing Demand Prediction</vt:lpstr>
      <vt:lpstr>Content</vt:lpstr>
      <vt:lpstr>Problem Statement</vt:lpstr>
      <vt:lpstr>Data Summary</vt:lpstr>
      <vt:lpstr>Basic Exploration</vt:lpstr>
      <vt:lpstr>Rented Bike Count per Year </vt:lpstr>
      <vt:lpstr>Rented Bike Count per Month</vt:lpstr>
      <vt:lpstr>Rented Bike Count per Day</vt:lpstr>
      <vt:lpstr>Rented Bike Count per Hour</vt:lpstr>
      <vt:lpstr>Rented Bike Count per Seasons</vt:lpstr>
      <vt:lpstr>Rented Bike Count per Holiday</vt:lpstr>
      <vt:lpstr>Distribution plot of Rented Bike Count</vt:lpstr>
      <vt:lpstr>Correlation</vt:lpstr>
      <vt:lpstr>Polynomial Regression</vt:lpstr>
      <vt:lpstr>Lasso Regression</vt:lpstr>
      <vt:lpstr>XGboost Algorithm</vt:lpstr>
      <vt:lpstr>Random Forest Regressor  Feature Importance</vt:lpstr>
      <vt:lpstr>XGboost Algorithm Feature Importance</vt:lpstr>
      <vt:lpstr>Challenges</vt:lpstr>
      <vt:lpstr>Conclusion</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Bike Sharing Demand Prediction</dc:title>
  <dc:creator/>
  <cp:lastModifiedBy>prince Ajudiya</cp:lastModifiedBy>
  <cp:revision>14</cp:revision>
  <dcterms:created xsi:type="dcterms:W3CDTF">2021-05-21T15:56:00Z</dcterms:created>
  <dcterms:modified xsi:type="dcterms:W3CDTF">2021-05-22T15:32:08Z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