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9" r:id="rId5"/>
    <p:sldId id="260" r:id="rId6"/>
    <p:sldId id="350" r:id="rId7"/>
    <p:sldId id="288" r:id="rId8"/>
    <p:sldId id="351" r:id="rId9"/>
    <p:sldId id="384" r:id="rId10"/>
    <p:sldId id="348" r:id="rId11"/>
    <p:sldId id="349" r:id="rId12"/>
    <p:sldId id="339" r:id="rId13"/>
    <p:sldId id="344" r:id="rId14"/>
    <p:sldId id="345" r:id="rId15"/>
    <p:sldId id="346" r:id="rId16"/>
    <p:sldId id="347" r:id="rId17"/>
    <p:sldId id="311" r:id="rId18"/>
    <p:sldId id="386" r:id="rId19"/>
    <p:sldId id="281" r:id="rId20"/>
    <p:sldId id="280" r:id="rId21"/>
    <p:sldId id="285" r:id="rId22"/>
    <p:sldId id="283" r:id="rId23"/>
    <p:sldId id="284" r:id="rId24"/>
  </p:sldIdLst>
  <p:sldSz cx="9144000" cy="5143500"/>
  <p:notesSz cx="6858000" cy="9144000"/>
  <p:embeddedFontLst>
    <p:embeddedFont>
      <p:font typeface="Montserrat" panose="00000500000000000000"/>
      <p:regular r:id="rId28"/>
      <p:bold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599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" Type="http://schemas.openxmlformats.org/officeDocument/2006/relationships/slide" Target="slides/slide1.xml"/><Relationship Id="rId29" Type="http://schemas.openxmlformats.org/officeDocument/2006/relationships/font" Target="fonts/font2.fntdata"/><Relationship Id="rId28" Type="http://schemas.openxmlformats.org/officeDocument/2006/relationships/font" Target="fonts/font1.fntdata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" name="Google Shape;53;p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type="title" hasCustomPrompt="1"/>
          </p:nvPr>
        </p:nvSpPr>
        <p:spPr>
          <a:xfrm>
            <a:off x="311700" y="1106125"/>
            <a:ext cx="8520600" cy="19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/>
          <p:nvPr>
            <p:ph type="body" idx="1"/>
          </p:nvPr>
        </p:nvSpPr>
        <p:spPr>
          <a:xfrm>
            <a:off x="311700" y="3152225"/>
            <a:ext cx="8520600" cy="13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" name="Google Shape;20;p4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5" name="Google Shape;35;p8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8" name="Google Shape;3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Google Shape;39;p9"/>
          <p:cNvSpPr txBox="1"/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Google Shape;40;p9"/>
          <p:cNvSpPr txBox="1"/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4" name="Google Shape;44;p10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/>
              <a:buChar char="●"/>
              <a:defRPr sz="18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○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■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●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○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■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●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○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 panose="020B0604020202020204"/>
              <a:buChar char="■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9" name="Google Shape;9;p1"/>
          <p:cNvPicPr preferRelativeResize="0"/>
          <p:nvPr/>
        </p:nvPicPr>
        <p:blipFill rotWithShape="1">
          <a:blip r:embed="rId12"/>
          <a:srcRect/>
          <a:stretch>
            <a:fillRect/>
          </a:stretch>
        </p:blipFill>
        <p:spPr>
          <a:xfrm>
            <a:off x="8602975" y="66525"/>
            <a:ext cx="348619" cy="35795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ctrTitle"/>
          </p:nvPr>
        </p:nvSpPr>
        <p:spPr>
          <a:xfrm>
            <a:off x="315595" y="509270"/>
            <a:ext cx="8512810" cy="2978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GB" sz="4200" b="1">
                <a:solidFill>
                  <a:srgbClr val="CC0000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         </a:t>
            </a:r>
            <a:r>
              <a:rPr lang="en-GB" sz="4200" b="1">
                <a:solidFill>
                  <a:srgbClr val="CC0000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  </a:t>
            </a:r>
            <a:r>
              <a:rPr lang="en-GB" sz="4200" b="1">
                <a:solidFill>
                  <a:srgbClr val="CC0000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Capstone</a:t>
            </a:r>
            <a:r>
              <a:rPr lang="en-GB" sz="4200" b="1">
                <a:solidFill>
                  <a:srgbClr val="CC0000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 </a:t>
            </a:r>
            <a:r>
              <a:rPr lang="en-GB" sz="4200" b="1">
                <a:solidFill>
                  <a:srgbClr val="CC0000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Proje</a:t>
            </a:r>
            <a:r>
              <a:rPr lang="en-GB" sz="4200" b="1">
                <a:solidFill>
                  <a:srgbClr val="CC0000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ct</a:t>
            </a:r>
            <a:endParaRPr sz="4200" b="1">
              <a:solidFill>
                <a:srgbClr val="CC0000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sz="3600" b="1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Topic Modeling on News Articles</a:t>
            </a:r>
            <a:endParaRPr sz="3600" b="1">
              <a:solidFill>
                <a:schemeClr val="lt1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 b="1">
              <a:solidFill>
                <a:schemeClr val="lt1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>
          <a:xfrm>
            <a:off x="311785" y="445135"/>
            <a:ext cx="8520430" cy="775335"/>
          </a:xfrm>
        </p:spPr>
        <p:txBody>
          <a:bodyPr/>
          <a:p>
            <a:pPr algn="ctr"/>
            <a:r>
              <a:rPr lang="en-US" altLang="en-GB" sz="3500" b="1">
                <a:solidFill>
                  <a:srgbClr val="CC0000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Word Cloud for Business</a:t>
            </a:r>
            <a:endParaRPr lang="en-US" altLang="en-GB" sz="3500" b="1">
              <a:solidFill>
                <a:srgbClr val="CC0000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311785" y="1347470"/>
            <a:ext cx="8520430" cy="3677285"/>
          </a:xfrm>
        </p:spPr>
        <p:txBody>
          <a:bodyPr/>
          <a:p>
            <a:pPr>
              <a:buClr>
                <a:srgbClr val="134F5C"/>
              </a:buClr>
              <a:buSzPct val="400000"/>
              <a:buFont typeface="Arial" panose="020B0604020202020204" pitchFamily="34" charset="0"/>
              <a:buChar char="•"/>
            </a:pPr>
            <a:endParaRPr lang="en-US" altLang="en-GB" sz="1500" b="1">
              <a:solidFill>
                <a:schemeClr val="lt1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  <a:p>
            <a:pPr marL="114300" indent="0">
              <a:buClr>
                <a:srgbClr val="134F5C"/>
              </a:buClr>
              <a:buSzPct val="400000"/>
              <a:buFont typeface="Arial" panose="020B0604020202020204" pitchFamily="34" charset="0"/>
              <a:buNone/>
            </a:pPr>
            <a:endParaRPr lang="en-US" altLang="en-GB" sz="1500" b="1">
              <a:solidFill>
                <a:schemeClr val="lt1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5030" y="1224280"/>
            <a:ext cx="7393940" cy="380047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>
          <a:xfrm>
            <a:off x="311785" y="445135"/>
            <a:ext cx="8520430" cy="775335"/>
          </a:xfrm>
        </p:spPr>
        <p:txBody>
          <a:bodyPr/>
          <a:p>
            <a:pPr algn="ctr"/>
            <a:r>
              <a:rPr lang="en-US" altLang="en-GB" sz="3500" b="1">
                <a:solidFill>
                  <a:srgbClr val="CC0000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Word Cloud for Entertainment</a:t>
            </a:r>
            <a:endParaRPr lang="en-US" altLang="en-GB" sz="3500" b="1">
              <a:solidFill>
                <a:srgbClr val="CC0000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311785" y="1347470"/>
            <a:ext cx="8520430" cy="3677285"/>
          </a:xfrm>
        </p:spPr>
        <p:txBody>
          <a:bodyPr/>
          <a:p>
            <a:pPr>
              <a:buClr>
                <a:srgbClr val="134F5C"/>
              </a:buClr>
              <a:buSzPct val="400000"/>
              <a:buFont typeface="Arial" panose="020B0604020202020204" pitchFamily="34" charset="0"/>
              <a:buChar char="•"/>
            </a:pPr>
            <a:endParaRPr lang="en-US" altLang="en-GB" sz="1500" b="1">
              <a:solidFill>
                <a:schemeClr val="lt1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  <a:p>
            <a:pPr marL="114300" indent="0">
              <a:buClr>
                <a:srgbClr val="134F5C"/>
              </a:buClr>
              <a:buSzPct val="400000"/>
              <a:buFont typeface="Arial" panose="020B0604020202020204" pitchFamily="34" charset="0"/>
              <a:buNone/>
            </a:pPr>
            <a:endParaRPr lang="en-US" altLang="en-GB" sz="1500" b="1">
              <a:solidFill>
                <a:schemeClr val="lt1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1220" y="1220470"/>
            <a:ext cx="7402195" cy="380428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>
          <a:xfrm>
            <a:off x="311785" y="445135"/>
            <a:ext cx="8520430" cy="775335"/>
          </a:xfrm>
        </p:spPr>
        <p:txBody>
          <a:bodyPr/>
          <a:p>
            <a:pPr algn="ctr"/>
            <a:r>
              <a:rPr lang="en-US" altLang="en-GB" sz="3500" b="1">
                <a:solidFill>
                  <a:srgbClr val="CC0000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Word Cloud for Politics</a:t>
            </a:r>
            <a:endParaRPr lang="en-US" altLang="en-GB" sz="3500" b="1">
              <a:solidFill>
                <a:srgbClr val="CC0000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311785" y="1347470"/>
            <a:ext cx="8520430" cy="3677285"/>
          </a:xfrm>
        </p:spPr>
        <p:txBody>
          <a:bodyPr/>
          <a:p>
            <a:pPr>
              <a:buClr>
                <a:srgbClr val="134F5C"/>
              </a:buClr>
              <a:buSzPct val="400000"/>
              <a:buFont typeface="Arial" panose="020B0604020202020204" pitchFamily="34" charset="0"/>
              <a:buChar char="•"/>
            </a:pPr>
            <a:endParaRPr lang="en-US" altLang="en-GB" sz="1500" b="1">
              <a:solidFill>
                <a:schemeClr val="lt1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  <a:p>
            <a:pPr marL="114300" indent="0">
              <a:buClr>
                <a:srgbClr val="134F5C"/>
              </a:buClr>
              <a:buSzPct val="400000"/>
              <a:buFont typeface="Arial" panose="020B0604020202020204" pitchFamily="34" charset="0"/>
              <a:buNone/>
            </a:pPr>
            <a:endParaRPr lang="en-US" altLang="en-GB" sz="1500" b="1">
              <a:solidFill>
                <a:schemeClr val="lt1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4555" y="1220470"/>
            <a:ext cx="7375525" cy="380428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>
          <a:xfrm>
            <a:off x="311785" y="445135"/>
            <a:ext cx="8520430" cy="775335"/>
          </a:xfrm>
        </p:spPr>
        <p:txBody>
          <a:bodyPr/>
          <a:p>
            <a:pPr algn="ctr"/>
            <a:r>
              <a:rPr lang="en-US" altLang="en-GB" sz="3500" b="1">
                <a:solidFill>
                  <a:srgbClr val="CC0000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Word Cloud for Sport</a:t>
            </a:r>
            <a:endParaRPr lang="en-US" altLang="en-GB" sz="3500" b="1">
              <a:solidFill>
                <a:srgbClr val="CC0000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311785" y="1347470"/>
            <a:ext cx="8520430" cy="3677285"/>
          </a:xfrm>
        </p:spPr>
        <p:txBody>
          <a:bodyPr/>
          <a:p>
            <a:pPr>
              <a:buClr>
                <a:srgbClr val="134F5C"/>
              </a:buClr>
              <a:buSzPct val="400000"/>
              <a:buFont typeface="Arial" panose="020B0604020202020204" pitchFamily="34" charset="0"/>
              <a:buChar char="•"/>
            </a:pPr>
            <a:endParaRPr lang="en-US" altLang="en-GB" sz="1500" b="1">
              <a:solidFill>
                <a:schemeClr val="lt1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  <a:p>
            <a:pPr marL="114300" indent="0">
              <a:buClr>
                <a:srgbClr val="134F5C"/>
              </a:buClr>
              <a:buSzPct val="400000"/>
              <a:buFont typeface="Arial" panose="020B0604020202020204" pitchFamily="34" charset="0"/>
              <a:buNone/>
            </a:pPr>
            <a:endParaRPr lang="en-US" altLang="en-GB" sz="1500" b="1">
              <a:solidFill>
                <a:schemeClr val="lt1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7255" y="1159510"/>
            <a:ext cx="7349490" cy="380492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>
          <a:xfrm>
            <a:off x="311785" y="445135"/>
            <a:ext cx="8520430" cy="775335"/>
          </a:xfrm>
        </p:spPr>
        <p:txBody>
          <a:bodyPr/>
          <a:p>
            <a:pPr algn="ctr"/>
            <a:r>
              <a:rPr lang="en-US" altLang="en-GB" sz="3500" b="1">
                <a:solidFill>
                  <a:srgbClr val="CC0000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Word Cloud for Tech</a:t>
            </a:r>
            <a:endParaRPr lang="en-US" altLang="en-GB" sz="3500" b="1">
              <a:solidFill>
                <a:srgbClr val="CC0000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311785" y="1347470"/>
            <a:ext cx="8520430" cy="3677285"/>
          </a:xfrm>
        </p:spPr>
        <p:txBody>
          <a:bodyPr/>
          <a:p>
            <a:pPr>
              <a:buClr>
                <a:srgbClr val="134F5C"/>
              </a:buClr>
              <a:buSzPct val="400000"/>
              <a:buFont typeface="Arial" panose="020B0604020202020204" pitchFamily="34" charset="0"/>
              <a:buChar char="•"/>
            </a:pPr>
            <a:endParaRPr lang="en-US" altLang="en-GB" sz="1500" b="1">
              <a:solidFill>
                <a:schemeClr val="lt1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  <a:p>
            <a:pPr marL="114300" indent="0">
              <a:buClr>
                <a:srgbClr val="134F5C"/>
              </a:buClr>
              <a:buSzPct val="400000"/>
              <a:buFont typeface="Arial" panose="020B0604020202020204" pitchFamily="34" charset="0"/>
              <a:buNone/>
            </a:pPr>
            <a:endParaRPr lang="en-US" altLang="en-GB" sz="1500" b="1">
              <a:solidFill>
                <a:schemeClr val="lt1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8050" y="1220470"/>
            <a:ext cx="7327900" cy="380428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>
          <a:xfrm>
            <a:off x="311785" y="445135"/>
            <a:ext cx="8520430" cy="775335"/>
          </a:xfrm>
        </p:spPr>
        <p:txBody>
          <a:bodyPr/>
          <a:p>
            <a:pPr algn="ctr"/>
            <a:r>
              <a:rPr lang="en-US" altLang="en-GB" sz="2500" b="1">
                <a:solidFill>
                  <a:srgbClr val="CC0000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Latent Dirichilet Allocation </a:t>
            </a:r>
            <a:endParaRPr lang="en-US" altLang="en-GB" sz="2500" b="1">
              <a:solidFill>
                <a:srgbClr val="CC0000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311785" y="1013460"/>
            <a:ext cx="8520430" cy="3950335"/>
          </a:xfrm>
        </p:spPr>
        <p:txBody>
          <a:bodyPr/>
          <a:p>
            <a:pPr marL="114300" indent="0">
              <a:buClr>
                <a:srgbClr val="134F5C"/>
              </a:buClr>
              <a:buSzPct val="400000"/>
              <a:buFont typeface="Arial" panose="020B0604020202020204" pitchFamily="34" charset="0"/>
              <a:buNone/>
            </a:pPr>
            <a:endParaRPr lang="en-US" altLang="en-GB" sz="1300" b="1">
              <a:solidFill>
                <a:schemeClr val="lt1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0595" y="1013460"/>
            <a:ext cx="7243445" cy="392874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>
          <a:xfrm>
            <a:off x="311785" y="445135"/>
            <a:ext cx="8520430" cy="775335"/>
          </a:xfrm>
        </p:spPr>
        <p:txBody>
          <a:bodyPr/>
          <a:p>
            <a:pPr algn="ctr"/>
            <a:r>
              <a:rPr lang="en-US" altLang="en-GB" sz="2500" b="1">
                <a:solidFill>
                  <a:srgbClr val="CC0000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Similar Words</a:t>
            </a:r>
            <a:endParaRPr lang="en-US" altLang="en-GB" sz="2500" b="1">
              <a:solidFill>
                <a:srgbClr val="CC0000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311785" y="1013460"/>
            <a:ext cx="8520430" cy="3950335"/>
          </a:xfrm>
        </p:spPr>
        <p:txBody>
          <a:bodyPr/>
          <a:p>
            <a:pPr marL="114300" indent="0">
              <a:buClr>
                <a:srgbClr val="134F5C"/>
              </a:buClr>
              <a:buSzPct val="400000"/>
              <a:buFont typeface="Arial" panose="020B0604020202020204" pitchFamily="34" charset="0"/>
              <a:buNone/>
            </a:pPr>
            <a:endParaRPr lang="en-US" altLang="en-GB" sz="1300" b="1">
              <a:solidFill>
                <a:schemeClr val="lt1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  <a:p>
            <a:pPr marL="114300" indent="0">
              <a:buClr>
                <a:srgbClr val="134F5C"/>
              </a:buClr>
              <a:buSzPct val="400000"/>
              <a:buFont typeface="Arial" panose="020B0604020202020204" pitchFamily="34" charset="0"/>
              <a:buNone/>
            </a:pPr>
            <a:r>
              <a:rPr lang="en-US" altLang="en-GB" sz="1300" b="1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       Word : Film			Word:Price		      Word:Stock</a:t>
            </a:r>
            <a:endParaRPr lang="en-US" altLang="en-GB" sz="1300" b="1">
              <a:solidFill>
                <a:schemeClr val="lt1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  <p:graphicFrame>
        <p:nvGraphicFramePr>
          <p:cNvPr id="6" name="Table 5"/>
          <p:cNvGraphicFramePr/>
          <p:nvPr/>
        </p:nvGraphicFramePr>
        <p:xfrm>
          <a:off x="413385" y="1685925"/>
          <a:ext cx="1873885" cy="19145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3885"/>
              </a:tblGrid>
              <a:tr h="38290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Good</a:t>
                      </a:r>
                      <a:endParaRPr lang="en-US"/>
                    </a:p>
                  </a:txBody>
                  <a:tcPr/>
                </a:tc>
              </a:tr>
              <a:tr h="38290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Award</a:t>
                      </a:r>
                      <a:endParaRPr lang="en-US"/>
                    </a:p>
                  </a:txBody>
                  <a:tcPr/>
                </a:tc>
              </a:tr>
              <a:tr h="38290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Star</a:t>
                      </a:r>
                      <a:endParaRPr lang="en-US"/>
                    </a:p>
                  </a:txBody>
                  <a:tcPr/>
                </a:tc>
              </a:tr>
              <a:tr h="38290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Play</a:t>
                      </a:r>
                      <a:endParaRPr lang="en-US"/>
                    </a:p>
                  </a:txBody>
                  <a:tcPr/>
                </a:tc>
              </a:tr>
              <a:tr h="38290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Actor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/>
          <p:nvPr/>
        </p:nvGraphicFramePr>
        <p:xfrm>
          <a:off x="3552825" y="1685925"/>
          <a:ext cx="1873885" cy="19145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3885"/>
              </a:tblGrid>
              <a:tr h="38290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Rate</a:t>
                      </a:r>
                      <a:endParaRPr lang="en-US"/>
                    </a:p>
                  </a:txBody>
                  <a:tcPr/>
                </a:tc>
              </a:tr>
              <a:tr h="38290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Rise</a:t>
                      </a:r>
                      <a:endParaRPr lang="en-US"/>
                    </a:p>
                  </a:txBody>
                  <a:tcPr/>
                </a:tc>
              </a:tr>
              <a:tr h="38290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High</a:t>
                      </a:r>
                      <a:endParaRPr lang="en-US"/>
                    </a:p>
                  </a:txBody>
                  <a:tcPr/>
                </a:tc>
              </a:tr>
              <a:tr h="38290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Profit</a:t>
                      </a:r>
                      <a:endParaRPr lang="en-US"/>
                    </a:p>
                  </a:txBody>
                  <a:tcPr/>
                </a:tc>
              </a:tr>
              <a:tr h="38290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Fall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/>
          <p:nvPr/>
        </p:nvGraphicFramePr>
        <p:xfrm>
          <a:off x="6692265" y="1614170"/>
          <a:ext cx="1873885" cy="19145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3885"/>
              </a:tblGrid>
              <a:tr h="38290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Gross</a:t>
                      </a:r>
                      <a:endParaRPr lang="en-US"/>
                    </a:p>
                  </a:txBody>
                  <a:tcPr/>
                </a:tc>
              </a:tr>
              <a:tr h="38290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Soar</a:t>
                      </a:r>
                      <a:endParaRPr lang="en-US"/>
                    </a:p>
                  </a:txBody>
                  <a:tcPr/>
                </a:tc>
              </a:tr>
              <a:tr h="38290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Copy</a:t>
                      </a:r>
                      <a:endParaRPr lang="en-US"/>
                    </a:p>
                  </a:txBody>
                  <a:tcPr/>
                </a:tc>
              </a:tr>
              <a:tr h="38290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Late</a:t>
                      </a:r>
                      <a:endParaRPr lang="en-US"/>
                    </a:p>
                  </a:txBody>
                  <a:tcPr/>
                </a:tc>
              </a:tr>
              <a:tr h="38290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Monthly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>
          <a:xfrm>
            <a:off x="311785" y="445135"/>
            <a:ext cx="8520430" cy="775335"/>
          </a:xfrm>
        </p:spPr>
        <p:txBody>
          <a:bodyPr/>
          <a:p>
            <a:pPr algn="ctr"/>
            <a:r>
              <a:rPr lang="en-US" altLang="en-GB" sz="2500" b="1">
                <a:solidFill>
                  <a:srgbClr val="CC0000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Latent Semantic Analysis</a:t>
            </a:r>
            <a:endParaRPr lang="en-US" altLang="en-GB" sz="2500" b="1">
              <a:solidFill>
                <a:srgbClr val="CC0000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311785" y="1013460"/>
            <a:ext cx="8520430" cy="3950335"/>
          </a:xfrm>
        </p:spPr>
        <p:txBody>
          <a:bodyPr/>
          <a:p>
            <a:pPr marL="114300" indent="0">
              <a:buClr>
                <a:srgbClr val="134F5C"/>
              </a:buClr>
              <a:buSzPct val="400000"/>
              <a:buFont typeface="Arial" panose="020B0604020202020204" pitchFamily="34" charset="0"/>
              <a:buNone/>
            </a:pPr>
            <a:endParaRPr lang="en-US" altLang="en-GB" sz="1300" b="1">
              <a:solidFill>
                <a:schemeClr val="lt1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21205" y="1013460"/>
            <a:ext cx="5101590" cy="393255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>
          <a:xfrm>
            <a:off x="311785" y="445135"/>
            <a:ext cx="8520430" cy="775335"/>
          </a:xfrm>
        </p:spPr>
        <p:txBody>
          <a:bodyPr/>
          <a:p>
            <a:pPr algn="ctr"/>
            <a:r>
              <a:rPr lang="en-US" altLang="en-GB" sz="3500" b="1">
                <a:solidFill>
                  <a:srgbClr val="CC0000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Challenges</a:t>
            </a:r>
            <a:endParaRPr lang="en-US" altLang="en-GB" sz="3500" b="1">
              <a:solidFill>
                <a:srgbClr val="CC0000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311785" y="1347470"/>
            <a:ext cx="8520430" cy="3221355"/>
          </a:xfrm>
        </p:spPr>
        <p:txBody>
          <a:bodyPr/>
          <a:p>
            <a:pPr>
              <a:buClr>
                <a:srgbClr val="134F5C"/>
              </a:buClr>
              <a:buSzPct val="400000"/>
              <a:buFont typeface="Arial" panose="020B0604020202020204" pitchFamily="34" charset="0"/>
              <a:buChar char="•"/>
            </a:pPr>
            <a:r>
              <a:rPr lang="en-US" altLang="en-GB" sz="2500" b="1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Text Preprocessing</a:t>
            </a:r>
            <a:endParaRPr lang="en-US" altLang="en-GB" sz="2500" b="1">
              <a:solidFill>
                <a:schemeClr val="lt1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  <a:p>
            <a:pPr>
              <a:buClr>
                <a:srgbClr val="134F5C"/>
              </a:buClr>
              <a:buSzPct val="400000"/>
              <a:buFont typeface="Arial" panose="020B0604020202020204" pitchFamily="34" charset="0"/>
              <a:buChar char="•"/>
            </a:pPr>
            <a:r>
              <a:rPr lang="en-US" altLang="en-GB" sz="2500" b="1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Limited visualization techniques</a:t>
            </a:r>
            <a:endParaRPr lang="en-US" altLang="en-GB" sz="2500" b="1">
              <a:solidFill>
                <a:schemeClr val="lt1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  <a:p>
            <a:pPr>
              <a:buClr>
                <a:srgbClr val="134F5C"/>
              </a:buClr>
              <a:buSzPct val="400000"/>
              <a:buFont typeface="Arial" panose="020B0604020202020204" pitchFamily="34" charset="0"/>
              <a:buChar char="•"/>
            </a:pPr>
            <a:endParaRPr lang="en-GB" sz="2500">
              <a:solidFill>
                <a:schemeClr val="lt1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  <a:p>
            <a:pPr>
              <a:buClr>
                <a:srgbClr val="134F5C"/>
              </a:buClr>
              <a:buSzPct val="400000"/>
              <a:buFont typeface="Arial" panose="020B0604020202020204" pitchFamily="34" charset="0"/>
              <a:buChar char="•"/>
            </a:pPr>
            <a:endParaRPr lang="en-US" altLang="en-GB" sz="2500" b="1">
              <a:solidFill>
                <a:schemeClr val="lt1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  <a:p>
            <a:pPr>
              <a:buClr>
                <a:srgbClr val="134F5C"/>
              </a:buClr>
              <a:buSzPct val="400000"/>
              <a:buFont typeface="Arial" panose="020B0604020202020204" pitchFamily="34" charset="0"/>
              <a:buChar char="•"/>
            </a:pPr>
            <a:endParaRPr lang="en-US" altLang="en-GB" sz="2500" b="1">
              <a:solidFill>
                <a:schemeClr val="lt1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  <a:p>
            <a:pPr>
              <a:buClr>
                <a:srgbClr val="134F5C"/>
              </a:buClr>
              <a:buSzPct val="400000"/>
              <a:buFont typeface="Arial" panose="020B0604020202020204" pitchFamily="34" charset="0"/>
              <a:buChar char="•"/>
            </a:pPr>
            <a:endParaRPr lang="en-US" altLang="en-GB" sz="2500" b="1">
              <a:solidFill>
                <a:schemeClr val="lt1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>
          <a:xfrm>
            <a:off x="311785" y="445135"/>
            <a:ext cx="8520430" cy="775335"/>
          </a:xfrm>
        </p:spPr>
        <p:txBody>
          <a:bodyPr/>
          <a:p>
            <a:pPr algn="ctr"/>
            <a:r>
              <a:rPr lang="en-US" altLang="en-GB" sz="3500" b="1">
                <a:solidFill>
                  <a:srgbClr val="CC0000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Conclusion</a:t>
            </a:r>
            <a:endParaRPr lang="en-US" altLang="en-GB" sz="3500" b="1">
              <a:solidFill>
                <a:srgbClr val="CC0000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311785" y="1347470"/>
            <a:ext cx="8520430" cy="3401060"/>
          </a:xfrm>
        </p:spPr>
        <p:txBody>
          <a:bodyPr/>
          <a:p>
            <a:pPr>
              <a:buClr>
                <a:srgbClr val="134F5C"/>
              </a:buClr>
              <a:buSzPct val="400000"/>
              <a:buFont typeface="Arial" panose="020B0604020202020204" pitchFamily="34" charset="0"/>
              <a:buChar char="•"/>
            </a:pPr>
            <a:r>
              <a:rPr lang="en-US" altLang="en-GB" sz="2500" b="1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In Latent Dirichilet Allocation(LDA) with TF-IDF vectorizer we find best clustering for our news article dataset . </a:t>
            </a:r>
            <a:endParaRPr lang="en-US" altLang="en-GB" sz="2500" b="1">
              <a:solidFill>
                <a:schemeClr val="lt1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  <a:p>
            <a:pPr>
              <a:buClr>
                <a:srgbClr val="134F5C"/>
              </a:buClr>
              <a:buSzPct val="400000"/>
              <a:buFont typeface="Arial" panose="020B0604020202020204" pitchFamily="34" charset="0"/>
              <a:buChar char="•"/>
            </a:pPr>
            <a:r>
              <a:rPr lang="en-US" altLang="en-GB" sz="2500" b="1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Using of genism we can find a similar words .</a:t>
            </a:r>
            <a:endParaRPr lang="en-US" altLang="en-GB" sz="2500" b="1">
              <a:solidFill>
                <a:schemeClr val="lt1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  <a:p>
            <a:pPr>
              <a:buClr>
                <a:srgbClr val="134F5C"/>
              </a:buClr>
              <a:buSzPct val="400000"/>
              <a:buFont typeface="Arial" panose="020B0604020202020204" pitchFamily="34" charset="0"/>
              <a:buChar char="•"/>
            </a:pPr>
            <a:r>
              <a:rPr lang="en-US" altLang="en-GB" sz="2500" b="1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As a future we can implement topic modeling using different techniques like neural network.</a:t>
            </a:r>
            <a:endParaRPr lang="en-US" altLang="en-GB" sz="2500" b="1">
              <a:solidFill>
                <a:schemeClr val="lt1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  <a:p>
            <a:pPr marL="114300" indent="0">
              <a:buClr>
                <a:srgbClr val="134F5C"/>
              </a:buClr>
              <a:buSzPct val="400000"/>
              <a:buFont typeface="Arial" panose="020B0604020202020204" pitchFamily="34" charset="0"/>
              <a:buNone/>
            </a:pPr>
            <a:endParaRPr lang="en-US" altLang="en-GB" sz="2500" b="1">
              <a:solidFill>
                <a:srgbClr val="CC0000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  <a:p>
            <a:pPr>
              <a:buClr>
                <a:srgbClr val="134F5C"/>
              </a:buClr>
              <a:buSzPct val="400000"/>
              <a:buFont typeface="Arial" panose="020B0604020202020204" pitchFamily="34" charset="0"/>
              <a:buChar char="•"/>
            </a:pPr>
            <a:endParaRPr lang="en-US" altLang="en-GB" sz="2500" b="1">
              <a:solidFill>
                <a:schemeClr val="lt1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>
          <a:xfrm>
            <a:off x="311785" y="445135"/>
            <a:ext cx="8520430" cy="715645"/>
          </a:xfrm>
        </p:spPr>
        <p:txBody>
          <a:bodyPr/>
          <a:p>
            <a:pPr algn="ctr"/>
            <a:r>
              <a:rPr lang="en-US" altLang="en-GB" sz="3500" b="1">
                <a:solidFill>
                  <a:srgbClr val="CC0000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Content</a:t>
            </a:r>
            <a:endParaRPr lang="en-US" altLang="en-GB" sz="3500" b="1">
              <a:solidFill>
                <a:srgbClr val="CC0000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311785" y="1347470"/>
            <a:ext cx="8520430" cy="3221355"/>
          </a:xfrm>
        </p:spPr>
        <p:txBody>
          <a:bodyPr/>
          <a:p>
            <a:pPr>
              <a:buClr>
                <a:srgbClr val="134F5C"/>
              </a:buClr>
              <a:buSzPct val="400000"/>
              <a:buFont typeface="Arial" panose="020B0604020202020204" pitchFamily="34" charset="0"/>
              <a:buChar char="•"/>
            </a:pPr>
            <a:r>
              <a:rPr lang="en-US" altLang="en-GB" sz="2400" b="1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Problem Statement</a:t>
            </a:r>
            <a:endParaRPr lang="en-US" altLang="en-GB" sz="2400" b="1">
              <a:solidFill>
                <a:schemeClr val="lt1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  <a:p>
            <a:pPr>
              <a:buClr>
                <a:srgbClr val="134F5C"/>
              </a:buClr>
              <a:buSzPct val="400000"/>
              <a:buFont typeface="Arial" panose="020B0604020202020204" pitchFamily="34" charset="0"/>
              <a:buChar char="•"/>
            </a:pPr>
            <a:r>
              <a:rPr lang="en-US" altLang="en-GB" sz="2400" b="1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Data Summary</a:t>
            </a:r>
            <a:endParaRPr lang="en-US" altLang="en-GB" sz="2400" b="1">
              <a:solidFill>
                <a:schemeClr val="lt1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  <a:p>
            <a:pPr>
              <a:buClr>
                <a:srgbClr val="134F5C"/>
              </a:buClr>
              <a:buSzPct val="400000"/>
              <a:buFont typeface="Arial" panose="020B0604020202020204" pitchFamily="34" charset="0"/>
              <a:buChar char="•"/>
            </a:pPr>
            <a:r>
              <a:rPr lang="en-US" altLang="en-GB" sz="2400" b="1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Data Preprocessing</a:t>
            </a:r>
            <a:endParaRPr lang="en-US" altLang="en-GB" sz="2400" b="1">
              <a:solidFill>
                <a:schemeClr val="lt1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  <a:p>
            <a:pPr>
              <a:buClr>
                <a:srgbClr val="134F5C"/>
              </a:buClr>
              <a:buSzPct val="400000"/>
              <a:buFont typeface="Arial" panose="020B0604020202020204" pitchFamily="34" charset="0"/>
              <a:buChar char="•"/>
            </a:pPr>
            <a:r>
              <a:rPr lang="en-US" altLang="en-GB" sz="2400" b="1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Models</a:t>
            </a:r>
            <a:endParaRPr lang="en-US" altLang="en-GB" sz="2400" b="1">
              <a:solidFill>
                <a:schemeClr val="lt1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  <a:p>
            <a:pPr>
              <a:buClr>
                <a:srgbClr val="134F5C"/>
              </a:buClr>
              <a:buSzPct val="400000"/>
              <a:buFont typeface="Arial" panose="020B0604020202020204" pitchFamily="34" charset="0"/>
              <a:buChar char="•"/>
            </a:pPr>
            <a:r>
              <a:rPr lang="en-US" altLang="en-GB" sz="2400" b="1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Challenges</a:t>
            </a:r>
            <a:endParaRPr lang="en-US" altLang="en-GB" sz="2400" b="1">
              <a:solidFill>
                <a:schemeClr val="lt1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  <a:p>
            <a:pPr>
              <a:buClr>
                <a:srgbClr val="134F5C"/>
              </a:buClr>
              <a:buSzPct val="400000"/>
              <a:buFont typeface="Arial" panose="020B0604020202020204" pitchFamily="34" charset="0"/>
              <a:buChar char="•"/>
            </a:pPr>
            <a:r>
              <a:rPr lang="en-US" altLang="en-GB" sz="2400" b="1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Conclusions</a:t>
            </a:r>
            <a:endParaRPr lang="en-US" altLang="en-GB" sz="2400" b="1">
              <a:solidFill>
                <a:schemeClr val="lt1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  <a:p>
            <a:pPr>
              <a:buClr>
                <a:srgbClr val="134F5C"/>
              </a:buClr>
              <a:buSzPct val="400000"/>
              <a:buFont typeface="Arial" panose="020B0604020202020204" pitchFamily="34" charset="0"/>
              <a:buChar char="•"/>
            </a:pPr>
            <a:r>
              <a:rPr lang="en-US" altLang="en-GB" sz="2400" b="1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Q&amp;A</a:t>
            </a:r>
            <a:endParaRPr lang="en-US" altLang="en-GB" sz="2400" b="1">
              <a:solidFill>
                <a:schemeClr val="lt1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ctrTitle"/>
          </p:nvPr>
        </p:nvSpPr>
        <p:spPr>
          <a:xfrm>
            <a:off x="258445" y="1757680"/>
            <a:ext cx="8520430" cy="1039495"/>
          </a:xfrm>
        </p:spPr>
        <p:txBody>
          <a:bodyPr/>
          <a:p>
            <a:pPr algn="ctr"/>
            <a:r>
              <a:rPr lang="en-US" altLang="en-GB" sz="5000" b="1">
                <a:solidFill>
                  <a:srgbClr val="CC0000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Q &amp; A</a:t>
            </a:r>
            <a:endParaRPr lang="en-US" altLang="en-GB" sz="5000" b="1">
              <a:solidFill>
                <a:srgbClr val="CC0000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ctrTitle"/>
          </p:nvPr>
        </p:nvSpPr>
        <p:spPr>
          <a:xfrm>
            <a:off x="258445" y="1757680"/>
            <a:ext cx="8520430" cy="1039495"/>
          </a:xfrm>
        </p:spPr>
        <p:txBody>
          <a:bodyPr/>
          <a:p>
            <a:pPr algn="ctr"/>
            <a:r>
              <a:rPr lang="en-US" altLang="en-GB" sz="5000" b="1">
                <a:solidFill>
                  <a:srgbClr val="CC0000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Thank You</a:t>
            </a:r>
            <a:endParaRPr lang="en-US" altLang="en-GB" sz="5000" b="1">
              <a:solidFill>
                <a:srgbClr val="CC0000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>
          <a:xfrm>
            <a:off x="311785" y="445135"/>
            <a:ext cx="8520430" cy="775335"/>
          </a:xfrm>
        </p:spPr>
        <p:txBody>
          <a:bodyPr/>
          <a:p>
            <a:pPr algn="ctr"/>
            <a:r>
              <a:rPr lang="en-US" altLang="en-GB" sz="3500" b="1">
                <a:solidFill>
                  <a:srgbClr val="CC0000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Problem Statement</a:t>
            </a:r>
            <a:endParaRPr lang="en-US" altLang="en-GB" sz="3500" b="1">
              <a:solidFill>
                <a:srgbClr val="CC0000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311785" y="1347470"/>
            <a:ext cx="8520430" cy="3221355"/>
          </a:xfrm>
        </p:spPr>
        <p:txBody>
          <a:bodyPr/>
          <a:p>
            <a:pPr>
              <a:buClr>
                <a:srgbClr val="134F5C"/>
              </a:buClr>
              <a:buSzPct val="400000"/>
              <a:buFont typeface="Arial" panose="020B0604020202020204" pitchFamily="34" charset="0"/>
              <a:buChar char="•"/>
            </a:pPr>
            <a:r>
              <a:rPr lang="en-US" altLang="en-GB" sz="3000" b="1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Identify major themes/topics across a collection of BBC news articles using Latent Dirichlet Allocation (LDA) and Latent Semantic Analysis (LSA).</a:t>
            </a:r>
            <a:endParaRPr lang="en-US" altLang="en-GB" sz="3000" b="1">
              <a:solidFill>
                <a:schemeClr val="lt1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>
          <a:xfrm>
            <a:off x="311785" y="445135"/>
            <a:ext cx="8520430" cy="715645"/>
          </a:xfrm>
        </p:spPr>
        <p:txBody>
          <a:bodyPr/>
          <a:p>
            <a:pPr algn="ctr"/>
            <a:r>
              <a:rPr lang="en-US" altLang="en-GB" sz="3500" b="1">
                <a:solidFill>
                  <a:srgbClr val="CC0000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Data Preprocessing</a:t>
            </a:r>
            <a:endParaRPr lang="en-US" altLang="en-GB" sz="3500" b="1">
              <a:solidFill>
                <a:srgbClr val="CC0000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311785" y="1347470"/>
            <a:ext cx="8520430" cy="3550920"/>
          </a:xfrm>
        </p:spPr>
        <p:txBody>
          <a:bodyPr/>
          <a:p>
            <a:pPr>
              <a:buClr>
                <a:srgbClr val="134F5C"/>
              </a:buClr>
              <a:buSzPct val="400000"/>
              <a:buFont typeface="Arial" panose="020B0604020202020204" pitchFamily="34" charset="0"/>
              <a:buChar char="•"/>
            </a:pPr>
            <a:r>
              <a:rPr lang="en-US" altLang="en-GB" sz="2400" b="1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Remove duplicate values</a:t>
            </a:r>
            <a:endParaRPr lang="en-US" altLang="en-GB" sz="2400" b="1">
              <a:solidFill>
                <a:schemeClr val="lt1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  <a:p>
            <a:pPr>
              <a:buClr>
                <a:srgbClr val="134F5C"/>
              </a:buClr>
              <a:buSzPct val="400000"/>
              <a:buFont typeface="Arial" panose="020B0604020202020204" pitchFamily="34" charset="0"/>
              <a:buChar char="•"/>
            </a:pPr>
            <a:r>
              <a:rPr lang="en-US" altLang="en-GB" sz="2400" b="1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Remove Html tags</a:t>
            </a:r>
            <a:endParaRPr lang="en-US" altLang="en-GB" sz="2400" b="1">
              <a:solidFill>
                <a:schemeClr val="lt1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  <a:p>
            <a:pPr>
              <a:buClr>
                <a:srgbClr val="134F5C"/>
              </a:buClr>
              <a:buSzPct val="400000"/>
              <a:buFont typeface="Arial" panose="020B0604020202020204" pitchFamily="34" charset="0"/>
              <a:buChar char="•"/>
            </a:pPr>
            <a:r>
              <a:rPr lang="en-US" altLang="en-GB" sz="2400" b="1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Remove URLs</a:t>
            </a:r>
            <a:endParaRPr lang="en-US" altLang="en-GB" sz="2400" b="1">
              <a:solidFill>
                <a:schemeClr val="lt1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  <a:p>
            <a:pPr>
              <a:buClr>
                <a:srgbClr val="134F5C"/>
              </a:buClr>
              <a:buSzPct val="400000"/>
              <a:buFont typeface="Arial" panose="020B0604020202020204" pitchFamily="34" charset="0"/>
              <a:buChar char="•"/>
            </a:pPr>
            <a:r>
              <a:rPr lang="en-US" altLang="en-GB" sz="2400" b="1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Remove punctuation</a:t>
            </a:r>
            <a:endParaRPr lang="en-US" altLang="en-GB" sz="2400" b="1">
              <a:solidFill>
                <a:schemeClr val="lt1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  <a:p>
            <a:pPr>
              <a:buClr>
                <a:srgbClr val="134F5C"/>
              </a:buClr>
              <a:buSzPct val="400000"/>
              <a:buFont typeface="Arial" panose="020B0604020202020204" pitchFamily="34" charset="0"/>
              <a:buChar char="•"/>
            </a:pPr>
            <a:r>
              <a:rPr lang="en-US" altLang="en-GB" sz="2400" b="1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Remove numbers</a:t>
            </a:r>
            <a:endParaRPr lang="en-US" altLang="en-GB" sz="2400" b="1">
              <a:solidFill>
                <a:schemeClr val="lt1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  <a:p>
            <a:pPr>
              <a:buClr>
                <a:srgbClr val="134F5C"/>
              </a:buClr>
              <a:buSzPct val="400000"/>
              <a:buFont typeface="Arial" panose="020B0604020202020204" pitchFamily="34" charset="0"/>
              <a:buChar char="•"/>
            </a:pPr>
            <a:r>
              <a:rPr lang="en-US" altLang="en-GB" sz="2400" b="1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Remove small length words</a:t>
            </a:r>
            <a:endParaRPr lang="en-US" altLang="en-GB" sz="2400" b="1">
              <a:solidFill>
                <a:schemeClr val="lt1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  <a:p>
            <a:pPr>
              <a:buClr>
                <a:srgbClr val="134F5C"/>
              </a:buClr>
              <a:buSzPct val="400000"/>
              <a:buFont typeface="Arial" panose="020B0604020202020204" pitchFamily="34" charset="0"/>
              <a:buChar char="•"/>
            </a:pPr>
            <a:r>
              <a:rPr lang="en-US" altLang="en-GB" sz="2400" b="1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Remove stop words</a:t>
            </a:r>
            <a:endParaRPr lang="en-US" altLang="en-GB" sz="2400" b="1">
              <a:solidFill>
                <a:schemeClr val="lt1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  <a:p>
            <a:pPr>
              <a:buClr>
                <a:srgbClr val="134F5C"/>
              </a:buClr>
              <a:buSzPct val="400000"/>
              <a:buFont typeface="Arial" panose="020B0604020202020204" pitchFamily="34" charset="0"/>
              <a:buChar char="•"/>
            </a:pPr>
            <a:r>
              <a:rPr lang="en-US" altLang="en-GB" sz="2400" b="1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Lemmatization</a:t>
            </a:r>
            <a:endParaRPr lang="en-US" altLang="en-GB" sz="2400" b="1">
              <a:solidFill>
                <a:schemeClr val="lt1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  <a:p>
            <a:pPr>
              <a:buClr>
                <a:srgbClr val="134F5C"/>
              </a:buClr>
              <a:buSzPct val="400000"/>
              <a:buFont typeface="Arial" panose="020B0604020202020204" pitchFamily="34" charset="0"/>
              <a:buChar char="•"/>
            </a:pPr>
            <a:endParaRPr lang="en-US" altLang="en-GB" sz="2400" b="1">
              <a:solidFill>
                <a:schemeClr val="lt1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>
          <a:xfrm>
            <a:off x="311785" y="445135"/>
            <a:ext cx="8520430" cy="775335"/>
          </a:xfrm>
        </p:spPr>
        <p:txBody>
          <a:bodyPr/>
          <a:p>
            <a:pPr algn="ctr"/>
            <a:r>
              <a:rPr lang="en-US" altLang="en-GB" sz="3500" b="1">
                <a:solidFill>
                  <a:srgbClr val="CC0000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Word Cloud</a:t>
            </a:r>
            <a:endParaRPr lang="en-US" altLang="en-GB" sz="3500" b="1">
              <a:solidFill>
                <a:srgbClr val="CC0000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311785" y="1347470"/>
            <a:ext cx="8520430" cy="3382010"/>
          </a:xfrm>
        </p:spPr>
        <p:txBody>
          <a:bodyPr/>
          <a:p>
            <a:pPr marL="114300" indent="0">
              <a:buClr>
                <a:srgbClr val="134F5C"/>
              </a:buClr>
              <a:buSzPct val="400000"/>
              <a:buFont typeface="Arial" panose="020B0604020202020204" pitchFamily="34" charset="0"/>
              <a:buNone/>
            </a:pPr>
            <a:endParaRPr lang="en-US" altLang="en-GB" sz="1500" b="1">
              <a:solidFill>
                <a:schemeClr val="lt1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57910" y="1347470"/>
            <a:ext cx="7027545" cy="361442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>
          <a:xfrm>
            <a:off x="311785" y="445135"/>
            <a:ext cx="8520430" cy="775335"/>
          </a:xfrm>
        </p:spPr>
        <p:txBody>
          <a:bodyPr/>
          <a:p>
            <a:pPr algn="ctr"/>
            <a:r>
              <a:rPr lang="en-GB" sz="3500" b="1"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Frequent words</a:t>
            </a:r>
            <a:endParaRPr lang="en-US" altLang="en-GB" sz="3500" b="1">
              <a:solidFill>
                <a:srgbClr val="CC0000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311785" y="1347470"/>
            <a:ext cx="8520430" cy="3382010"/>
          </a:xfrm>
        </p:spPr>
        <p:txBody>
          <a:bodyPr/>
          <a:p>
            <a:pPr marL="114300" indent="0">
              <a:buClr>
                <a:srgbClr val="134F5C"/>
              </a:buClr>
              <a:buSzPct val="400000"/>
              <a:buFont typeface="Arial" panose="020B0604020202020204" pitchFamily="34" charset="0"/>
              <a:buNone/>
            </a:pPr>
            <a:endParaRPr lang="en-US" altLang="en-GB" sz="1500" b="1">
              <a:solidFill>
                <a:schemeClr val="lt1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2815" y="1347470"/>
            <a:ext cx="7278370" cy="379603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>
          <a:xfrm>
            <a:off x="311785" y="445135"/>
            <a:ext cx="8520430" cy="775335"/>
          </a:xfrm>
        </p:spPr>
        <p:txBody>
          <a:bodyPr/>
          <a:p>
            <a:pPr algn="ctr"/>
            <a:r>
              <a:rPr lang="en-US" altLang="en-GB" sz="3500" b="1">
                <a:solidFill>
                  <a:srgbClr val="CC0000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Countplot of News Types</a:t>
            </a:r>
            <a:endParaRPr lang="en-US" altLang="en-GB" sz="3500" b="1">
              <a:solidFill>
                <a:srgbClr val="CC0000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311785" y="1347470"/>
            <a:ext cx="8520430" cy="3677285"/>
          </a:xfrm>
        </p:spPr>
        <p:txBody>
          <a:bodyPr/>
          <a:p>
            <a:pPr>
              <a:buClr>
                <a:srgbClr val="134F5C"/>
              </a:buClr>
              <a:buSzPct val="400000"/>
              <a:buFont typeface="Arial" panose="020B0604020202020204" pitchFamily="34" charset="0"/>
              <a:buChar char="•"/>
            </a:pPr>
            <a:endParaRPr lang="en-US" altLang="en-GB" sz="1500" b="1">
              <a:solidFill>
                <a:schemeClr val="lt1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  <a:p>
            <a:pPr marL="114300" indent="0">
              <a:buClr>
                <a:srgbClr val="134F5C"/>
              </a:buClr>
              <a:buSzPct val="400000"/>
              <a:buFont typeface="Arial" panose="020B0604020202020204" pitchFamily="34" charset="0"/>
              <a:buNone/>
            </a:pPr>
            <a:endParaRPr lang="en-US" altLang="en-GB" sz="1500" b="1">
              <a:solidFill>
                <a:schemeClr val="lt1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42820" y="1368425"/>
            <a:ext cx="4658360" cy="36353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>
          <a:xfrm>
            <a:off x="311785" y="445135"/>
            <a:ext cx="8520430" cy="775335"/>
          </a:xfrm>
        </p:spPr>
        <p:txBody>
          <a:bodyPr/>
          <a:p>
            <a:pPr algn="ctr"/>
            <a:r>
              <a:rPr lang="en-GB" sz="3500" b="1"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Length of </a:t>
            </a:r>
            <a:r>
              <a:rPr lang="en-US" altLang="en-GB" sz="3500" b="1"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D</a:t>
            </a:r>
            <a:r>
              <a:rPr lang="en-GB" sz="3500" b="1"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ocuments</a:t>
            </a:r>
            <a:endParaRPr lang="en-US" altLang="en-GB" sz="3500" b="1">
              <a:solidFill>
                <a:srgbClr val="CC0000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311785" y="1347470"/>
            <a:ext cx="8520430" cy="3382010"/>
          </a:xfrm>
        </p:spPr>
        <p:txBody>
          <a:bodyPr/>
          <a:p>
            <a:pPr marL="114300" indent="0">
              <a:buClr>
                <a:srgbClr val="134F5C"/>
              </a:buClr>
              <a:buSzPct val="400000"/>
              <a:buFont typeface="Arial" panose="020B0604020202020204" pitchFamily="34" charset="0"/>
              <a:buNone/>
            </a:pPr>
            <a:endParaRPr lang="en-US" altLang="en-GB" sz="1500" b="1">
              <a:solidFill>
                <a:schemeClr val="lt1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77060" y="1347470"/>
            <a:ext cx="5389880" cy="363410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>
          <a:xfrm>
            <a:off x="311785" y="445135"/>
            <a:ext cx="8520430" cy="775335"/>
          </a:xfrm>
        </p:spPr>
        <p:txBody>
          <a:bodyPr/>
          <a:p>
            <a:pPr algn="ctr"/>
            <a:r>
              <a:rPr lang="en-US" altLang="en-GB" sz="3500" b="1"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Word Count</a:t>
            </a:r>
            <a:r>
              <a:rPr lang="en-GB" sz="3500" b="1"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 of </a:t>
            </a:r>
            <a:r>
              <a:rPr lang="en-US" altLang="en-GB" sz="3500" b="1"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D</a:t>
            </a:r>
            <a:r>
              <a:rPr lang="en-GB" sz="3500" b="1"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ocuments</a:t>
            </a:r>
            <a:endParaRPr lang="en-US" altLang="en-GB" sz="3500" b="1">
              <a:solidFill>
                <a:srgbClr val="CC0000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311785" y="1347470"/>
            <a:ext cx="8520430" cy="3382010"/>
          </a:xfrm>
        </p:spPr>
        <p:txBody>
          <a:bodyPr/>
          <a:p>
            <a:pPr marL="114300" indent="0">
              <a:buClr>
                <a:srgbClr val="134F5C"/>
              </a:buClr>
              <a:buSzPct val="400000"/>
              <a:buFont typeface="Arial" panose="020B0604020202020204" pitchFamily="34" charset="0"/>
              <a:buNone/>
            </a:pPr>
            <a:endParaRPr lang="en-US" altLang="en-GB" sz="1500" b="1">
              <a:solidFill>
                <a:schemeClr val="lt1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18970" y="1347470"/>
            <a:ext cx="5306060" cy="370014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CC0000"/>
      </a:dk1>
      <a:lt1>
        <a:srgbClr val="134F5C"/>
      </a:lt1>
      <a:dk2>
        <a:srgbClr val="F5FDFF"/>
      </a:dk2>
      <a:lt2>
        <a:srgbClr val="FFF1F1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1186</Words>
  <Application>WPS Presentation</Application>
  <PresentationFormat/>
  <Paragraphs>121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9" baseType="lpstr">
      <vt:lpstr>Arial</vt:lpstr>
      <vt:lpstr>SimSun</vt:lpstr>
      <vt:lpstr>Wingdings</vt:lpstr>
      <vt:lpstr>Arial</vt:lpstr>
      <vt:lpstr>Montserrat</vt:lpstr>
      <vt:lpstr>Microsoft YaHei</vt:lpstr>
      <vt:lpstr>Arial Unicode MS</vt:lpstr>
      <vt:lpstr>Simple Light</vt:lpstr>
      <vt:lpstr>Topic Modeling on News Articles</vt:lpstr>
      <vt:lpstr>Content</vt:lpstr>
      <vt:lpstr>Problem Statement</vt:lpstr>
      <vt:lpstr>Data Preprocessing</vt:lpstr>
      <vt:lpstr>Word Cloud</vt:lpstr>
      <vt:lpstr>Frequent words</vt:lpstr>
      <vt:lpstr>Countplot of News Types</vt:lpstr>
      <vt:lpstr>Length of Documents</vt:lpstr>
      <vt:lpstr>Word Count of Documents</vt:lpstr>
      <vt:lpstr>Word Cloud for Business</vt:lpstr>
      <vt:lpstr>Word Cloud for Entertainment</vt:lpstr>
      <vt:lpstr>Word Cloud for Politics</vt:lpstr>
      <vt:lpstr>Word Cloud for Sport</vt:lpstr>
      <vt:lpstr>Word Cloud for Tech</vt:lpstr>
      <vt:lpstr>Latent Dirichilet Allocation </vt:lpstr>
      <vt:lpstr>Similar Words</vt:lpstr>
      <vt:lpstr>Latent Semantic Analysis</vt:lpstr>
      <vt:lpstr>Challenges</vt:lpstr>
      <vt:lpstr>Conclusion</vt:lpstr>
      <vt:lpstr>Q &amp; A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Capstone ProjectBike Sharing Demand Prediction</dc:title>
  <dc:creator/>
  <cp:lastModifiedBy>prince Ajudiya</cp:lastModifiedBy>
  <cp:revision>69</cp:revision>
  <dcterms:created xsi:type="dcterms:W3CDTF">2021-05-21T15:56:00Z</dcterms:created>
  <dcterms:modified xsi:type="dcterms:W3CDTF">2021-06-12T12:50:17Z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1033-11.2.0.10152</vt:lpwstr>
  </property>
</Properties>
</file>