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6" r:id="rId2"/>
  </p:sldMasterIdLst>
  <p:notesMasterIdLst>
    <p:notesMasterId r:id="rId31"/>
  </p:notesMasterIdLst>
  <p:sldIdLst>
    <p:sldId id="416" r:id="rId3"/>
    <p:sldId id="417" r:id="rId4"/>
    <p:sldId id="418" r:id="rId5"/>
    <p:sldId id="422" r:id="rId6"/>
    <p:sldId id="445" r:id="rId7"/>
    <p:sldId id="446" r:id="rId8"/>
    <p:sldId id="419" r:id="rId9"/>
    <p:sldId id="441" r:id="rId10"/>
    <p:sldId id="439" r:id="rId11"/>
    <p:sldId id="423" r:id="rId12"/>
    <p:sldId id="425" r:id="rId13"/>
    <p:sldId id="442" r:id="rId14"/>
    <p:sldId id="424" r:id="rId15"/>
    <p:sldId id="426" r:id="rId16"/>
    <p:sldId id="427" r:id="rId17"/>
    <p:sldId id="428" r:id="rId18"/>
    <p:sldId id="443" r:id="rId19"/>
    <p:sldId id="429" r:id="rId20"/>
    <p:sldId id="440" r:id="rId21"/>
    <p:sldId id="430" r:id="rId22"/>
    <p:sldId id="431" r:id="rId23"/>
    <p:sldId id="432" r:id="rId24"/>
    <p:sldId id="444" r:id="rId25"/>
    <p:sldId id="435" r:id="rId26"/>
    <p:sldId id="436" r:id="rId27"/>
    <p:sldId id="437" r:id="rId28"/>
    <p:sldId id="438" r:id="rId29"/>
    <p:sldId id="44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6627" autoAdjust="0"/>
    <p:restoredTop sz="87572" autoAdjust="0"/>
  </p:normalViewPr>
  <p:slideViewPr>
    <p:cSldViewPr snapToObjects="1">
      <p:cViewPr>
        <p:scale>
          <a:sx n="99" d="100"/>
          <a:sy n="99" d="100"/>
        </p:scale>
        <p:origin x="-80" y="-80"/>
      </p:cViewPr>
      <p:guideLst>
        <p:guide orient="horz" pos="3974"/>
        <p:guide orient="horz" pos="3702"/>
        <p:guide pos="5602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" d="100"/>
          <a:sy n="10" d="100"/>
        </p:scale>
        <p:origin x="-920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E152D0-998D-42E7-9444-0A840B61C8B0}" type="datetime1">
              <a:rPr lang="zh-CN" altLang="en-US"/>
              <a:pPr/>
              <a:t>15/4/18</a:t>
            </a:fld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/>
          <a:lstStyle/>
          <a:p>
            <a:pPr defTabSz="0">
              <a:spcBef>
                <a:spcPct val="30000"/>
              </a:spcBef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DBA24B-EDCA-4F76-81E3-30EE73C7B4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3079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12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baseline="0" dirty="0" smtClean="0"/>
              <a:t>通过线下脚本加</a:t>
            </a:r>
            <a:r>
              <a:rPr kumimoji="1" lang="en-US" altLang="zh-CN" baseline="0" dirty="0" smtClean="0"/>
              <a:t>node</a:t>
            </a:r>
            <a:r>
              <a:rPr kumimoji="1" lang="zh-CN" altLang="en-US" baseline="0" dirty="0" smtClean="0"/>
              <a:t>脚本   </a:t>
            </a:r>
            <a:r>
              <a:rPr kumimoji="1" lang="en-US" altLang="zh-CN" baseline="0" dirty="0" err="1" smtClean="0"/>
              <a:t>uglify</a:t>
            </a:r>
            <a:r>
              <a:rPr kumimoji="1" lang="zh-CN" altLang="en-US" baseline="0" dirty="0" smtClean="0"/>
              <a:t>进行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文件压缩编译。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parser</a:t>
            </a:r>
            <a:r>
              <a:rPr kumimoji="1" lang="zh-CN" altLang="en-US" dirty="0" smtClean="0"/>
              <a:t>进行编译生成。‘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压缩生成的东西的对比。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----- 会议笔记(15/4/18 23:54) -----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1. 执行build脚本 + nodejs脚本实现js， less的编译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2. 整个过程是线上执行的。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至此浏览器端的</a:t>
            </a:r>
            <a:r>
              <a:rPr kumimoji="1" lang="en-US" altLang="zh-CN" dirty="0" smtClean="0"/>
              <a:t>script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的造型完毕。 上线的时候动态分析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的文件依赖。生产</a:t>
            </a:r>
            <a:r>
              <a:rPr kumimoji="1" lang="en-US" altLang="zh-CN" dirty="0" err="1" smtClean="0"/>
              <a:t>jdMod.json</a:t>
            </a:r>
            <a:endParaRPr kumimoji="1" lang="en-US" altLang="zh-CN" dirty="0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没有文件依赖分析。</a:t>
            </a:r>
          </a:p>
          <a:p>
            <a:pPr marL="0" indent="0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zh-CN" altLang="en-US" dirty="0" smtClean="0"/>
              <a:t>在先下编译的过程中，js还有一个比较特殊的步骤就是依赖分析。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到这里为止，我们就实现了js，css的编译压缩。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接下来我们来看第二个问题。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带着这些问题，我们通过分析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的形式去找答案。</a:t>
            </a:r>
          </a:p>
          <a:p>
            <a:r>
              <a:rPr kumimoji="1" lang="zh-CN" altLang="en-US" dirty="0" smtClean="0"/>
              <a:t>----- 会议笔记(15/4/18 23:54) -----</a:t>
            </a:r>
          </a:p>
          <a:p>
            <a:r>
              <a:rPr kumimoji="1" lang="zh-CN" altLang="en-US" dirty="0" smtClean="0"/>
              <a:t>美丽说是怎么实现script和link标签的合并呢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15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通过模板引擎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，实现标签的合并。</a:t>
            </a:r>
          </a:p>
          <a:p>
            <a:pPr marL="0" indent="0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zh-CN" altLang="en-US" dirty="0" smtClean="0"/>
              <a:t>至此， 一个完整的经过合并的script或者link标签就完成了。这个就是第二问题的答案。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接下来我们来看看jserver在处理请求的过程是怎样的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拆分请求的</a:t>
            </a:r>
            <a:r>
              <a:rPr kumimoji="1" lang="en-US" altLang="zh-CN" dirty="0" err="1" smtClean="0"/>
              <a:t>url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分别获取每个文件及其依赖文件的路径（</a:t>
            </a:r>
            <a:r>
              <a:rPr kumimoji="1" lang="en-US" altLang="zh-CN" dirty="0" err="1" smtClean="0"/>
              <a:t>jsMod.json</a:t>
            </a:r>
            <a:r>
              <a:rPr kumimoji="1" lang="zh-CN" altLang="en-US" dirty="0" smtClean="0"/>
              <a:t>），并且压入栈中。再分别读取每个文件的内容并且合并成一个文件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同理：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也是如此处理 只不过是没有依赖分析的过程。</a:t>
            </a:r>
          </a:p>
          <a:p>
            <a:pPr marL="0" indent="0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zh-CN" altLang="en-US" dirty="0" smtClean="0"/>
              <a:t>此处要讲到请求的返回过程。这样说可能有点抽象，接下来我们举个例子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根据</a:t>
            </a:r>
            <a:r>
              <a:rPr kumimoji="1" lang="en-US" altLang="zh-CN" dirty="0" err="1" smtClean="0"/>
              <a:t>jsMod.json</a:t>
            </a:r>
            <a:r>
              <a:rPr kumimoji="1" lang="zh-CN" altLang="en-US" dirty="0" smtClean="0"/>
              <a:t>查找每个文件的依赖文件，并且压栈。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  </a:t>
            </a:r>
          </a:p>
          <a:p>
            <a:pPr marL="0" indent="0">
              <a:buNone/>
            </a:pPr>
            <a:r>
              <a:rPr kumimoji="1" lang="zh-CN" altLang="en-US" dirty="0" smtClean="0"/>
              <a:t>这个地方跟代码里面顺序不符合。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分别读取栈内的所有文件并且返回。同理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文件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只是没有依赖分析的步骤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zh-CN" altLang="en-US" dirty="0" smtClean="0"/>
              <a:t>1. 如何避免一个文件多次加载和循环依赖问题。</a:t>
            </a:r>
          </a:p>
          <a:p>
            <a:pPr marL="0" indent="0">
              <a:buNone/>
            </a:pPr>
            <a:r>
              <a:rPr kumimoji="1" lang="zh-CN" altLang="en-US" dirty="0" smtClean="0"/>
              <a:t>2. 必须保证文件的依赖在文件本身加载前加载。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en-US" altLang="zh-CN" dirty="0" smtClean="0"/>
              <a:t>其实这个部分就回答了第三个问题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带着这些问题，我们通过分析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的形式去找答案。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1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kumimoji="1" lang="zh-CN" altLang="en-US" dirty="0" smtClean="0"/>
              <a:t>前两种是覆盖式： 上线过程都会访问会出现样式错乱或者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报错问题。</a:t>
            </a:r>
            <a:endParaRPr kumimoji="1" lang="en-US" altLang="zh-CN" dirty="0" smtClean="0"/>
          </a:p>
          <a:p>
            <a:pPr marL="0" indent="0" algn="l">
              <a:buNone/>
            </a:pP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 algn="l">
              <a:buNone/>
            </a:pPr>
            <a:endParaRPr kumimoji="1" lang="en-US" altLang="zh-CN" dirty="0" smtClean="0"/>
          </a:p>
          <a:p>
            <a:pPr marL="0" indent="0" algn="l">
              <a:buNone/>
            </a:pPr>
            <a:r>
              <a:rPr kumimoji="1" lang="zh-CN" altLang="en-US" dirty="0" smtClean="0"/>
              <a:t>后两种是非覆盖式</a:t>
            </a:r>
            <a:r>
              <a:rPr kumimoji="1" lang="en-US" altLang="zh-CN" dirty="0" smtClean="0"/>
              <a:t>: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导致线上文件过多，并且更新一个一次</a:t>
            </a:r>
            <a:r>
              <a:rPr kumimoji="1" lang="en-US" altLang="zh-CN" baseline="0" dirty="0" err="1" smtClean="0"/>
              <a:t>js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err="1" smtClean="0"/>
              <a:t>css</a:t>
            </a:r>
            <a:r>
              <a:rPr kumimoji="1" lang="zh-CN" altLang="en-US" baseline="0" dirty="0" smtClean="0"/>
              <a:t>都得同时更新</a:t>
            </a:r>
            <a:r>
              <a:rPr kumimoji="1" lang="en-US" altLang="zh-CN" baseline="0" dirty="0" smtClean="0"/>
              <a:t>html</a:t>
            </a:r>
            <a:r>
              <a:rPr kumimoji="1" lang="zh-CN" altLang="en-US" baseline="0" dirty="0" smtClean="0"/>
              <a:t>模板。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kumimoji="1" lang="zh-CN" altLang="en-US" dirty="0" smtClean="0"/>
              <a:t>注意下语言组织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1. 美丽说使用了后两种。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2. 预编译的时候对图片和swf进行扫描，并找到对应文件读取再md5加戳。但是由于js，css是通过数据的方式渲染到页面的所以无法在这个时候进行加戳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3. 运行时加戳，并且在一个静态文件请求中只有第一个请求才会计算戳。之后便缓存了。所以不会有性能问题。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这个地方提下</a:t>
            </a:r>
            <a:r>
              <a:rPr kumimoji="1" lang="en-US" altLang="zh-CN" dirty="0" err="1" smtClean="0">
                <a:solidFill>
                  <a:schemeClr val="accent2"/>
                </a:solidFill>
              </a:rPr>
              <a:t>css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的链接格式跟</a:t>
            </a:r>
            <a:r>
              <a:rPr kumimoji="1" lang="en-US" altLang="zh-CN" dirty="0" err="1" smtClean="0">
                <a:solidFill>
                  <a:schemeClr val="accent2"/>
                </a:solidFill>
              </a:rPr>
              <a:t>js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类似</a:t>
            </a:r>
            <a:endParaRPr kumimoji="1" lang="en-US" altLang="zh-CN" dirty="0" smtClean="0">
              <a:solidFill>
                <a:schemeClr val="accent2"/>
              </a:solidFill>
            </a:endParaRPr>
          </a:p>
          <a:p>
            <a:endParaRPr kumimoji="1" lang="en-US" altLang="zh-CN" dirty="0" smtClean="0">
              <a:solidFill>
                <a:schemeClr val="accent2"/>
              </a:solidFill>
            </a:endParaRPr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http://</a:t>
            </a:r>
            <a:r>
              <a:rPr lang="en-US" altLang="zh-CN" sz="1200" dirty="0" err="1" smtClean="0"/>
              <a:t>biz.meilishuo.net</a:t>
            </a:r>
            <a:r>
              <a:rPr lang="en-US" altLang="zh-CN" sz="1200" dirty="0" smtClean="0"/>
              <a:t>/~</a:t>
            </a:r>
            <a:r>
              <a:rPr lang="en-US" altLang="zh-CN" sz="1200" dirty="0" err="1" smtClean="0"/>
              <a:t>pro:index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study.css?v</a:t>
            </a:r>
            <a:r>
              <a:rPr lang="en-US" altLang="zh-CN" sz="1200" dirty="0" smtClean="0"/>
              <a:t>=ff060baca2</a:t>
            </a:r>
            <a:endParaRPr lang="zh-CN" altLang="en-US" sz="1200" dirty="0" smtClean="0"/>
          </a:p>
          <a:p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6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这应该是第三种加戳时机。 简单介绍预编译时加戳的方式。</a:t>
            </a:r>
          </a:p>
          <a:p>
            <a:pPr marL="0" indent="0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zh-CN" altLang="en-US" dirty="0" smtClean="0"/>
              <a:t>1. 预编译的时候扫描静态文件对图片和swf进行一个加戳。</a:t>
            </a:r>
          </a:p>
          <a:p>
            <a:pPr marL="0" indent="0">
              <a:buNone/>
            </a:pPr>
            <a:r>
              <a:rPr kumimoji="1" lang="zh-CN" altLang="en-US" dirty="0" smtClean="0"/>
              <a:t>2. 运行时的戳生成方式如图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为什么是这种的方式生成戳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kumimoji="1" lang="zh-CN" altLang="en-US" dirty="0" smtClean="0"/>
              <a:t>什么时候更新戳， 怎么检测到文件的修改</a:t>
            </a:r>
            <a:r>
              <a:rPr kumimoji="1" lang="en-US" altLang="zh-CN" dirty="0" smtClean="0"/>
              <a:t>	</a:t>
            </a:r>
          </a:p>
          <a:p>
            <a:pPr marL="0" indent="0" algn="l">
              <a:buNone/>
            </a:pPr>
            <a:r>
              <a:rPr kumimoji="1" lang="en-US" altLang="zh-CN" dirty="0" smtClean="0"/>
              <a:t>----- 会议笔记(15/4/18 23:54) -----</a:t>
            </a:r>
          </a:p>
          <a:p>
            <a:pPr marL="0" indent="0" algn="l">
              <a:buNone/>
            </a:pPr>
            <a:r>
              <a:rPr kumimoji="1" lang="en-US" altLang="zh-CN" dirty="0" smtClean="0"/>
              <a:t>每次文件修改都要上线/push， 上线是要重启服务的。</a:t>
            </a:r>
          </a:p>
          <a:p>
            <a:pPr marL="0" indent="0" algn="l">
              <a:buNone/>
            </a:pPr>
            <a:r>
              <a:rPr kumimoji="1" lang="en-US" altLang="zh-CN" dirty="0" smtClean="0"/>
              <a:t>每次重启服务都会吧模板和戳缓存文件进行清空。所以就回到第一次请求重新计算戳的过程。但每个页面的静态文件请求都只会计算一次戳。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kumimoji="1" lang="zh-CN" altLang="en-US" dirty="0" smtClean="0"/>
              <a:t>理论上之前所讲的复杂的过程，只会执行一次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是否针对每个用户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会议笔记(15/4/18 23:54) -----</a:t>
            </a:r>
          </a:p>
          <a:p>
            <a:r>
              <a:rPr kumimoji="1" lang="zh-CN" altLang="en-US"/>
              <a:t>其实围绕了这个url我们讲了如下几个点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89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8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带着这些问题，我们通过分析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的形式去找答案。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1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解决的问题：</a:t>
            </a:r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减少请求和网络传输成本</a:t>
            </a:r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zh-CN" altLang="zh-CN" baseline="0" dirty="0" smtClean="0"/>
              <a:t>2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解决方式</a:t>
            </a:r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en-US" altLang="zh-CN" baseline="0" dirty="0" smtClean="0"/>
              <a:t>  1.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文件压缩编译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  2. </a:t>
            </a:r>
            <a:r>
              <a:rPr kumimoji="1" lang="zh-CN" altLang="en-US" dirty="0" smtClean="0"/>
              <a:t>依赖分析</a:t>
            </a:r>
            <a:r>
              <a:rPr kumimoji="1" lang="en-US" altLang="zh-CN" dirty="0" smtClean="0"/>
              <a:t>,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并记录</a:t>
            </a:r>
            <a:r>
              <a:rPr kumimoji="1" lang="en-US" altLang="zh-CN" baseline="0" dirty="0" err="1" smtClean="0"/>
              <a:t>js_mod.json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请求合并，响应文件合并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en-US" altLang="zh-CN" dirty="0" smtClean="0"/>
              <a:t>从这里可能一下看不出来什么内容，我们可以参考下一页的图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kumimoji="1" lang="zh-CN" altLang="en-US" dirty="0" smtClean="0"/>
              <a:t>理论上之前所讲的复杂的过程，只会执行一次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是否针对每个用户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。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----- 会议笔记(15/4/18 23:54) -----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1. 请求的过程，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2. jserver的运行环境</a:t>
            </a:r>
          </a:p>
          <a:p>
            <a:pPr marL="0" indent="0" algn="l">
              <a:buNone/>
            </a:pPr>
            <a:r>
              <a:rPr kumimoji="1" lang="zh-CN" altLang="en-US" dirty="0" smtClean="0"/>
              <a:t>3. 缓存的作用。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解决的问题：</a:t>
            </a:r>
            <a:r>
              <a:rPr kumimoji="1" lang="en-US" altLang="zh-CN" baseline="0" dirty="0" smtClean="0"/>
              <a:t>  </a:t>
            </a:r>
            <a:r>
              <a:rPr kumimoji="1" lang="zh-CN" altLang="en-US" baseline="0" dirty="0" smtClean="0"/>
              <a:t>减少请求和网络传输成本</a:t>
            </a:r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zh-CN" altLang="zh-CN" baseline="0" dirty="0" smtClean="0"/>
              <a:t>2</a:t>
            </a:r>
            <a:r>
              <a:rPr kumimoji="1" lang="en-US" altLang="zh-CN" baseline="0" dirty="0" smtClean="0"/>
              <a:t>.</a:t>
            </a:r>
            <a:r>
              <a:rPr kumimoji="1" lang="zh-CN" altLang="en-US" baseline="0" dirty="0" smtClean="0"/>
              <a:t> 解决方式</a:t>
            </a:r>
            <a:endParaRPr kumimoji="1" lang="en-US" altLang="zh-CN" baseline="0" dirty="0" smtClean="0"/>
          </a:p>
          <a:p>
            <a:pPr marL="0" indent="0">
              <a:buNone/>
            </a:pPr>
            <a:r>
              <a:rPr kumimoji="1" lang="en-US" altLang="zh-CN" baseline="0" dirty="0" smtClean="0"/>
              <a:t>  1.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文件压缩编译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  2. </a:t>
            </a:r>
            <a:r>
              <a:rPr kumimoji="1" lang="zh-CN" altLang="en-US" dirty="0" smtClean="0"/>
              <a:t>依赖分析</a:t>
            </a:r>
            <a:r>
              <a:rPr kumimoji="1" lang="en-US" altLang="zh-CN" dirty="0" smtClean="0"/>
              <a:t>,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并记录</a:t>
            </a:r>
            <a:r>
              <a:rPr kumimoji="1" lang="en-US" altLang="zh-CN" baseline="0" dirty="0" err="1" smtClean="0"/>
              <a:t>js_mod.json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 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请求合并，响应文件合并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----- 会议笔记(15/4/18 23:54) -----</a:t>
            </a:r>
          </a:p>
          <a:p>
            <a:pPr marL="0" indent="0">
              <a:buNone/>
            </a:pPr>
            <a:r>
              <a:rPr kumimoji="1" lang="en-US" altLang="zh-CN" dirty="0" smtClean="0"/>
              <a:t>在这部分url的分析中我们将先回答第一个问题。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带着这些问题，我们通过分析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的形式去找答案。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1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 smtClean="0"/>
              <a:t>讲讲</a:t>
            </a:r>
            <a:r>
              <a:rPr kumimoji="1" lang="en-US" altLang="zh-CN" dirty="0" err="1" smtClean="0"/>
              <a:t>fml</a:t>
            </a:r>
            <a:r>
              <a:rPr kumimoji="1" lang="zh-CN" altLang="en-US" dirty="0" smtClean="0"/>
              <a:t>模块加载器，分析各个参数的作用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顺带讲讲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的写法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----- 会议笔记(15/4/18 23:54) -----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本地代码的编写部分。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1. 介绍fml及其参数</a:t>
            </a:r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2.  申明页面上用到的js， css文件列表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E152D0-998D-42E7-9444-0A840B61C8B0}" type="datetime1">
              <a:rPr lang="zh-CN" altLang="en-US" smtClean="0"/>
              <a:pPr/>
              <a:t>15/4/18</a:t>
            </a:fld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DBA24B-EDCA-4F76-81E3-30EE73C7B4F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0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6C3AD5-0446-48E7-AACB-BA6FF89590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88B974-B8EB-473A-A1C3-AABACC22EC7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60587" cy="58181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329363" cy="5818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CF3B01-8E7A-45E3-8E90-C550BF9A5FA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924CF7F-581A-4097-9B89-1EB48E61253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6FC651-FD8A-4CBB-8F06-4F0BBFF8EA12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8AD278-B731-43E1-AAD7-88F0BC6311C0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C59F76-A0B9-422B-ACA5-CBCCFDF5FA13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24497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19240D-C160-4BD5-BF62-320F5F35E337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FEEFF5-5221-49B1-8BB3-BE2A776AE8C2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0ACAAF-DD42-4788-9B3D-5BDE90BD937B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D4D0C8-34CF-4C59-9EEE-3AF7508B8F30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F00178-0BD2-48F4-906D-57DD1394169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51C5E-7D2F-4617-BC43-044AFDD306A1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19FBC3-3F26-44E9-BA3E-301C9381D814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EC9CFD-88F2-4DBD-AFEB-261F8D6E6BCD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160587" cy="5903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29363" cy="5903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737461-B35A-4AD3-AF7B-58E3110DCA29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975475" y="65198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DA08285-4636-4271-9D29-3094A5A2FADE}" type="slidenum">
              <a:rPr lang="zh-CN" altLang="en-US"/>
              <a:pPr/>
              <a:t>‹#›</a:t>
            </a:fld>
            <a:endParaRPr lang="zh-CN" altLang="en-US" sz="1800" b="0" i="0">
              <a:solidFill>
                <a:schemeClr val="tx1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r="694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C105FA-DF31-4D73-8206-2742B102D16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24497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2D3DA-12CA-4E42-8B73-1FA5369F17D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199D352-DBA6-456C-AFC8-FC2139767CF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32BF7C-38D7-437B-9FFD-B994948B2D1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AD78DD-819B-43CA-A0D4-A6029B0F336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4AA6B1-582B-4594-BD09-F64C02374AD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8D747C-5F27-472B-A132-7B204F79B5C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FBFBF"/>
                </a:solidFill>
                <a:latin typeface="+mn-lt"/>
                <a:sym typeface="Arial" pitchFamily="34" charset="0"/>
              </a:defRPr>
            </a:lvl1pPr>
          </a:lstStyle>
          <a:p>
            <a:fld id="{289EE4D2-B4E1-4DE2-AC3D-A8ADACBDD608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482441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微软雅黑" pitchFamily="34" charset="-122"/>
              </a:rPr>
              <a:t>单击此处编辑母版文本样式</a:t>
            </a:r>
          </a:p>
          <a:p>
            <a:pPr lvl="1"/>
            <a:r>
              <a:rPr lang="zh-CN" smtClean="0">
                <a:sym typeface="微软雅黑" pitchFamily="34" charset="-122"/>
              </a:rPr>
              <a:t>第二级</a:t>
            </a:r>
          </a:p>
          <a:p>
            <a:pPr lvl="2"/>
            <a:r>
              <a:rPr lang="zh-CN" smtClean="0">
                <a:sym typeface="微软雅黑" pitchFamily="34" charset="-122"/>
              </a:rPr>
              <a:t>第三级</a:t>
            </a:r>
          </a:p>
          <a:p>
            <a:pPr lvl="3"/>
            <a:r>
              <a:rPr lang="zh-CN" smtClean="0">
                <a:sym typeface="微软雅黑" pitchFamily="34" charset="-122"/>
              </a:rPr>
              <a:t>第四级</a:t>
            </a:r>
          </a:p>
          <a:p>
            <a:pPr lvl="4"/>
            <a:r>
              <a:rPr lang="zh-CN" smtClean="0">
                <a:sym typeface="微软雅黑" pitchFamily="34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+mj-lt"/>
          <a:ea typeface="+mj-ea"/>
          <a:cs typeface="+mj-cs"/>
          <a:sym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rgbClr val="666666"/>
          </a:solidFill>
          <a:latin typeface="+mn-lt"/>
          <a:ea typeface="+mn-ea"/>
          <a:cs typeface="+mn-cs"/>
          <a:sym typeface="微软雅黑" pitchFamily="34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>
          <a:solidFill>
            <a:srgbClr val="666666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88913"/>
            <a:ext cx="8229600" cy="7778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482441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Times New Roman" pitchFamily="18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Times New Roman" pitchFamily="18" charset="0"/>
              </a:rPr>
              <a:t>第二级</a:t>
            </a:r>
          </a:p>
          <a:p>
            <a:pPr lvl="2"/>
            <a:r>
              <a:rPr lang="zh-CN" smtClean="0">
                <a:sym typeface="Times New Roman" pitchFamily="18" charset="0"/>
              </a:rPr>
              <a:t>第三级</a:t>
            </a:r>
          </a:p>
          <a:p>
            <a:pPr lvl="3"/>
            <a:r>
              <a:rPr lang="zh-CN" smtClean="0">
                <a:sym typeface="Times New Roman" pitchFamily="18" charset="0"/>
              </a:rPr>
              <a:t>第四级</a:t>
            </a:r>
          </a:p>
          <a:p>
            <a:pPr lvl="4"/>
            <a:r>
              <a:rPr lang="zh-CN" smtClean="0">
                <a:sym typeface="Times New Roman" pitchFamily="18" charset="0"/>
              </a:rPr>
              <a:t>第五级</a:t>
            </a:r>
          </a:p>
        </p:txBody>
      </p:sp>
      <p:sp>
        <p:nvSpPr>
          <p:cNvPr id="205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19863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 i="1">
                <a:solidFill>
                  <a:schemeClr val="bg1"/>
                </a:solidFill>
                <a:latin typeface="Arial" pitchFamily="34" charset="0"/>
                <a:ea typeface="+mn-ea"/>
                <a:sym typeface="Arial" pitchFamily="34" charset="0"/>
              </a:defRPr>
            </a:lvl1pPr>
          </a:lstStyle>
          <a:p>
            <a:fld id="{50ACDEEE-F297-48A8-AD07-C6D97DE9FE22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15" cstate="print"/>
          <a:srcRect r="694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54" name="标题 1"/>
          <p:cNvSpPr>
            <a:spLocks noChangeArrowheads="1"/>
          </p:cNvSpPr>
          <p:nvPr/>
        </p:nvSpPr>
        <p:spPr bwMode="auto">
          <a:xfrm>
            <a:off x="250825" y="18891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latin typeface="Palatino Linotype" pitchFamily="18" charset="0"/>
                <a:ea typeface="楷体" pitchFamily="49" charset="-122"/>
                <a:sym typeface="Palatino Linotype" pitchFamily="18" charset="0"/>
              </a:rPr>
              <a:t>单击此处编辑母版标题样式</a:t>
            </a:r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 r="694"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+mj-lt"/>
          <a:ea typeface="+mj-ea"/>
          <a:cs typeface="+mj-cs"/>
          <a:sym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6699"/>
          </a:solidFill>
          <a:latin typeface="微软雅黑" pitchFamily="34" charset="-122"/>
          <a:ea typeface="微软雅黑" pitchFamily="34" charset="-122"/>
          <a:sym typeface="Times New Roman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rgbClr val="666666"/>
          </a:solidFill>
          <a:latin typeface="+mn-lt"/>
          <a:ea typeface="+mn-ea"/>
          <a:cs typeface="+mn-cs"/>
          <a:sym typeface="Times New Roman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rgbClr val="666666"/>
          </a:solidFill>
          <a:latin typeface="+mn-lt"/>
          <a:ea typeface="+mn-ea"/>
          <a:sym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基于</a:t>
            </a:r>
            <a:r>
              <a:rPr kumimoji="1" lang="en-US" altLang="zh-CN" dirty="0" err="1"/>
              <a:t>Nodejs</a:t>
            </a:r>
            <a:r>
              <a:rPr kumimoji="1" lang="zh-CN" altLang="en-US" dirty="0"/>
              <a:t>的静态文件服务器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分享人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郭艳明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352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编译压缩</a:t>
            </a:r>
            <a:r>
              <a:rPr kumimoji="1" lang="en-US" altLang="zh-CN" sz="1800" dirty="0" smtClean="0"/>
              <a:t>(</a:t>
            </a:r>
            <a:r>
              <a:rPr kumimoji="1" lang="en-US" altLang="zh-CN" sz="1800" dirty="0" err="1" smtClean="0"/>
              <a:t>build.sh</a:t>
            </a:r>
            <a:r>
              <a:rPr kumimoji="1" lang="en-US" altLang="zh-CN" sz="1800" dirty="0" smtClean="0"/>
              <a:t> + </a:t>
            </a:r>
            <a:r>
              <a:rPr kumimoji="1" lang="en-US" altLang="zh-CN" sz="1800" dirty="0" err="1" smtClean="0"/>
              <a:t>nodejs</a:t>
            </a:r>
            <a:r>
              <a:rPr kumimoji="1" lang="en-US" altLang="zh-CN" sz="1800" dirty="0" smtClean="0"/>
              <a:t>)</a:t>
            </a:r>
            <a:endParaRPr kumimoji="1"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1" y="4033303"/>
            <a:ext cx="8495641" cy="25640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08" y="950733"/>
            <a:ext cx="8520164" cy="28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文件依赖分析</a:t>
            </a:r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build.sh</a:t>
            </a:r>
            <a:r>
              <a:rPr kumimoji="1" lang="en-US" altLang="zh-CN" sz="1600" dirty="0"/>
              <a:t> + </a:t>
            </a:r>
            <a:r>
              <a:rPr kumimoji="1" lang="en-US" altLang="zh-CN" sz="1600" dirty="0" err="1"/>
              <a:t>nodejs</a:t>
            </a:r>
            <a:r>
              <a:rPr kumimoji="1" lang="en-US" altLang="zh-CN" sz="1600" dirty="0"/>
              <a:t>)</a:t>
            </a:r>
            <a:endParaRPr kumimoji="1" lang="zh-CN" altLang="en-US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764511" y="5140176"/>
            <a:ext cx="1258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 smtClean="0">
                <a:solidFill>
                  <a:schemeClr val="accent2"/>
                </a:solidFill>
              </a:rPr>
              <a:t>jsMod.json</a:t>
            </a:r>
            <a:endParaRPr kumimoji="1" lang="en-US" altLang="zh-CN" b="1" dirty="0" smtClean="0">
              <a:solidFill>
                <a:schemeClr val="accent2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3" y="1207443"/>
            <a:ext cx="8913832" cy="2016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0" y="3775714"/>
            <a:ext cx="7486866" cy="23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187624" y="2420888"/>
            <a:ext cx="648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</a:t>
            </a:r>
            <a:r>
              <a:rPr kumimoji="1" lang="en-US" altLang="zh-CN" sz="2800" dirty="0" smtClean="0">
                <a:solidFill>
                  <a:schemeClr val="accent2"/>
                </a:solidFill>
              </a:rPr>
              <a:t>2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：减少请求及提高文件的并发数？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方案：合并</a:t>
            </a:r>
            <a:r>
              <a:rPr kumimoji="1" lang="en-US" altLang="zh-CN" sz="2800" dirty="0" smtClean="0"/>
              <a:t>script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link</a:t>
            </a:r>
            <a:r>
              <a:rPr kumimoji="1" lang="zh-CN" altLang="en-US" sz="2800" dirty="0" smtClean="0"/>
              <a:t>标签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6511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合并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link</a:t>
            </a:r>
            <a:r>
              <a:rPr kumimoji="1" lang="zh-CN" altLang="en-US" dirty="0"/>
              <a:t>标签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32709"/>
            <a:ext cx="8507288" cy="2938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1" y="966788"/>
            <a:ext cx="8917905" cy="21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j</a:t>
            </a:r>
            <a:r>
              <a:rPr kumimoji="1" lang="en-US" altLang="zh-CN" dirty="0" err="1" smtClean="0"/>
              <a:t>server</a:t>
            </a:r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600"/>
            <a:ext cx="9144000" cy="50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5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依赖处理过程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6" y="1124744"/>
            <a:ext cx="9144000" cy="52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3: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019594"/>
            <a:ext cx="8964489" cy="17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39552" y="2708920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</a:t>
            </a:r>
            <a:r>
              <a:rPr kumimoji="1" lang="en-US" altLang="zh-CN" sz="2800" dirty="0" smtClean="0">
                <a:solidFill>
                  <a:schemeClr val="accent2"/>
                </a:solidFill>
              </a:rPr>
              <a:t>3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：如何保证浏览器对新老请求的智能识别？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方案：控制静态文件在浏览器端的缓存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加戳</a:t>
            </a:r>
            <a:r>
              <a:rPr kumimoji="1" lang="en-US" altLang="zh-CN" sz="2800" dirty="0" smtClean="0"/>
              <a:t>)</a:t>
            </a:r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9790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加戳的方式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8075" y="1556792"/>
            <a:ext cx="885698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dirty="0" err="1" smtClean="0"/>
              <a:t>a.js?v</a:t>
            </a:r>
            <a:r>
              <a:rPr kumimoji="1" lang="en-US" altLang="zh-CN" sz="2800" dirty="0" smtClean="0"/>
              <a:t>=version / timestamp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/ </a:t>
            </a:r>
            <a:r>
              <a:rPr kumimoji="1" lang="en-US" altLang="zh-CN" sz="2800" dirty="0" err="1" smtClean="0"/>
              <a:t>Math.random</a:t>
            </a:r>
            <a:r>
              <a:rPr kumimoji="1" lang="en-US" altLang="zh-CN" sz="2800" dirty="0" smtClean="0"/>
              <a:t>()</a:t>
            </a:r>
          </a:p>
          <a:p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err="1" smtClean="0"/>
              <a:t>a.js?v</a:t>
            </a:r>
            <a:r>
              <a:rPr kumimoji="1" lang="en-US" altLang="zh-CN" sz="2800" dirty="0" smtClean="0"/>
              <a:t>=md5       (</a:t>
            </a:r>
            <a:r>
              <a:rPr kumimoji="1" lang="en-US" altLang="zh-CN" sz="2800" dirty="0" err="1" smtClean="0"/>
              <a:t>mls</a:t>
            </a:r>
            <a:r>
              <a:rPr kumimoji="1" lang="en-US" altLang="zh-CN" sz="2800" dirty="0" smtClean="0"/>
              <a:t>)</a:t>
            </a:r>
          </a:p>
          <a:p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err="1" smtClean="0"/>
              <a:t>a_timestamp.js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a_md5.js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5661248"/>
            <a:ext cx="763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69A2"/>
                </a:solidFill>
              </a:rPr>
              <a:t>Reference:</a:t>
            </a:r>
            <a:r>
              <a:rPr kumimoji="1" lang="en-US" altLang="zh-CN" sz="2400" dirty="0"/>
              <a:t> http://</a:t>
            </a:r>
            <a:r>
              <a:rPr kumimoji="1" lang="en-US" altLang="zh-CN" sz="2400" dirty="0" err="1"/>
              <a:t>www.zhihu.com</a:t>
            </a:r>
            <a:r>
              <a:rPr kumimoji="1" lang="en-US" altLang="zh-CN" sz="2400" dirty="0"/>
              <a:t>/question/20790576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1288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加戳的时机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5937" y="1556792"/>
            <a:ext cx="88569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模板中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hard code(?v=1.0)</a:t>
            </a:r>
          </a:p>
          <a:p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模板预编译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线下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期间自动添加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图片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,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swf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。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模板运行时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线上并缓存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自动添加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js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, 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css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  <a:r>
              <a:rPr kumimoji="1" lang="zh-CN" altLang="zh-CN" sz="2800" dirty="0" smtClean="0">
                <a:solidFill>
                  <a:srgbClr val="000000"/>
                </a:solidFill>
              </a:rPr>
              <a:t>。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8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72400" cy="1362075"/>
          </a:xfrm>
        </p:spPr>
        <p:txBody>
          <a:bodyPr/>
          <a:lstStyle/>
          <a:p>
            <a:r>
              <a:rPr kumimoji="1" lang="zh-CN" altLang="en-US" dirty="0" smtClean="0"/>
              <a:t>简单：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214" y="4437112"/>
            <a:ext cx="8960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http://</a:t>
            </a:r>
            <a:r>
              <a:rPr lang="en-US" altLang="zh-CN" sz="2800" dirty="0" err="1"/>
              <a:t>biz.meilishuo.net</a:t>
            </a:r>
            <a:r>
              <a:rPr lang="en-US" altLang="zh-CN" sz="2800" dirty="0"/>
              <a:t>/~</a:t>
            </a:r>
            <a:r>
              <a:rPr lang="en-US" altLang="zh-CN" sz="2800" dirty="0" err="1"/>
              <a:t>pro:index</a:t>
            </a:r>
            <a:r>
              <a:rPr lang="en-US" altLang="zh-CN" sz="2800" dirty="0"/>
              <a:t>/</a:t>
            </a:r>
            <a:r>
              <a:rPr lang="en-US" altLang="zh-CN" sz="2800" dirty="0" err="1"/>
              <a:t>header+pro:account</a:t>
            </a:r>
            <a:r>
              <a:rPr lang="en-US" altLang="zh-CN" sz="2800" dirty="0"/>
              <a:t>/</a:t>
            </a:r>
            <a:r>
              <a:rPr lang="en-US" altLang="zh-CN" sz="2800" dirty="0" err="1"/>
              <a:t>login.js?v</a:t>
            </a:r>
            <a:r>
              <a:rPr lang="en-US" altLang="zh-CN" sz="2800" dirty="0"/>
              <a:t>=4a60c6ada8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" y="1572098"/>
            <a:ext cx="8960305" cy="20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戳怎么生成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运行时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792"/>
            <a:ext cx="9144000" cy="4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777875"/>
          </a:xfrm>
        </p:spPr>
        <p:txBody>
          <a:bodyPr/>
          <a:lstStyle/>
          <a:p>
            <a:r>
              <a:rPr kumimoji="1" lang="zh-CN" altLang="en-US" dirty="0" smtClean="0"/>
              <a:t>戳怎么生成（运行时）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55775"/>
            <a:ext cx="8964488" cy="514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戳的更新时机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576" y="2177861"/>
            <a:ext cx="741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en-US" altLang="zh-CN" sz="2800" dirty="0">
              <a:solidFill>
                <a:srgbClr val="FF69A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服务重启则重新计算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上线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/push)</a:t>
            </a:r>
            <a:endParaRPr kumimoji="1"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3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913"/>
            <a:ext cx="8229600" cy="777875"/>
          </a:xfrm>
        </p:spPr>
        <p:txBody>
          <a:bodyPr/>
          <a:lstStyle/>
          <a:p>
            <a:r>
              <a:rPr kumimoji="1" lang="en-US" altLang="zh-CN" dirty="0" err="1" smtClean="0"/>
              <a:t>jserver</a:t>
            </a:r>
            <a:r>
              <a:rPr kumimoji="1" lang="zh-CN" altLang="en-US" dirty="0" smtClean="0"/>
              <a:t>还做了啥？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1700808"/>
            <a:ext cx="8352928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chemeClr val="accent2"/>
                </a:solidFill>
              </a:rPr>
              <a:t>问题</a:t>
            </a:r>
            <a:r>
              <a:rPr kumimoji="1" lang="en-US" altLang="zh-CN" sz="2800" dirty="0" smtClean="0">
                <a:solidFill>
                  <a:schemeClr val="accent2"/>
                </a:solidFill>
              </a:rPr>
              <a:t>4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：</a:t>
            </a:r>
            <a:r>
              <a:rPr kumimoji="1" lang="zh-CN" altLang="en-US" sz="2800" dirty="0">
                <a:solidFill>
                  <a:schemeClr val="accent2"/>
                </a:solidFill>
              </a:rPr>
              <a:t>如何处理错误请求？</a:t>
            </a:r>
            <a:endParaRPr kumimoji="1" lang="en-US" altLang="zh-CN" sz="2800" dirty="0">
              <a:solidFill>
                <a:schemeClr val="accent2"/>
              </a:solidFill>
            </a:endParaRPr>
          </a:p>
          <a:p>
            <a:r>
              <a:rPr kumimoji="1" lang="zh-CN" altLang="zh-CN" sz="2800" dirty="0"/>
              <a:t> </a:t>
            </a:r>
            <a:r>
              <a:rPr kumimoji="1" lang="zh-CN" altLang="en-US" sz="2800" dirty="0" smtClean="0"/>
              <a:t>  方</a:t>
            </a:r>
            <a:r>
              <a:rPr kumimoji="1" lang="zh-CN" altLang="en-US" sz="2800" dirty="0"/>
              <a:t>案</a:t>
            </a:r>
            <a:r>
              <a:rPr kumimoji="1" lang="zh-CN" altLang="en-US" sz="2800" dirty="0" smtClean="0"/>
              <a:t>：返回</a:t>
            </a:r>
            <a:r>
              <a:rPr kumimoji="1" lang="en-US" altLang="zh-CN" sz="2800" dirty="0" smtClean="0"/>
              <a:t>404</a:t>
            </a:r>
            <a:r>
              <a:rPr kumimoji="1" lang="zh-CN" altLang="en-US" sz="2800" dirty="0" smtClean="0"/>
              <a:t>，服务器端缓存并标记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endParaRPr kumimoji="1" lang="en-US" altLang="zh-CN" sz="2800" dirty="0" smtClean="0"/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>
                <a:solidFill>
                  <a:srgbClr val="000000"/>
                </a:solidFill>
              </a:rPr>
              <a:t>http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数据传输中的压缩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gzip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/deflate)</a:t>
            </a:r>
          </a:p>
          <a:p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pPr marL="457200" indent="-457200">
              <a:buFont typeface="Arial"/>
              <a:buChar char="•"/>
            </a:pPr>
            <a:endParaRPr kumimoji="1" lang="en-US" altLang="zh-CN" sz="2800" dirty="0">
              <a:solidFill>
                <a:schemeClr val="accent2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本地开发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less</a:t>
            </a:r>
            <a:r>
              <a:rPr kumimoji="1" lang="en-US" altLang="zh-CN" sz="2800" dirty="0" err="1" smtClean="0">
                <a:solidFill>
                  <a:srgbClr val="000000"/>
                </a:solidFill>
                <a:sym typeface="Wingdings"/>
              </a:rPr>
              <a:t>css</a:t>
            </a:r>
            <a:r>
              <a:rPr kumimoji="1" lang="en-US" altLang="zh-CN" sz="2800" dirty="0" smtClean="0">
                <a:solidFill>
                  <a:srgbClr val="000000"/>
                </a:solidFill>
                <a:sym typeface="Wingdings"/>
              </a:rPr>
              <a:t>; </a:t>
            </a:r>
            <a:r>
              <a:rPr kumimoji="1" lang="zh-CN" altLang="en-US" sz="2800" dirty="0" smtClean="0">
                <a:solidFill>
                  <a:srgbClr val="000000"/>
                </a:solidFill>
                <a:sym typeface="Wingdings"/>
              </a:rPr>
              <a:t>文件合并等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实时处理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0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6023"/>
            <a:ext cx="7772400" cy="1362075"/>
          </a:xfrm>
        </p:spPr>
        <p:txBody>
          <a:bodyPr/>
          <a:lstStyle/>
          <a:p>
            <a:r>
              <a:rPr kumimoji="1" lang="zh-CN" altLang="en-US" dirty="0" smtClean="0"/>
              <a:t>回顾：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2122587"/>
            <a:ext cx="10009112" cy="1500187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http://</a:t>
            </a:r>
            <a:r>
              <a:rPr lang="en-US" altLang="zh-CN" sz="2800" dirty="0" err="1">
                <a:solidFill>
                  <a:srgbClr val="000000"/>
                </a:solidFill>
              </a:rPr>
              <a:t>biz.meilishuo.net</a:t>
            </a:r>
            <a:r>
              <a:rPr lang="en-US" altLang="zh-CN" sz="2800" dirty="0">
                <a:solidFill>
                  <a:srgbClr val="000000"/>
                </a:solidFill>
              </a:rPr>
              <a:t>/~</a:t>
            </a:r>
            <a:r>
              <a:rPr lang="en-US" altLang="zh-CN" sz="2800" dirty="0" err="1">
                <a:solidFill>
                  <a:srgbClr val="000000"/>
                </a:solidFill>
              </a:rPr>
              <a:t>pro:index</a:t>
            </a:r>
            <a:r>
              <a:rPr lang="en-US" altLang="zh-CN" sz="2800" dirty="0">
                <a:solidFill>
                  <a:srgbClr val="000000"/>
                </a:solidFill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</a:rPr>
              <a:t>header+pro:account</a:t>
            </a:r>
            <a:r>
              <a:rPr lang="en-US" altLang="zh-CN" sz="2800" dirty="0">
                <a:solidFill>
                  <a:srgbClr val="000000"/>
                </a:solidFill>
              </a:rPr>
              <a:t>/</a:t>
            </a:r>
            <a:r>
              <a:rPr lang="en-US" altLang="zh-CN" sz="2800" dirty="0" err="1">
                <a:solidFill>
                  <a:srgbClr val="000000"/>
                </a:solidFill>
              </a:rPr>
              <a:t>login.js?v</a:t>
            </a:r>
            <a:r>
              <a:rPr lang="en-US" altLang="zh-CN" sz="2800" dirty="0">
                <a:solidFill>
                  <a:srgbClr val="000000"/>
                </a:solidFill>
              </a:rPr>
              <a:t>=4a60c6ada8</a:t>
            </a:r>
            <a:endParaRPr lang="zh-CN" altLang="en-US" sz="2800" dirty="0">
              <a:solidFill>
                <a:srgbClr val="000000"/>
              </a:solidFill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2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主要内容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09290" y="1484784"/>
            <a:ext cx="735114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>
              <a:solidFill>
                <a:srgbClr val="FF69A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静态文件的压缩，合并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script,link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利用</a:t>
            </a:r>
            <a:r>
              <a:rPr kumimoji="1" lang="en-US" altLang="zh-CN" sz="2800" dirty="0">
                <a:solidFill>
                  <a:srgbClr val="000000"/>
                </a:solidFill>
              </a:rPr>
              <a:t>m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d5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戳实现浏览器缓存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>
                <a:solidFill>
                  <a:srgbClr val="000000"/>
                </a:solidFill>
              </a:rPr>
              <a:t>静态文件部署的整体架构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cdn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, 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多核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)</a:t>
            </a:r>
          </a:p>
          <a:p>
            <a:endParaRPr kumimoji="1" lang="en-US" altLang="zh-CN" sz="2800" dirty="0" smtClean="0">
              <a:solidFill>
                <a:srgbClr val="FF69A2"/>
              </a:solidFill>
            </a:endParaRPr>
          </a:p>
          <a:p>
            <a:endParaRPr kumimoji="1" lang="en-US" altLang="zh-CN" sz="2800" dirty="0">
              <a:solidFill>
                <a:srgbClr val="FF69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7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获益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628800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800" dirty="0" smtClean="0">
              <a:solidFill>
                <a:srgbClr val="FF69A2"/>
              </a:solidFill>
            </a:endParaRPr>
          </a:p>
          <a:p>
            <a:r>
              <a:rPr kumimoji="1" lang="zh-CN" altLang="en-US" sz="2800" dirty="0" smtClean="0">
                <a:solidFill>
                  <a:srgbClr val="000000"/>
                </a:solidFill>
              </a:rPr>
              <a:t>就酱紫， 实现了</a:t>
            </a:r>
            <a:r>
              <a:rPr kumimoji="1" lang="en-US" altLang="zh-CN" sz="2800" dirty="0" err="1" smtClean="0">
                <a:solidFill>
                  <a:srgbClr val="000000"/>
                </a:solidFill>
              </a:rPr>
              <a:t>FEers</a:t>
            </a:r>
            <a:r>
              <a:rPr kumimoji="1" lang="zh-CN" altLang="en-US" sz="2800" dirty="0" smtClean="0">
                <a:solidFill>
                  <a:srgbClr val="FF69A2"/>
                </a:solidFill>
              </a:rPr>
              <a:t>专心搬砖无需考虑性能的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目的～</a:t>
            </a:r>
            <a:endParaRPr kumimoji="1" lang="en-US" altLang="zh-CN" sz="2800" dirty="0" smtClean="0">
              <a:solidFill>
                <a:srgbClr val="000000"/>
              </a:solidFill>
            </a:endParaRPr>
          </a:p>
          <a:p>
            <a:endParaRPr kumimoji="1" lang="en-US" altLang="zh-CN" sz="2800" dirty="0">
              <a:solidFill>
                <a:srgbClr val="FF69A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564904"/>
            <a:ext cx="1422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14043" y="2054880"/>
            <a:ext cx="4464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 smtClean="0">
                <a:solidFill>
                  <a:srgbClr val="FF69A2"/>
                </a:solidFill>
              </a:rPr>
              <a:t>Thanks!</a:t>
            </a:r>
            <a:endParaRPr kumimoji="1" lang="en-US" altLang="zh-CN" sz="8800" dirty="0">
              <a:solidFill>
                <a:srgbClr val="FF69A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2040" y="347411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2"/>
                </a:solidFill>
              </a:rPr>
              <a:t>by  </a:t>
            </a:r>
            <a:r>
              <a:rPr kumimoji="1" lang="en-US" altLang="zh-CN" sz="2400" dirty="0" err="1" smtClean="0">
                <a:solidFill>
                  <a:schemeClr val="accent2"/>
                </a:solidFill>
              </a:rPr>
              <a:t>BizFe</a:t>
            </a:r>
            <a:endParaRPr kumimoji="1"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2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mmqrcode14293478554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00808"/>
            <a:ext cx="3888432" cy="388843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3150" y="188913"/>
            <a:ext cx="8229600" cy="777875"/>
          </a:xfrm>
        </p:spPr>
        <p:txBody>
          <a:bodyPr/>
          <a:lstStyle/>
          <a:p>
            <a:r>
              <a:rPr kumimoji="1" lang="zh-CN" altLang="en-US" dirty="0" smtClean="0"/>
              <a:t>扫码才是真爱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2221764"/>
            <a:ext cx="2909853" cy="2863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19672" y="5229200"/>
            <a:ext cx="67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BizFE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32240" y="5229200"/>
            <a:ext cx="48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54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背景：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052736"/>
            <a:ext cx="8661400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8" y="49188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目的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82588" y="1124917"/>
            <a:ext cx="82296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问题：如何减少网络传输成本？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</a:t>
            </a:r>
            <a:r>
              <a:rPr kumimoji="1" lang="en-US" altLang="zh-CN" sz="2800" dirty="0" err="1" smtClean="0"/>
              <a:t>js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err="1" smtClean="0"/>
              <a:t>css</a:t>
            </a:r>
            <a:r>
              <a:rPr kumimoji="1" lang="zh-CN" altLang="en-US" sz="2800" dirty="0" smtClean="0"/>
              <a:t>代码压缩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问题：减少请求及提高文件的并发数？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方案：合并</a:t>
            </a:r>
            <a:r>
              <a:rPr kumimoji="1" lang="en-US" altLang="zh-CN" sz="2800" dirty="0" smtClean="0"/>
              <a:t>script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smtClean="0"/>
              <a:t>link</a:t>
            </a:r>
            <a:r>
              <a:rPr kumimoji="1" lang="zh-CN" altLang="en-US" sz="2800" dirty="0" smtClean="0"/>
              <a:t>标签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问题：如何保证浏览器对新老请求的智能识别？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方案：控制静态文件在浏览器端的缓存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问题：如何处理错误请求？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方案：服务器端缓存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7148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1: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1556792"/>
            <a:ext cx="890456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913"/>
            <a:ext cx="8229600" cy="777875"/>
          </a:xfrm>
        </p:spPr>
        <p:txBody>
          <a:bodyPr/>
          <a:lstStyle/>
          <a:p>
            <a:r>
              <a:rPr kumimoji="1" lang="zh-CN" altLang="en-US" dirty="0" smtClean="0"/>
              <a:t>整体的架构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29470"/>
            <a:ext cx="8856984" cy="38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Part 2: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3" y="1988840"/>
            <a:ext cx="8949566" cy="20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691680" y="2420888"/>
            <a:ext cx="5832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2"/>
                </a:solidFill>
              </a:rPr>
              <a:t>问题</a:t>
            </a:r>
            <a:r>
              <a:rPr kumimoji="1" lang="en-US" altLang="zh-CN" sz="2800" dirty="0" smtClean="0">
                <a:solidFill>
                  <a:schemeClr val="accent2"/>
                </a:solidFill>
              </a:rPr>
              <a:t>1</a:t>
            </a:r>
            <a:r>
              <a:rPr kumimoji="1" lang="zh-CN" altLang="en-US" sz="2800" dirty="0" smtClean="0">
                <a:solidFill>
                  <a:schemeClr val="accent2"/>
                </a:solidFill>
              </a:rPr>
              <a:t> ：如何减少网络传输成本？</a:t>
            </a:r>
            <a:endParaRPr kumimoji="1" lang="en-US" altLang="zh-CN" sz="2800" dirty="0" smtClean="0">
              <a:solidFill>
                <a:schemeClr val="accent2"/>
              </a:solidFill>
            </a:endParaRPr>
          </a:p>
          <a:p>
            <a:r>
              <a:rPr kumimoji="1" lang="zh-CN" altLang="en-US" sz="2800" dirty="0" smtClean="0"/>
              <a:t>方案：</a:t>
            </a:r>
            <a:r>
              <a:rPr kumimoji="1" lang="en-US" altLang="zh-CN" sz="2800" dirty="0" err="1" smtClean="0"/>
              <a:t>js</a:t>
            </a:r>
            <a:r>
              <a:rPr kumimoji="1" lang="zh-CN" altLang="en-US" sz="2800" dirty="0" smtClean="0"/>
              <a:t>、</a:t>
            </a:r>
            <a:r>
              <a:rPr kumimoji="1" lang="en-US" altLang="zh-CN" sz="2800" dirty="0" err="1" smtClean="0"/>
              <a:t>css</a:t>
            </a:r>
            <a:r>
              <a:rPr kumimoji="1" lang="zh-CN" altLang="en-US" sz="2800" dirty="0" smtClean="0"/>
              <a:t>代码压缩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68357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静态文件编写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9" y="3933056"/>
            <a:ext cx="8840837" cy="21393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9" y="1196752"/>
            <a:ext cx="8913832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C889CD"/>
      </a:dk2>
      <a:lt2>
        <a:srgbClr val="FF33CC"/>
      </a:lt2>
      <a:accent1>
        <a:srgbClr val="FF97C4"/>
      </a:accent1>
      <a:accent2>
        <a:srgbClr val="FF69A2"/>
      </a:accent2>
      <a:accent3>
        <a:srgbClr val="FFFFFF"/>
      </a:accent3>
      <a:accent4>
        <a:srgbClr val="000000"/>
      </a:accent4>
      <a:accent5>
        <a:srgbClr val="FFC9DE"/>
      </a:accent5>
      <a:accent6>
        <a:srgbClr val="E75E92"/>
      </a:accent6>
      <a:hlink>
        <a:srgbClr val="17BBFD"/>
      </a:hlink>
      <a:folHlink>
        <a:srgbClr val="FF79C2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Palatino Linotype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C889CD"/>
      </a:dk2>
      <a:lt2>
        <a:srgbClr val="FF33CC"/>
      </a:lt2>
      <a:accent1>
        <a:srgbClr val="FF97C4"/>
      </a:accent1>
      <a:accent2>
        <a:srgbClr val="FF69A2"/>
      </a:accent2>
      <a:accent3>
        <a:srgbClr val="FFFFFF"/>
      </a:accent3>
      <a:accent4>
        <a:srgbClr val="000000"/>
      </a:accent4>
      <a:accent5>
        <a:srgbClr val="FFC9DE"/>
      </a:accent5>
      <a:accent6>
        <a:srgbClr val="E75E92"/>
      </a:accent6>
      <a:hlink>
        <a:srgbClr val="17BBFD"/>
      </a:hlink>
      <a:folHlink>
        <a:srgbClr val="FF79C2"/>
      </a:folHlink>
    </a:clrScheme>
    <a:fontScheme name="2_Office 主题​​">
      <a:majorFont>
        <a:latin typeface="微软雅黑"/>
        <a:ea typeface="微软雅黑"/>
        <a:cs typeface=""/>
      </a:majorFont>
      <a:minorFont>
        <a:latin typeface="Palatino Linotype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889CD"/>
      </a:dk2>
      <a:lt2>
        <a:srgbClr val="FF33CC"/>
      </a:lt2>
      <a:accent1>
        <a:srgbClr val="FF97C4"/>
      </a:accent1>
      <a:accent2>
        <a:srgbClr val="FF69A2"/>
      </a:accent2>
      <a:accent3>
        <a:srgbClr val="FFFFFF"/>
      </a:accent3>
      <a:accent4>
        <a:srgbClr val="000000"/>
      </a:accent4>
      <a:accent5>
        <a:srgbClr val="FFC9DE"/>
      </a:accent5>
      <a:accent6>
        <a:srgbClr val="E75E92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157267192</TotalTime>
  <Pages>0</Pages>
  <Words>1057</Words>
  <Characters>0</Characters>
  <Application>Microsoft Macintosh PowerPoint</Application>
  <DocSecurity>0</DocSecurity>
  <PresentationFormat>全屏显示(4:3)</PresentationFormat>
  <Lines>0</Lines>
  <Paragraphs>230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Office 主题​​</vt:lpstr>
      <vt:lpstr>2_Office 主题​​</vt:lpstr>
      <vt:lpstr>基于Nodejs的静态文件服务器</vt:lpstr>
      <vt:lpstr>简单：</vt:lpstr>
      <vt:lpstr>背景：</vt:lpstr>
      <vt:lpstr>目的</vt:lpstr>
      <vt:lpstr>Part 1:</vt:lpstr>
      <vt:lpstr>整体的架构</vt:lpstr>
      <vt:lpstr>Part 2:</vt:lpstr>
      <vt:lpstr>PowerPoint 演示文稿</vt:lpstr>
      <vt:lpstr>静态文件编写</vt:lpstr>
      <vt:lpstr>编译压缩(build.sh + nodejs)</vt:lpstr>
      <vt:lpstr>js文件依赖分析(build.sh + nodejs)</vt:lpstr>
      <vt:lpstr>PowerPoint 演示文稿</vt:lpstr>
      <vt:lpstr>合并script， link标签</vt:lpstr>
      <vt:lpstr>jserver处理</vt:lpstr>
      <vt:lpstr>Js依赖处理过程</vt:lpstr>
      <vt:lpstr>Part 3:</vt:lpstr>
      <vt:lpstr>PowerPoint 演示文稿</vt:lpstr>
      <vt:lpstr>加戳的方式</vt:lpstr>
      <vt:lpstr>加戳的时机</vt:lpstr>
      <vt:lpstr>戳怎么生成(运行时)</vt:lpstr>
      <vt:lpstr>戳怎么生成（运行时）</vt:lpstr>
      <vt:lpstr>戳的更新时机</vt:lpstr>
      <vt:lpstr>jserver还做了啥？</vt:lpstr>
      <vt:lpstr>回顾：</vt:lpstr>
      <vt:lpstr>主要内容</vt:lpstr>
      <vt:lpstr>获益</vt:lpstr>
      <vt:lpstr>PowerPoint 演示文稿</vt:lpstr>
      <vt:lpstr>扫码才是真爱</vt:lpstr>
    </vt:vector>
  </TitlesOfParts>
  <Company>微软中国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gym</cp:lastModifiedBy>
  <cp:revision>1821</cp:revision>
  <cp:lastPrinted>1899-12-30T00:00:00Z</cp:lastPrinted>
  <dcterms:created xsi:type="dcterms:W3CDTF">2011-09-02T06:28:00Z</dcterms:created>
  <dcterms:modified xsi:type="dcterms:W3CDTF">2015-04-18T15:54:17Z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