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92" r:id="rId2"/>
    <p:sldId id="256" r:id="rId3"/>
    <p:sldId id="259" r:id="rId4"/>
    <p:sldId id="257" r:id="rId5"/>
    <p:sldId id="258" r:id="rId6"/>
    <p:sldId id="260" r:id="rId7"/>
    <p:sldId id="261" r:id="rId8"/>
    <p:sldId id="290" r:id="rId9"/>
    <p:sldId id="262" r:id="rId10"/>
    <p:sldId id="264" r:id="rId11"/>
    <p:sldId id="265" r:id="rId12"/>
    <p:sldId id="266" r:id="rId13"/>
    <p:sldId id="267" r:id="rId14"/>
    <p:sldId id="29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3" r:id="rId32"/>
    <p:sldId id="294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117C9-061A-4849-AE12-8B003293645E}">
          <p14:sldIdLst>
            <p14:sldId id="292"/>
            <p14:sldId id="256"/>
            <p14:sldId id="259"/>
            <p14:sldId id="257"/>
            <p14:sldId id="258"/>
            <p14:sldId id="260"/>
            <p14:sldId id="261"/>
            <p14:sldId id="290"/>
            <p14:sldId id="262"/>
            <p14:sldId id="264"/>
            <p14:sldId id="265"/>
            <p14:sldId id="266"/>
            <p14:sldId id="267"/>
            <p14:sldId id="291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3"/>
            <p14:sldId id="294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1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80D3A-6898-4838-9CEF-3CCA84BD0F65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4A4C-7FB8-41DA-B0C6-115551D4C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5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告知远程仓库，是谁做的提交。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aseline="0" dirty="0"/>
              <a:t> windows</a:t>
            </a:r>
            <a:r>
              <a:rPr lang="zh-CN" altLang="en-US" baseline="0" dirty="0"/>
              <a:t>的换行符是</a:t>
            </a:r>
            <a:r>
              <a:rPr lang="en-US" altLang="zh-CN" baseline="0" dirty="0"/>
              <a:t>CRLF</a:t>
            </a:r>
            <a:r>
              <a:rPr lang="zh-CN" altLang="en-US" baseline="0" dirty="0"/>
              <a:t>，而</a:t>
            </a:r>
            <a:r>
              <a:rPr lang="en-US" altLang="zh-CN" baseline="0" dirty="0" err="1"/>
              <a:t>linux</a:t>
            </a:r>
            <a:r>
              <a:rPr lang="zh-CN" altLang="en-US" baseline="0" dirty="0"/>
              <a:t>里面只有</a:t>
            </a:r>
            <a:r>
              <a:rPr lang="en-US" altLang="zh-CN" baseline="0" dirty="0"/>
              <a:t>LF</a:t>
            </a:r>
            <a:r>
              <a:rPr lang="zh-CN" altLang="en-US" baseline="0" dirty="0"/>
              <a:t>。前端代码可能不会出问题。但是后台脚本可能会出问题，尤其是你定义了解释器的时候。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en-US" altLang="zh-CN" baseline="0" dirty="0"/>
              <a:t>Input</a:t>
            </a:r>
            <a:r>
              <a:rPr lang="zh-CN" altLang="en-US" baseline="0" dirty="0"/>
              <a:t>表示自动提交时换成</a:t>
            </a:r>
            <a:r>
              <a:rPr lang="en-US" altLang="zh-CN" baseline="0" dirty="0"/>
              <a:t>LF</a:t>
            </a:r>
            <a:r>
              <a:rPr lang="zh-CN" altLang="en-US" baseline="0" dirty="0"/>
              <a:t>，而迁出时根据平台进行更改。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9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我们当前在</a:t>
            </a:r>
            <a:r>
              <a:rPr lang="zh-CN" altLang="zh-CN" dirty="0">
                <a:latin typeface="Arial Unicode MS"/>
                <a:ea typeface="Anonymous Pro"/>
              </a:rPr>
              <a:t>develop-awesome-feature </a:t>
            </a:r>
            <a:r>
              <a:rPr lang="zh-CN" altLang="en-US" dirty="0">
                <a:latin typeface="Arial Unicode MS"/>
                <a:ea typeface="Anonymous Pro"/>
              </a:rPr>
              <a:t>分支上，既然修复</a:t>
            </a:r>
            <a:r>
              <a:rPr lang="en-US" altLang="zh-CN" dirty="0">
                <a:latin typeface="Arial Unicode MS"/>
                <a:ea typeface="Anonymous Pro"/>
              </a:rPr>
              <a:t>bug</a:t>
            </a:r>
            <a:r>
              <a:rPr lang="zh-CN" altLang="en-US" dirty="0">
                <a:latin typeface="Arial Unicode MS"/>
                <a:ea typeface="Anonymous Pro"/>
              </a:rPr>
              <a:t>有更高的优先级，我们可能在开发完这个新功能之前就把这个</a:t>
            </a:r>
            <a:r>
              <a:rPr lang="en-US" altLang="zh-CN" dirty="0">
                <a:latin typeface="Arial Unicode MS"/>
                <a:ea typeface="Anonymous Pro"/>
              </a:rPr>
              <a:t>bug</a:t>
            </a:r>
            <a:r>
              <a:rPr lang="zh-CN" altLang="en-US" dirty="0">
                <a:latin typeface="Arial Unicode MS"/>
                <a:ea typeface="Anonymous Pro"/>
              </a:rPr>
              <a:t>修复好，所以我们还是回到</a:t>
            </a:r>
            <a:r>
              <a:rPr lang="en-US" altLang="zh-CN" dirty="0">
                <a:latin typeface="Arial Unicode MS"/>
                <a:ea typeface="Anonymous Pro"/>
              </a:rPr>
              <a:t>master</a:t>
            </a:r>
            <a:r>
              <a:rPr lang="zh-CN" altLang="en-US" dirty="0">
                <a:latin typeface="Arial Unicode MS"/>
                <a:ea typeface="Anonymous Pro"/>
              </a:rPr>
              <a:t>分支上先把这个</a:t>
            </a:r>
            <a:r>
              <a:rPr lang="en-US" altLang="zh-CN" dirty="0">
                <a:latin typeface="Arial Unicode MS"/>
                <a:ea typeface="Anonymous Pro"/>
              </a:rPr>
              <a:t>bug</a:t>
            </a:r>
            <a:r>
              <a:rPr lang="zh-CN" altLang="en-US" dirty="0">
                <a:latin typeface="Arial Unicode MS"/>
                <a:ea typeface="Anonymous Pro"/>
              </a:rPr>
              <a:t>修复了再说。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5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我们新开分支使用的是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 –b.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这是新开分支的语法，一旦我们创建了分支，我们回到分支只需要使用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checkout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可以看到，所有新功能开发的代码都没有了，这不就是我们想要的。那么现在的话我们可以在修复代码的分支上对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进行更新了。这样你就可以不用处理那一大堆暂时无用的代码，甚至避免破坏了我们新功能的代码。更加开心的是，我们不必等待</a:t>
            </a:r>
            <a:r>
              <a:rPr lang="en-US" altLang="zh-CN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add_staff</a:t>
            </a:r>
            <a:r>
              <a:rPr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的这个新功能开发完成。是不是很自由，很灵活。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我们只在修复</a:t>
            </a:r>
            <a:r>
              <a:rPr lang="en-US" altLang="zh-CN" dirty="0"/>
              <a:t>bug</a:t>
            </a:r>
            <a:r>
              <a:rPr lang="zh-CN" altLang="en-US" dirty="0"/>
              <a:t>的分支上做出了修复，现在还没修复至</a:t>
            </a:r>
            <a:r>
              <a:rPr lang="en-US" altLang="zh-CN" dirty="0"/>
              <a:t>master</a:t>
            </a:r>
            <a:r>
              <a:rPr lang="zh-CN" altLang="en-US" dirty="0"/>
              <a:t>，所以我们需要进行一次合并，将</a:t>
            </a:r>
            <a:r>
              <a:rPr lang="en-US" altLang="zh-CN" dirty="0"/>
              <a:t>bug</a:t>
            </a:r>
            <a:r>
              <a:rPr lang="zh-CN" altLang="en-US" dirty="0"/>
              <a:t>修复的修改应用到</a:t>
            </a:r>
            <a:r>
              <a:rPr lang="en-US" altLang="zh-CN" dirty="0"/>
              <a:t>master</a:t>
            </a:r>
            <a:r>
              <a:rPr lang="zh-CN" altLang="en-US" dirty="0"/>
              <a:t>上。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-US" altLang="zh-CN" dirty="0" err="1"/>
              <a:t>git</a:t>
            </a:r>
            <a:r>
              <a:rPr lang="zh-CN" altLang="en-US" dirty="0"/>
              <a:t>是</a:t>
            </a:r>
            <a:r>
              <a:rPr lang="en-US" altLang="zh-CN" dirty="0"/>
              <a:t>merge</a:t>
            </a:r>
            <a:r>
              <a:rPr lang="zh-CN" altLang="en-US" dirty="0"/>
              <a:t>一个分支到当前的激活的分支上，所以我们在</a:t>
            </a:r>
            <a:r>
              <a:rPr lang="en-US" altLang="zh-CN" dirty="0"/>
              <a:t>merge</a:t>
            </a:r>
            <a:r>
              <a:rPr lang="zh-CN" altLang="en-US" dirty="0"/>
              <a:t>之前先切回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01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</a:t>
            </a:r>
            <a:r>
              <a:rPr lang="en-US" altLang="zh-CN" dirty="0"/>
              <a:t>master</a:t>
            </a:r>
            <a:r>
              <a:rPr lang="zh-CN" altLang="en-US" dirty="0"/>
              <a:t>代码已经稳定了，可以进行正式版的部署了。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因为我们可能不会再用到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develop-bug-quotes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这个分支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不可能永远的对他维护吧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。所以我们要把这个分支删掉了。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不要担心，如果你这个分支还没有进行合并，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会提示你的。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2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我们的新功能分支上，代码还是旧的，没有修复那个双引号的</a:t>
            </a:r>
            <a:r>
              <a:rPr lang="en-US" altLang="zh-CN" dirty="0"/>
              <a:t>bug</a:t>
            </a:r>
            <a:r>
              <a:rPr lang="zh-CN" altLang="en-US" dirty="0"/>
              <a:t>，所以我们来进行一次合并。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阿偶，出现冲突了。通常你一个人开发的时候很少会出现冲突，但是协作时经常会出现。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我们来看一下具体发生了什么。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376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log</a:t>
            </a:r>
            <a:r>
              <a:rPr lang="zh-CN" altLang="en-US" dirty="0"/>
              <a:t>中可以看出在</a:t>
            </a:r>
            <a:r>
              <a:rPr lang="en-US" altLang="zh-CN" dirty="0"/>
              <a:t>application</a:t>
            </a:r>
            <a:r>
              <a:rPr lang="zh-CN" altLang="en-US" dirty="0"/>
              <a:t>文件发生了冲突。我们去看看。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自动的给我们的文件里面加了一些内容。第</a:t>
            </a:r>
            <a:r>
              <a:rPr lang="en-US" altLang="zh-CN" dirty="0"/>
              <a:t>5</a:t>
            </a:r>
            <a:r>
              <a:rPr lang="zh-CN" altLang="en-US" dirty="0"/>
              <a:t>行那里表示在</a:t>
            </a:r>
            <a:r>
              <a:rPr lang="en-US" altLang="zh-CN" dirty="0"/>
              <a:t>HEAD</a:t>
            </a:r>
            <a:r>
              <a:rPr lang="zh-CN" altLang="en-US" dirty="0"/>
              <a:t>（即你当前的分支）中内容是什么样子的，然后在</a:t>
            </a:r>
            <a:r>
              <a:rPr lang="en-US" altLang="zh-CN" dirty="0"/>
              <a:t>======</a:t>
            </a:r>
            <a:r>
              <a:rPr lang="zh-CN" altLang="en-US" dirty="0"/>
              <a:t>之后表示在</a:t>
            </a:r>
            <a:r>
              <a:rPr lang="en-US" altLang="zh-CN" dirty="0"/>
              <a:t>master</a:t>
            </a:r>
            <a:r>
              <a:rPr lang="zh-CN" altLang="en-US" dirty="0"/>
              <a:t>分支上的内容，或者说是</a:t>
            </a:r>
            <a:r>
              <a:rPr lang="en-US" altLang="zh-CN" dirty="0" err="1"/>
              <a:t>git</a:t>
            </a:r>
            <a:r>
              <a:rPr lang="zh-CN" altLang="en-US" dirty="0"/>
              <a:t>要尝试去合并的内容。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63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忽略一些辣鸡代码，确保留下你想要的，然后提交。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8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世界清净了，可以继续前进了。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6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我只是一个搬运工，原教程地址： </a:t>
            </a:r>
            <a:r>
              <a:rPr lang="en-US" altLang="zh-CN" dirty="0"/>
              <a:t>http://ryanflorence.com/git-for-beginners/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60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主要是生产环境，服务器运行环境是</a:t>
            </a:r>
            <a:r>
              <a:rPr lang="en-US" altLang="zh-CN" dirty="0" err="1"/>
              <a:t>linux</a:t>
            </a:r>
            <a:r>
              <a:rPr lang="zh-CN" altLang="en-US" dirty="0"/>
              <a:t>，所以需要了解一些</a:t>
            </a:r>
            <a:r>
              <a:rPr lang="en-US" altLang="zh-CN" dirty="0" err="1"/>
              <a:t>linux</a:t>
            </a:r>
            <a:r>
              <a:rPr lang="zh-CN" altLang="en-US" dirty="0"/>
              <a:t>的基础。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28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隐藏文件夹主要是为了保存本地配置，例如远程仓库的地址，当前的</a:t>
            </a:r>
            <a:r>
              <a:rPr lang="en-US" altLang="zh-CN" dirty="0"/>
              <a:t>HEAD</a:t>
            </a:r>
            <a:r>
              <a:rPr lang="zh-CN" altLang="en-US" dirty="0"/>
              <a:t>指针。熟悉使用</a:t>
            </a:r>
            <a:r>
              <a:rPr lang="en-US" altLang="zh-CN" dirty="0" err="1"/>
              <a:t>git</a:t>
            </a:r>
            <a:r>
              <a:rPr lang="zh-CN" altLang="en-US" dirty="0"/>
              <a:t>命令即可，这里面的东西不需要我们手动进行更改。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 err="1"/>
              <a:t>git</a:t>
            </a:r>
            <a:r>
              <a:rPr lang="zh-CN" altLang="en-US" dirty="0"/>
              <a:t>不舒服，可以直接删除这个文件，那么他就不再是一个</a:t>
            </a:r>
            <a:r>
              <a:rPr lang="en-US" altLang="zh-CN" dirty="0" err="1"/>
              <a:t>git</a:t>
            </a:r>
            <a:r>
              <a:rPr lang="zh-CN" altLang="en-US" dirty="0"/>
              <a:t>仓库。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3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log</a:t>
            </a:r>
            <a:r>
              <a:rPr lang="zh-CN" altLang="en-US" dirty="0"/>
              <a:t>进行描述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add </a:t>
            </a:r>
            <a:r>
              <a:rPr lang="zh-CN" altLang="en-US" dirty="0"/>
              <a:t>可以是文件，也可以是文件夹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3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7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如有需要，进行回滚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04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推荐使用学校的邮箱</a:t>
            </a:r>
            <a:r>
              <a:rPr lang="en-US" altLang="zh-CN" dirty="0"/>
              <a:t>.edu.cn</a:t>
            </a:r>
            <a:r>
              <a:rPr lang="zh-CN" altLang="en-US" dirty="0"/>
              <a:t>结尾的进行注册</a:t>
            </a:r>
            <a:r>
              <a:rPr lang="en-US" altLang="zh-CN" dirty="0" err="1"/>
              <a:t>bitbucket</a:t>
            </a:r>
            <a:r>
              <a:rPr lang="en-US" altLang="zh-CN" dirty="0"/>
              <a:t>,</a:t>
            </a:r>
            <a:r>
              <a:rPr lang="en-US" altLang="zh-CN" baseline="0" dirty="0"/>
              <a:t> </a:t>
            </a:r>
            <a:r>
              <a:rPr lang="zh-CN" altLang="en-US" baseline="0" dirty="0"/>
              <a:t>免费使用最高等级的服务。而且这是私人的，代码可以自由选择是否公开。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8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当然可以一个本地仓库多个远程仓库，通过更改</a:t>
            </a:r>
            <a:r>
              <a:rPr lang="en-US" altLang="zh-CN" dirty="0"/>
              <a:t>origin</a:t>
            </a:r>
            <a:r>
              <a:rPr lang="zh-CN" altLang="en-US" dirty="0"/>
              <a:t>这个名字来达到目的。事实上默认就是用</a:t>
            </a:r>
            <a:r>
              <a:rPr lang="en-US" altLang="zh-CN" dirty="0"/>
              <a:t>origin</a:t>
            </a:r>
            <a:r>
              <a:rPr lang="zh-CN" altLang="en-US" dirty="0"/>
              <a:t>来定义远程仓库。在</a:t>
            </a:r>
            <a:r>
              <a:rPr lang="en-US" altLang="zh-CN" dirty="0" err="1"/>
              <a:t>git</a:t>
            </a:r>
            <a:r>
              <a:rPr lang="en-US" altLang="zh-CN" baseline="0" dirty="0"/>
              <a:t> clone</a:t>
            </a:r>
            <a:r>
              <a:rPr lang="zh-CN" altLang="en-US" baseline="0" dirty="0"/>
              <a:t>拷贝远程仓库的代码到本地时，远程仓库就是</a:t>
            </a:r>
            <a:r>
              <a:rPr lang="en-US" altLang="zh-CN" baseline="0" dirty="0"/>
              <a:t>origin</a:t>
            </a:r>
            <a:r>
              <a:rPr lang="zh-CN" altLang="en-US" baseline="0" dirty="0"/>
              <a:t>。</a:t>
            </a:r>
            <a:r>
              <a:rPr lang="en-US" altLang="zh-CN" baseline="0" dirty="0" err="1"/>
              <a:t>Git</a:t>
            </a:r>
            <a:r>
              <a:rPr lang="zh-CN" altLang="en-US" baseline="0" dirty="0"/>
              <a:t>地址可以有两种方式</a:t>
            </a:r>
            <a:r>
              <a:rPr lang="en-US" altLang="zh-CN" baseline="0" dirty="0"/>
              <a:t>HTTP</a:t>
            </a:r>
            <a:r>
              <a:rPr lang="zh-CN" altLang="en-US" baseline="0" dirty="0"/>
              <a:t>和</a:t>
            </a:r>
            <a:r>
              <a:rPr lang="en-US" altLang="zh-CN" baseline="0" dirty="0"/>
              <a:t>GIT</a:t>
            </a:r>
            <a:r>
              <a:rPr lang="zh-CN" altLang="en-US" baseline="0" dirty="0"/>
              <a:t>。</a:t>
            </a:r>
            <a:r>
              <a:rPr lang="en-US" altLang="zh-CN" baseline="0" dirty="0"/>
              <a:t>Linux</a:t>
            </a:r>
            <a:r>
              <a:rPr lang="zh-CN" altLang="en-US" baseline="0" dirty="0"/>
              <a:t>环境中，在远程仓库的服务器允许的情况下，推荐使用</a:t>
            </a:r>
            <a:r>
              <a:rPr lang="en-US" altLang="zh-CN" baseline="0" dirty="0" err="1"/>
              <a:t>git</a:t>
            </a:r>
            <a:r>
              <a:rPr lang="zh-CN" altLang="en-US" baseline="0" dirty="0"/>
              <a:t>方式，首先无文件大小限制，其次可以轻松的配置私人的安全信息。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6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描述为什么不直接在</a:t>
            </a:r>
            <a:r>
              <a:rPr lang="en-US" altLang="zh-CN" dirty="0"/>
              <a:t>master</a:t>
            </a:r>
            <a:r>
              <a:rPr lang="zh-CN" altLang="en-US" dirty="0"/>
              <a:t>上进行开发。</a:t>
            </a:r>
            <a:r>
              <a:rPr lang="en-US" altLang="zh-CN" dirty="0"/>
              <a:t>Master</a:t>
            </a:r>
            <a:r>
              <a:rPr lang="zh-CN" altLang="en-US" dirty="0"/>
              <a:t>一般只保存稳定的代码。不包含新功能，或者</a:t>
            </a:r>
            <a:r>
              <a:rPr lang="en-US" altLang="zh-CN" dirty="0"/>
              <a:t>bug</a:t>
            </a:r>
            <a:r>
              <a:rPr lang="zh-CN" altLang="en-US" dirty="0"/>
              <a:t>修复。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4A4C-7FB8-41DA-B0C6-115551D4CF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6" descr="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749300" y="2398713"/>
            <a:ext cx="7745413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kumimoji="0"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请输入标题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819827" y="3861974"/>
            <a:ext cx="675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2000" b="1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请输入副标题</a:t>
            </a:r>
          </a:p>
        </p:txBody>
      </p:sp>
      <p:pic>
        <p:nvPicPr>
          <p:cNvPr id="11" name="图片 18" descr="logo_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24" y="5676613"/>
            <a:ext cx="2078214" cy="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87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D905-C8FA-4EE7-8865-35CA2F93B8C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6E0D6-3D4E-41EA-B4A7-E953F563D0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 hasCustomPrompt="1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请输入标题</a:t>
            </a:r>
          </a:p>
        </p:txBody>
      </p:sp>
    </p:spTree>
    <p:extLst>
      <p:ext uri="{BB962C8B-B14F-4D97-AF65-F5344CB8AC3E}">
        <p14:creationId xmlns:p14="http://schemas.microsoft.com/office/powerpoint/2010/main" val="31054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D905-C8FA-4EE7-8865-35CA2F93B8C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F6E0D6-3D4E-41EA-B4A7-E953F563D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6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D905-C8FA-4EE7-8865-35CA2F93B8C3}" type="datetimeFigureOut">
              <a:rPr lang="zh-CN" altLang="en-US" smtClean="0"/>
              <a:t>2016/7/27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867"/>
            <a:ext cx="12192000" cy="691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58484" y="2260600"/>
            <a:ext cx="1441420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4267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kumimoji="0" lang="en-US" altLang="zh-CN" sz="4267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4267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</a:p>
        </p:txBody>
      </p:sp>
    </p:spTree>
    <p:extLst>
      <p:ext uri="{BB962C8B-B14F-4D97-AF65-F5344CB8AC3E}">
        <p14:creationId xmlns:p14="http://schemas.microsoft.com/office/powerpoint/2010/main" val="29669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9" y="0"/>
            <a:ext cx="9839569" cy="6921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662" y="908050"/>
            <a:ext cx="11525738" cy="4465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3093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D905-C8FA-4EE7-8865-35CA2F93B8C3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E0D6-3D4E-41EA-B4A7-E953F563D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75492" y="6328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fld id="{B18FD905-C8FA-4EE7-8865-35CA2F93B8C3}" type="datetimeFigureOut">
              <a:rPr lang="zh-CN" altLang="en-US" smtClean="0"/>
              <a:t>2016/7/27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91" y="47166"/>
            <a:ext cx="1538356" cy="87094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07963" y="816512"/>
            <a:ext cx="1167618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8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log.sina.com.cn/s/blog_458ce8f10102v0rh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5343068/is-there-a-way-to-skip-password-typing-when-using-https-on-github" TargetMode="External"/><Relationship Id="rId7" Type="http://schemas.openxmlformats.org/officeDocument/2006/relationships/hyperlink" Target="http://stackoverflow.com/questions/1580596/how-do-i-make-git-ignore-file-mode-chmod-changes" TargetMode="External"/><Relationship Id="rId2" Type="http://schemas.openxmlformats.org/officeDocument/2006/relationships/hyperlink" Target="http://blog.csdn.net/wfdtxz/article/details/8632811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tuicool.com/articles/rUBNBvI" TargetMode="External"/><Relationship Id="rId5" Type="http://schemas.openxmlformats.org/officeDocument/2006/relationships/hyperlink" Target="https://www.douban.com/group/topic/33666661/" TargetMode="External"/><Relationship Id="rId4" Type="http://schemas.openxmlformats.org/officeDocument/2006/relationships/hyperlink" Target="http://my.oschina.net/xinxingegeya/blog/391432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49300" y="2398713"/>
            <a:ext cx="7745413" cy="590931"/>
          </a:xfrm>
        </p:spPr>
        <p:txBody>
          <a:bodyPr/>
          <a:lstStyle/>
          <a:p>
            <a:r>
              <a:rPr lang="en-US" altLang="zh-CN" sz="3600" dirty="0"/>
              <a:t>Git </a:t>
            </a:r>
            <a:r>
              <a:rPr lang="zh-CN" altLang="en-US" sz="3600" dirty="0"/>
              <a:t>入门与开发环境分享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1819827" y="3861974"/>
            <a:ext cx="6754330" cy="369332"/>
          </a:xfrm>
        </p:spPr>
        <p:txBody>
          <a:bodyPr/>
          <a:lstStyle/>
          <a:p>
            <a:pPr marL="0" indent="0" algn="r">
              <a:buNone/>
            </a:pPr>
            <a:r>
              <a:rPr lang="zh-CN" altLang="en-US" dirty="0"/>
              <a:t>主讲人：徐忠勇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0" y="6327775"/>
            <a:ext cx="2743200" cy="365125"/>
          </a:xfrm>
        </p:spPr>
        <p:txBody>
          <a:bodyPr/>
          <a:lstStyle/>
          <a:p>
            <a:fld id="{0878EE6D-86DE-40A0-9B65-BD693BEC177A}" type="datetime1">
              <a:rPr lang="zh-CN" altLang="en-US" smtClean="0"/>
              <a:pPr/>
              <a:t>2016/7/27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19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59936" y="25535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：注册 </a:t>
            </a:r>
            <a:r>
              <a:rPr lang="en-US" altLang="zh-CN" dirty="0" err="1"/>
              <a:t>github</a:t>
            </a:r>
            <a:r>
              <a:rPr lang="en-US" altLang="zh-CN" dirty="0"/>
              <a:t> (</a:t>
            </a:r>
            <a:r>
              <a:rPr lang="en-US" altLang="zh-CN" dirty="0">
                <a:hlinkClick r:id="rId3"/>
              </a:rPr>
              <a:t>http://github.com/</a:t>
            </a:r>
            <a:r>
              <a:rPr lang="en-US" altLang="zh-CN" dirty="0"/>
              <a:t> ) </a:t>
            </a:r>
            <a:r>
              <a:rPr lang="zh-CN" altLang="en-US" dirty="0"/>
              <a:t>账号。也可以是</a:t>
            </a:r>
            <a:r>
              <a:rPr lang="en-US" altLang="zh-CN" dirty="0" err="1"/>
              <a:t>bitbucket</a:t>
            </a:r>
            <a:r>
              <a:rPr lang="en-US" altLang="zh-CN" dirty="0"/>
              <a:t>, </a:t>
            </a:r>
            <a:r>
              <a:rPr lang="en-US" altLang="zh-CN" dirty="0" err="1"/>
              <a:t>gitlab</a:t>
            </a:r>
            <a:r>
              <a:rPr lang="zh-CN" altLang="en-US" dirty="0"/>
              <a:t>等云仓库。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1.3 Git</a:t>
            </a:r>
            <a:r>
              <a:rPr lang="zh-CN" altLang="en-US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18462891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297" y="1880717"/>
            <a:ext cx="7578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：在本地仓库中添加远程仓库的地址。如果你用的是</a:t>
            </a:r>
            <a:r>
              <a:rPr lang="en-US" altLang="zh-CN" dirty="0" err="1"/>
              <a:t>github</a:t>
            </a:r>
            <a:r>
              <a:rPr lang="zh-CN" altLang="en-US" dirty="0"/>
              <a:t>的话</a:t>
            </a:r>
            <a:r>
              <a:rPr lang="en-US" altLang="zh-CN" dirty="0"/>
              <a:t>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5748" y="2718430"/>
            <a:ext cx="6509770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remote add origin git@github.com:your_name/my_app.git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1.3 Git</a:t>
            </a:r>
            <a:r>
              <a:rPr lang="zh-CN" altLang="en-US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35841370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32986" y="1722269"/>
            <a:ext cx="70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：推送</a:t>
            </a:r>
            <a:r>
              <a:rPr lang="en-US" altLang="zh-CN" dirty="0"/>
              <a:t>(push)</a:t>
            </a:r>
            <a:r>
              <a:rPr lang="zh-CN" altLang="en-US" dirty="0"/>
              <a:t>本地提交至仓库。默认是</a:t>
            </a:r>
            <a:r>
              <a:rPr lang="en-US" altLang="zh-CN" dirty="0"/>
              <a:t>master</a:t>
            </a:r>
            <a:r>
              <a:rPr lang="zh-CN" altLang="en-US" dirty="0"/>
              <a:t>分支。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2986" y="4732765"/>
            <a:ext cx="693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语法是   </a:t>
            </a:r>
            <a:r>
              <a:rPr lang="en-US" altLang="zh-CN" dirty="0" err="1">
                <a:highlight>
                  <a:srgbClr val="C0C0C0"/>
                </a:highlight>
              </a:rPr>
              <a:t>git</a:t>
            </a:r>
            <a:r>
              <a:rPr lang="en-US" altLang="zh-CN" dirty="0">
                <a:highlight>
                  <a:srgbClr val="C0C0C0"/>
                </a:highlight>
              </a:rPr>
              <a:t> push &lt;remote&gt; &lt;branch&gt; </a:t>
            </a:r>
            <a:r>
              <a:rPr lang="zh-CN" altLang="en-US" dirty="0"/>
              <a:t>， 如果本地有多次提交，这个命令会一次性推送至远程仓库。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112885" y="2603525"/>
            <a:ext cx="4743902" cy="1938992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push origin master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Counting objects: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, done.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Writing objects: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242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bytes, done.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Total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(delta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reused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(delta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Unpacking objects: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%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3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done.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To /example/my_app.git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1824A"/>
                </a:solidFill>
                <a:effectLst/>
                <a:latin typeface="Arial Unicode MS"/>
                <a:ea typeface="Anonymous Pro"/>
              </a:rPr>
              <a:t>branch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] master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master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1.3 Git</a:t>
            </a:r>
            <a:r>
              <a:rPr lang="zh-CN" altLang="en-US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4331812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31344" y="2300413"/>
            <a:ext cx="2390053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pull origin master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2986" y="1722269"/>
            <a:ext cx="703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：拉取</a:t>
            </a:r>
            <a:r>
              <a:rPr lang="en-US" altLang="zh-CN" dirty="0"/>
              <a:t>(pull)</a:t>
            </a:r>
            <a:r>
              <a:rPr lang="zh-CN" altLang="en-US" dirty="0"/>
              <a:t>远程仓库的代码合并到本地仓库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86779" y="2911957"/>
            <a:ext cx="693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语法是   </a:t>
            </a:r>
            <a:r>
              <a:rPr lang="en-US" altLang="zh-CN" dirty="0" err="1">
                <a:highlight>
                  <a:srgbClr val="C0C0C0"/>
                </a:highlight>
              </a:rPr>
              <a:t>git</a:t>
            </a:r>
            <a:r>
              <a:rPr lang="en-US" altLang="zh-CN" dirty="0">
                <a:highlight>
                  <a:srgbClr val="C0C0C0"/>
                </a:highlight>
              </a:rPr>
              <a:t> pull &lt;remote&gt; &lt;branch&gt; </a:t>
            </a:r>
            <a:r>
              <a:rPr lang="zh-CN" altLang="en-US" dirty="0"/>
              <a:t>，这个命令将拉取所有远程仓库中有而本地仓库中没有的提交。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3603279" y="4273236"/>
            <a:ext cx="5848539" cy="959667"/>
          </a:xfrm>
          <a:prstGeom prst="wedgeRoundRectCallout">
            <a:avLst>
              <a:gd name="adj1" fmla="val -35694"/>
              <a:gd name="adj2" fmla="val -1054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最佳实践：每次</a:t>
            </a:r>
            <a:r>
              <a:rPr lang="en-US" altLang="zh-CN" dirty="0"/>
              <a:t>push</a:t>
            </a:r>
            <a:r>
              <a:rPr lang="zh-CN" altLang="en-US" dirty="0"/>
              <a:t>代码之前进行</a:t>
            </a:r>
            <a:r>
              <a:rPr lang="en-US" altLang="zh-CN" dirty="0"/>
              <a:t>pull</a:t>
            </a:r>
            <a:r>
              <a:rPr lang="zh-CN" altLang="en-US" dirty="0"/>
              <a:t>，保证你自己的代码是最新的。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1344" y="5788241"/>
            <a:ext cx="484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！！</a:t>
            </a:r>
            <a:r>
              <a:rPr lang="zh-CN" altLang="en-US" dirty="0"/>
              <a:t>这个命令可能会产生冲突。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1.3 Git</a:t>
            </a:r>
            <a:r>
              <a:rPr lang="zh-CN" altLang="en-US" dirty="0"/>
              <a:t>远程仓库</a:t>
            </a:r>
          </a:p>
        </p:txBody>
      </p:sp>
    </p:spTree>
    <p:extLst>
      <p:ext uri="{BB962C8B-B14F-4D97-AF65-F5344CB8AC3E}">
        <p14:creationId xmlns:p14="http://schemas.microsoft.com/office/powerpoint/2010/main" val="15859561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70369b664f92cba09bf720bf6f22d1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12" y="2231135"/>
            <a:ext cx="9326989" cy="265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8928711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3289" y="1065320"/>
            <a:ext cx="560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假设一个这样的场景：你需要同时开发新功能和修复</a:t>
            </a:r>
            <a:r>
              <a:rPr lang="en-US" altLang="zh-CN" dirty="0"/>
              <a:t>bug</a:t>
            </a:r>
            <a:r>
              <a:rPr lang="zh-CN" altLang="en-US" dirty="0"/>
              <a:t>。当前的代码如下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2290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14" y="1875058"/>
            <a:ext cx="7057748" cy="41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2797823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11722" y="1696958"/>
            <a:ext cx="4364952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git checkout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awesome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feature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3187" y="1083076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</a:t>
            </a:r>
            <a:r>
              <a:rPr lang="zh-CN" altLang="en-US" dirty="0"/>
              <a:t>： 从</a:t>
            </a:r>
            <a:r>
              <a:rPr lang="en-US" altLang="zh-CN" dirty="0"/>
              <a:t>master</a:t>
            </a:r>
            <a:r>
              <a:rPr lang="zh-CN" altLang="en-US" dirty="0"/>
              <a:t>分支上开一个新的分支来进行新功能的开发。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1722" y="2556769"/>
            <a:ext cx="499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然后我们对</a:t>
            </a:r>
            <a:r>
              <a:rPr lang="en-US" altLang="zh-CN" dirty="0"/>
              <a:t>application</a:t>
            </a:r>
            <a:r>
              <a:rPr lang="zh-CN" altLang="en-US" dirty="0"/>
              <a:t>文件做出部分改变：</a:t>
            </a:r>
          </a:p>
        </p:txBody>
      </p:sp>
      <p:pic>
        <p:nvPicPr>
          <p:cNvPr id="8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0" y="3489413"/>
            <a:ext cx="4451238" cy="259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/>
          <p:cNvSpPr/>
          <p:nvPr/>
        </p:nvSpPr>
        <p:spPr>
          <a:xfrm>
            <a:off x="4982547" y="4329404"/>
            <a:ext cx="662473" cy="5784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5" name="Picture 3" descr="screensh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98" y="3078318"/>
            <a:ext cx="49815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34445070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7096" y="1943155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2</a:t>
            </a:r>
            <a:r>
              <a:rPr lang="zh-CN" altLang="en-US" dirty="0"/>
              <a:t>： 对改变进行提交。</a:t>
            </a:r>
            <a:r>
              <a:rPr lang="en-US" altLang="zh-CN" dirty="0"/>
              <a:t>(add, commit)</a:t>
            </a:r>
            <a:r>
              <a:rPr lang="zh-CN" altLang="en-US" dirty="0"/>
              <a:t>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41452" y="2749006"/>
            <a:ext cx="4870539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git commit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'started the add_stuff method'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6050920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eensh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395" y="1075344"/>
            <a:ext cx="7057748" cy="41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/>
          <p:cNvSpPr/>
          <p:nvPr/>
        </p:nvSpPr>
        <p:spPr>
          <a:xfrm>
            <a:off x="6783355" y="4086808"/>
            <a:ext cx="3536302" cy="1436914"/>
          </a:xfrm>
          <a:prstGeom prst="wedgeRoundRectCallout">
            <a:avLst>
              <a:gd name="adj1" fmla="val -53218"/>
              <a:gd name="adj2" fmla="val -116052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突然发现少了一个双引号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395" y="5850385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这是一个需要紧急修复的</a:t>
            </a:r>
            <a:r>
              <a:rPr lang="en-US" altLang="zh-CN" dirty="0"/>
              <a:t>bug</a:t>
            </a:r>
            <a:r>
              <a:rPr lang="zh-CN" altLang="en-US" dirty="0"/>
              <a:t>，已经不能等到</a:t>
            </a:r>
            <a:r>
              <a:rPr lang="en-US" altLang="zh-CN" dirty="0" err="1"/>
              <a:t>add_staff</a:t>
            </a:r>
            <a:r>
              <a:rPr lang="zh-CN" altLang="en-US" dirty="0"/>
              <a:t>的这个新功能完成了。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56727848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7575" y="2199826"/>
            <a:ext cx="2965530" cy="830997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branch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*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awesome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feature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 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master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 不着急，先看一下我们在哪个分支上。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6276" y="3764132"/>
            <a:ext cx="535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8358991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5550" y="1869091"/>
            <a:ext cx="66404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介绍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Git</a:t>
            </a:r>
            <a:r>
              <a:rPr lang="zh-CN" altLang="en-US" dirty="0"/>
              <a:t>安装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Git</a:t>
            </a:r>
            <a:r>
              <a:rPr lang="zh-CN" altLang="en-US" dirty="0"/>
              <a:t>基本工作流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远程仓库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进阶工作流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常见问题</a:t>
            </a:r>
            <a:endParaRPr lang="en-US" altLang="zh-CN" dirty="0"/>
          </a:p>
          <a:p>
            <a:pPr marL="800100" lvl="1" indent="-342900">
              <a:buAutoNum type="romanU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个人开发环境分享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平台</a:t>
            </a:r>
            <a:r>
              <a:rPr lang="en-US" altLang="zh-CN" dirty="0"/>
              <a:t>(</a:t>
            </a:r>
            <a:r>
              <a:rPr lang="en-US" altLang="zh-CN" dirty="0" err="1"/>
              <a:t>Vmware</a:t>
            </a:r>
            <a:r>
              <a:rPr lang="en-US" altLang="zh-CN" dirty="0"/>
              <a:t> + centos)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 err="1"/>
              <a:t>Zsh</a:t>
            </a:r>
            <a:r>
              <a:rPr lang="en-US" altLang="zh-CN" dirty="0"/>
              <a:t>(Oh my </a:t>
            </a:r>
            <a:r>
              <a:rPr lang="en-US" altLang="zh-CN" dirty="0" err="1"/>
              <a:t>zsh</a:t>
            </a:r>
            <a:r>
              <a:rPr lang="en-US" altLang="zh-CN" dirty="0"/>
              <a:t>), </a:t>
            </a:r>
            <a:r>
              <a:rPr lang="zh-CN" altLang="en-US" dirty="0"/>
              <a:t>一般的脚本命令</a:t>
            </a:r>
            <a:r>
              <a:rPr lang="en-US" altLang="zh-CN" dirty="0" err="1"/>
              <a:t>vimtutor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Linux </a:t>
            </a:r>
            <a:r>
              <a:rPr lang="zh-CN" altLang="en-US" dirty="0"/>
              <a:t>结合</a:t>
            </a:r>
            <a:r>
              <a:rPr lang="en-US" altLang="zh-CN" dirty="0"/>
              <a:t>window</a:t>
            </a:r>
            <a:r>
              <a:rPr lang="zh-CN" altLang="en-US" dirty="0"/>
              <a:t>环境（</a:t>
            </a:r>
            <a:r>
              <a:rPr lang="en-US" altLang="zh-CN" dirty="0"/>
              <a:t>samba, sublime, </a:t>
            </a:r>
            <a:r>
              <a:rPr lang="en-US" altLang="zh-CN" dirty="0" err="1"/>
              <a:t>xshell</a:t>
            </a:r>
            <a:r>
              <a:rPr lang="en-US" altLang="zh-CN" dirty="0"/>
              <a:t>, </a:t>
            </a:r>
            <a:r>
              <a:rPr lang="en-US" altLang="zh-CN" dirty="0" err="1"/>
              <a:t>smartgit</a:t>
            </a:r>
            <a:r>
              <a:rPr lang="en-US" altLang="zh-CN" dirty="0"/>
              <a:t>, beyond compare</a:t>
            </a:r>
            <a:r>
              <a:rPr lang="zh-CN" altLang="en-US" dirty="0"/>
              <a:t>等等）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endParaRPr lang="en-US" altLang="zh-CN" dirty="0"/>
          </a:p>
          <a:p>
            <a:pPr marL="800100" lvl="1" indent="-342900">
              <a:buAutoNum type="romanUcPeriod"/>
            </a:pPr>
            <a:endParaRPr lang="zh-CN" altLang="en-US" dirty="0"/>
          </a:p>
        </p:txBody>
      </p:sp>
      <p:sp>
        <p:nvSpPr>
          <p:cNvPr id="3" name="文本框 24"/>
          <p:cNvSpPr txBox="1"/>
          <p:nvPr/>
        </p:nvSpPr>
        <p:spPr>
          <a:xfrm>
            <a:off x="707319" y="862285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课件目录</a:t>
            </a:r>
          </a:p>
        </p:txBody>
      </p:sp>
    </p:spTree>
    <p:extLst>
      <p:ext uri="{BB962C8B-B14F-4D97-AF65-F5344CB8AC3E}">
        <p14:creationId xmlns:p14="http://schemas.microsoft.com/office/powerpoint/2010/main" val="218249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4320" y="1901547"/>
            <a:ext cx="2325933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master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4</a:t>
            </a:r>
            <a:r>
              <a:rPr lang="zh-CN" altLang="en-US" dirty="0"/>
              <a:t>：回到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6276" y="2507226"/>
            <a:ext cx="310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看一下当前的代码：</a:t>
            </a:r>
          </a:p>
        </p:txBody>
      </p:sp>
      <p:pic>
        <p:nvPicPr>
          <p:cNvPr id="8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04" y="2876558"/>
            <a:ext cx="6124727" cy="35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70723902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5</a:t>
            </a:r>
            <a:r>
              <a:rPr lang="zh-CN" altLang="en-US" dirty="0"/>
              <a:t>：修复缺少了双引号的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82001" y="2402535"/>
            <a:ext cx="4964475" cy="553998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bug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quotes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Switched to 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new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1824A"/>
                </a:solidFill>
                <a:effectLst/>
                <a:latin typeface="Arial Unicode MS"/>
                <a:ea typeface="Anonymous Pro"/>
              </a:rPr>
              <a:t>branch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'develop-bug-quotes'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6276" y="3518756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然后我们加上双引号，并提交。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82001" y="4263413"/>
            <a:ext cx="4914782" cy="830997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commit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'fixed quote bug'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[develop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bug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quotes 89d6037] fixed quote bug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files changed,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insertions(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deletions(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23443999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6</a:t>
            </a:r>
            <a:r>
              <a:rPr lang="zh-CN" altLang="en-US" dirty="0"/>
              <a:t>：合并回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4525" y="2125254"/>
            <a:ext cx="5076686" cy="2215991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master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Switched to branch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'master'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rgbClr val="F9F9F9"/>
              </a:solidFill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merge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bug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quotes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Updating 48d01de..89d6037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Fast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forward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application |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files changed,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insertions(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deletions(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46621057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7</a:t>
            </a:r>
            <a:r>
              <a:rPr lang="zh-CN" altLang="en-US" dirty="0"/>
              <a:t>：删除无用的分支。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1970797"/>
            <a:ext cx="3710927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branch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d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bug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quotes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33700"/>
            <a:ext cx="5534025" cy="81915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226667785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r>
              <a:rPr lang="zh-CN" altLang="en-US" dirty="0"/>
              <a:t>：继续我们的新功能开发。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6276" y="2247173"/>
            <a:ext cx="6596332" cy="1384995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awesome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feature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merge master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Auto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merging application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CONFLICT (content): Merge conflict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application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Automatic merge failed; fix conflicts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and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then commit the result.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326223668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r>
              <a:rPr lang="zh-CN" altLang="en-US" dirty="0"/>
              <a:t>：继续我们的新功能开发。</a:t>
            </a:r>
          </a:p>
        </p:txBody>
      </p:sp>
      <p:pic>
        <p:nvPicPr>
          <p:cNvPr id="22530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0" y="1861505"/>
            <a:ext cx="530542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308549483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8</a:t>
            </a:r>
            <a:r>
              <a:rPr lang="zh-CN" altLang="en-US" dirty="0"/>
              <a:t>：继续我们的新功能开发。</a:t>
            </a:r>
          </a:p>
        </p:txBody>
      </p:sp>
      <p:pic>
        <p:nvPicPr>
          <p:cNvPr id="23554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1563797"/>
            <a:ext cx="6272772" cy="406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6276" y="5768258"/>
            <a:ext cx="4926003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commit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'merged with branch master'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33965324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9</a:t>
            </a:r>
            <a:r>
              <a:rPr lang="zh-CN" altLang="en-US" dirty="0"/>
              <a:t>：完成新功能开发。</a:t>
            </a:r>
          </a:p>
        </p:txBody>
      </p:sp>
      <p:pic>
        <p:nvPicPr>
          <p:cNvPr id="24578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2040047"/>
            <a:ext cx="6127420" cy="34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943100" y="5770401"/>
            <a:ext cx="4767947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commit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'finished add_stuff feature'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21017070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10</a:t>
            </a:r>
            <a:r>
              <a:rPr lang="zh-CN" altLang="en-US" dirty="0"/>
              <a:t>：合并回</a:t>
            </a:r>
            <a:r>
              <a:rPr lang="en-US" altLang="zh-CN" dirty="0"/>
              <a:t>master</a:t>
            </a:r>
            <a:r>
              <a:rPr lang="zh-CN" altLang="en-US" dirty="0"/>
              <a:t>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96276" y="2040047"/>
            <a:ext cx="5012565" cy="2215991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master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Switched to branch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'master'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rgbClr val="F9F9F9"/>
              </a:solidFill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merge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awesome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feature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Updating d959c84..3ec8885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Fast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forward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application |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++++++-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files changed,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6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insertions(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deletions(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84568009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11</a:t>
            </a:r>
            <a:r>
              <a:rPr lang="zh-CN" altLang="en-US" dirty="0"/>
              <a:t>：清理无用的分支。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05000" y="2223700"/>
            <a:ext cx="4339304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branch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d develop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awesome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feature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14765846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21258" y="1642369"/>
            <a:ext cx="5805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1)</a:t>
            </a:r>
            <a:r>
              <a:rPr lang="zh-CN" altLang="en-US" dirty="0"/>
              <a:t>官网地址：</a:t>
            </a:r>
            <a:r>
              <a:rPr lang="en-US" altLang="zh-CN" dirty="0">
                <a:hlinkClick r:id="rId3"/>
              </a:rPr>
              <a:t>https://git-scm.com/download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根据不同平台进行选择。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1258" y="3066105"/>
            <a:ext cx="178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2) </a:t>
            </a:r>
            <a:r>
              <a:rPr lang="zh-CN" altLang="en-US" dirty="0"/>
              <a:t>全局设置：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04334" y="3658845"/>
            <a:ext cx="5491927" cy="553998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config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global user.name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"rpflo"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config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global user.email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"rpflo@example.com"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04334" y="4916968"/>
            <a:ext cx="3991452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DBB777"/>
                </a:solidFill>
                <a:latin typeface="Arial Unicode MS"/>
                <a:ea typeface="Anonymous Pro"/>
              </a:rPr>
              <a:t>$ </a:t>
            </a:r>
            <a:r>
              <a:rPr lang="zh-CN" altLang="zh-CN" dirty="0">
                <a:solidFill>
                  <a:schemeClr val="bg1"/>
                </a:solidFill>
                <a:latin typeface="Arial Unicode MS"/>
                <a:ea typeface="Anonymous Pro"/>
              </a:rPr>
              <a:t>git config --global core.autocrlf input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4334" y="4528583"/>
            <a:ext cx="22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不同平台进行协作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6478" y="5637320"/>
            <a:ext cx="683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详情请了解：</a:t>
            </a:r>
            <a:r>
              <a:rPr lang="en-US" altLang="zh-CN" dirty="0">
                <a:hlinkClick r:id="rId4"/>
              </a:rPr>
              <a:t>http://blog.sina.com.cn/s/blog_458ce8f10102v0rh.html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1.1 Git </a:t>
            </a:r>
            <a:r>
              <a:rPr lang="zh-CN" altLang="en-US" dirty="0"/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3497597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6276" y="1286314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来看看我们的提交网络图。</a:t>
            </a:r>
          </a:p>
        </p:txBody>
      </p:sp>
      <p:pic>
        <p:nvPicPr>
          <p:cNvPr id="27650" name="Picture 2" descr="screensh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655646"/>
            <a:ext cx="5730101" cy="51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1.4 </a:t>
            </a:r>
            <a:r>
              <a:rPr lang="zh-CN" altLang="en-US" dirty="0"/>
              <a:t>进阶工作流</a:t>
            </a:r>
          </a:p>
        </p:txBody>
      </p:sp>
    </p:spTree>
    <p:extLst>
      <p:ext uri="{BB962C8B-B14F-4D97-AF65-F5344CB8AC3E}">
        <p14:creationId xmlns:p14="http://schemas.microsoft.com/office/powerpoint/2010/main" val="402299999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1.5 </a:t>
            </a:r>
            <a:r>
              <a:rPr lang="zh-CN" altLang="en-US" dirty="0"/>
              <a:t>常见问题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6043" y="1477108"/>
            <a:ext cx="9545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 fetch</a:t>
            </a:r>
            <a:r>
              <a:rPr lang="zh-CN" altLang="en-US" dirty="0"/>
              <a:t>和</a:t>
            </a:r>
            <a:r>
              <a:rPr lang="en-US" altLang="zh-CN" dirty="0" err="1"/>
              <a:t>git</a:t>
            </a:r>
            <a:r>
              <a:rPr lang="en-US" altLang="zh-CN" dirty="0"/>
              <a:t> pull</a:t>
            </a:r>
            <a:r>
              <a:rPr lang="zh-CN" altLang="en-US" dirty="0"/>
              <a:t>的区别  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hlinkClick r:id="rId2"/>
              </a:rPr>
              <a:t>http://blog.csdn.net/wfdtxz/article/details/8632811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skip password typing when using https://</a:t>
            </a:r>
          </a:p>
          <a:p>
            <a:pPr lvl="1"/>
            <a:r>
              <a:rPr lang="en-US" altLang="zh-CN" dirty="0">
                <a:hlinkClick r:id="rId3"/>
              </a:rPr>
              <a:t>http://stackoverflow.com/questions/5343068/is-there-a-way-to-skip-password-typing-when-using-https-on-github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en-US" altLang="zh-CN" dirty="0"/>
              <a:t>Git </a:t>
            </a:r>
            <a:r>
              <a:rPr lang="zh-CN" altLang="en-US" dirty="0"/>
              <a:t>忽略已跟踪文件的改动 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http://my.oschina.net/xinxingegeya/blog/391432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修改远程仓库的地址</a:t>
            </a:r>
            <a:r>
              <a:rPr lang="en-US" altLang="zh-CN" dirty="0"/>
              <a:t>(</a:t>
            </a:r>
            <a:r>
              <a:rPr lang="zh-CN" altLang="en-US" dirty="0"/>
              <a:t>以</a:t>
            </a:r>
            <a:r>
              <a:rPr lang="en-US" altLang="zh-CN" dirty="0"/>
              <a:t>origin</a:t>
            </a:r>
            <a:r>
              <a:rPr lang="zh-CN" altLang="en-US" dirty="0"/>
              <a:t>为例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hlinkClick r:id="rId5"/>
              </a:rPr>
              <a:t>https://www.douban.com/group/topic/33666661/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临时缓存代码</a:t>
            </a:r>
            <a:r>
              <a:rPr lang="en-US" altLang="zh-CN" dirty="0"/>
              <a:t>(</a:t>
            </a:r>
            <a:r>
              <a:rPr lang="zh-CN" altLang="en-US" dirty="0"/>
              <a:t>不用提交代码哦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>
                <a:hlinkClick r:id="rId6"/>
              </a:rPr>
              <a:t>http://www.tuicool.com/articles/rUBNBvI</a:t>
            </a:r>
            <a:r>
              <a:rPr lang="en-US" altLang="zh-CN" dirty="0"/>
              <a:t> 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忽略文件权限更改</a:t>
            </a:r>
            <a:r>
              <a:rPr lang="en-US" altLang="zh-CN" dirty="0"/>
              <a:t>(windows</a:t>
            </a:r>
            <a:r>
              <a:rPr lang="zh-CN" altLang="en-US" dirty="0"/>
              <a:t>文件保存在</a:t>
            </a:r>
            <a:r>
              <a:rPr lang="en-US" altLang="zh-CN" dirty="0" err="1"/>
              <a:t>linux</a:t>
            </a:r>
            <a:r>
              <a:rPr lang="zh-CN" altLang="en-US" dirty="0"/>
              <a:t>中时会自动带上执行权限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>
                <a:hlinkClick r:id="rId7"/>
              </a:rPr>
              <a:t>http://stackoverflow.com/questions/1580596/how-do-i-make-git-ignore-file-mode-chmod-changes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6706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61672" y="26072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 个人开发环境分享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zh-CN" altLang="en-US" dirty="0"/>
              <a:t>平台</a:t>
            </a:r>
            <a:r>
              <a:rPr lang="en-US" altLang="zh-CN" dirty="0"/>
              <a:t>(</a:t>
            </a:r>
            <a:r>
              <a:rPr lang="en-US" altLang="zh-CN" dirty="0" err="1"/>
              <a:t>Vmware</a:t>
            </a:r>
            <a:r>
              <a:rPr lang="en-US" altLang="zh-CN" dirty="0"/>
              <a:t> + centos)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 err="1"/>
              <a:t>Zsh</a:t>
            </a:r>
            <a:r>
              <a:rPr lang="en-US" altLang="zh-CN" dirty="0"/>
              <a:t>(Oh my </a:t>
            </a:r>
            <a:r>
              <a:rPr lang="en-US" altLang="zh-CN" dirty="0" err="1"/>
              <a:t>zsh</a:t>
            </a:r>
            <a:r>
              <a:rPr lang="en-US" altLang="zh-CN" dirty="0"/>
              <a:t>), </a:t>
            </a:r>
            <a:r>
              <a:rPr lang="zh-CN" altLang="en-US" dirty="0"/>
              <a:t>一般的脚本命令</a:t>
            </a:r>
            <a:r>
              <a:rPr lang="en-US" altLang="zh-CN" dirty="0" err="1"/>
              <a:t>vimtutor</a:t>
            </a:r>
            <a:endParaRPr lang="en-US" altLang="zh-CN" dirty="0"/>
          </a:p>
          <a:p>
            <a:pPr marL="857250" lvl="1" indent="-400050">
              <a:buFont typeface="+mj-lt"/>
              <a:buAutoNum type="romanUcPeriod"/>
            </a:pPr>
            <a:r>
              <a:rPr lang="en-US" altLang="zh-CN" dirty="0"/>
              <a:t>Linux </a:t>
            </a:r>
            <a:r>
              <a:rPr lang="zh-CN" altLang="en-US" dirty="0"/>
              <a:t>结合</a:t>
            </a:r>
            <a:r>
              <a:rPr lang="en-US" altLang="zh-CN" dirty="0"/>
              <a:t>window</a:t>
            </a:r>
            <a:r>
              <a:rPr lang="zh-CN" altLang="en-US" dirty="0"/>
              <a:t>环境（</a:t>
            </a:r>
            <a:r>
              <a:rPr lang="en-US" altLang="zh-CN" dirty="0"/>
              <a:t>samba, sublime, </a:t>
            </a:r>
            <a:r>
              <a:rPr lang="en-US" altLang="zh-CN" dirty="0" err="1"/>
              <a:t>xshell</a:t>
            </a:r>
            <a:r>
              <a:rPr lang="en-US" altLang="zh-CN" dirty="0"/>
              <a:t>, </a:t>
            </a:r>
            <a:r>
              <a:rPr lang="en-US" altLang="zh-CN" dirty="0" err="1"/>
              <a:t>smartgit</a:t>
            </a:r>
            <a:r>
              <a:rPr lang="en-US" altLang="zh-CN" dirty="0"/>
              <a:t>, beyond compare</a:t>
            </a:r>
            <a:r>
              <a:rPr lang="zh-CN" altLang="en-US" dirty="0"/>
              <a:t>等等）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805889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026" y="520174"/>
            <a:ext cx="3249227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2. 1 </a:t>
            </a:r>
            <a:r>
              <a:rPr lang="zh-CN" altLang="en-US" dirty="0"/>
              <a:t>平台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2247900" y="26764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dirty="0"/>
              <a:t>平台</a:t>
            </a:r>
            <a:r>
              <a:rPr lang="en-US" altLang="zh-CN" dirty="0"/>
              <a:t>(</a:t>
            </a:r>
            <a:r>
              <a:rPr lang="en-US" altLang="zh-CN" dirty="0" err="1"/>
              <a:t>Vmware</a:t>
            </a:r>
            <a:r>
              <a:rPr lang="en-US" altLang="zh-CN" dirty="0"/>
              <a:t> + centos) </a:t>
            </a:r>
          </a:p>
        </p:txBody>
      </p:sp>
    </p:spTree>
    <p:extLst>
      <p:ext uri="{BB962C8B-B14F-4D97-AF65-F5344CB8AC3E}">
        <p14:creationId xmlns:p14="http://schemas.microsoft.com/office/powerpoint/2010/main" val="34835865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026" y="520174"/>
            <a:ext cx="3249227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2. 2 </a:t>
            </a:r>
            <a:r>
              <a:rPr lang="zh-CN" altLang="en-US" dirty="0"/>
              <a:t>终端命令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476330" y="2170257"/>
            <a:ext cx="67627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 err="1"/>
              <a:t>Zsh</a:t>
            </a:r>
            <a:r>
              <a:rPr lang="zh-CN" altLang="en-US" dirty="0"/>
              <a:t>，</a:t>
            </a:r>
            <a:r>
              <a:rPr lang="en-US" altLang="zh-CN" dirty="0"/>
              <a:t>Oh my </a:t>
            </a:r>
            <a:r>
              <a:rPr lang="en-US" altLang="zh-CN" dirty="0" err="1"/>
              <a:t>zsh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dirty="0"/>
              <a:t>touch, </a:t>
            </a:r>
            <a:r>
              <a:rPr lang="en-US" altLang="zh-CN" dirty="0" err="1"/>
              <a:t>mkdir</a:t>
            </a:r>
            <a:r>
              <a:rPr lang="en-US" altLang="zh-CN" dirty="0"/>
              <a:t>, </a:t>
            </a:r>
            <a:r>
              <a:rPr lang="en-US" altLang="zh-CN" dirty="0" err="1"/>
              <a:t>rm</a:t>
            </a:r>
            <a:r>
              <a:rPr lang="en-US" altLang="zh-CN" dirty="0"/>
              <a:t>, vi/vim, tar, zip/unzip, </a:t>
            </a:r>
            <a:r>
              <a:rPr lang="en-US" altLang="zh-CN" dirty="0" err="1"/>
              <a:t>git</a:t>
            </a:r>
            <a:r>
              <a:rPr lang="en-US" altLang="zh-CN" dirty="0"/>
              <a:t>, grep, find, ls, </a:t>
            </a:r>
            <a:r>
              <a:rPr lang="en-US" altLang="zh-CN" dirty="0" err="1"/>
              <a:t>cp</a:t>
            </a:r>
            <a:r>
              <a:rPr lang="en-US" altLang="zh-CN" dirty="0"/>
              <a:t>, mv, </a:t>
            </a:r>
            <a:r>
              <a:rPr lang="en-US" altLang="zh-CN" dirty="0" err="1"/>
              <a:t>ps</a:t>
            </a:r>
            <a:r>
              <a:rPr lang="en-US" altLang="zh-CN" dirty="0"/>
              <a:t>, kill, cat, </a:t>
            </a:r>
            <a:r>
              <a:rPr lang="en-US" altLang="zh-CN" dirty="0" err="1"/>
              <a:t>chown</a:t>
            </a:r>
            <a:r>
              <a:rPr lang="en-US" altLang="zh-CN" dirty="0"/>
              <a:t>, </a:t>
            </a:r>
            <a:r>
              <a:rPr lang="en-US" altLang="zh-CN" dirty="0" err="1"/>
              <a:t>chmod</a:t>
            </a:r>
            <a:r>
              <a:rPr lang="en-US" altLang="zh-CN" dirty="0"/>
              <a:t>. </a:t>
            </a:r>
            <a:r>
              <a:rPr lang="zh-CN" altLang="en-US" dirty="0"/>
              <a:t>请百度</a:t>
            </a:r>
            <a:r>
              <a:rPr lang="en-US" altLang="zh-CN" dirty="0" err="1"/>
              <a:t>linux</a:t>
            </a:r>
            <a:r>
              <a:rPr lang="zh-CN" altLang="en-US" dirty="0"/>
              <a:t>常用命令。</a:t>
            </a:r>
            <a:r>
              <a:rPr lang="en-US" altLang="zh-CN" dirty="0"/>
              <a:t>Vi/vim</a:t>
            </a:r>
            <a:r>
              <a:rPr lang="zh-CN" altLang="en-US" dirty="0"/>
              <a:t>编辑学习请用官方教程</a:t>
            </a:r>
            <a:r>
              <a:rPr lang="en-US" altLang="zh-CN" dirty="0" err="1"/>
              <a:t>vimtutor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zh-CN" altLang="en-US" dirty="0"/>
              <a:t>保持多个远程登录会话</a:t>
            </a:r>
            <a:r>
              <a:rPr lang="en-US" altLang="zh-CN" dirty="0"/>
              <a:t>(</a:t>
            </a:r>
            <a:r>
              <a:rPr lang="zh-CN" altLang="en-US" dirty="0"/>
              <a:t>通常在堡垒机中使用</a:t>
            </a:r>
            <a:r>
              <a:rPr lang="en-US" altLang="zh-CN" dirty="0"/>
              <a:t>): </a:t>
            </a:r>
            <a:r>
              <a:rPr lang="en-US" altLang="zh-CN" dirty="0" err="1"/>
              <a:t>tmux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22086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026" y="520174"/>
            <a:ext cx="3249227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开发工具介绍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872509" y="2520950"/>
            <a:ext cx="674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Sublime3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配色主题，自动补全等。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快捷键</a:t>
            </a:r>
            <a:r>
              <a:rPr lang="en-US" altLang="zh-CN" dirty="0"/>
              <a:t>(CTRL+P, CTRL+R, CTRL+G, </a:t>
            </a:r>
            <a:r>
              <a:rPr lang="zh-CN" altLang="en-US" dirty="0"/>
              <a:t>分屏等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自定制。</a:t>
            </a:r>
            <a:endParaRPr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lang="zh-CN" altLang="en-US" dirty="0"/>
              <a:t>插件介绍。（</a:t>
            </a:r>
            <a:r>
              <a:rPr lang="en-US" altLang="zh-CN" dirty="0" err="1"/>
              <a:t>docblocker</a:t>
            </a:r>
            <a:r>
              <a:rPr lang="en-US" altLang="zh-CN" dirty="0"/>
              <a:t>,  </a:t>
            </a:r>
            <a:r>
              <a:rPr lang="en-US" altLang="zh-CN" dirty="0" err="1"/>
              <a:t>jsformat</a:t>
            </a:r>
            <a:r>
              <a:rPr lang="en-US" altLang="zh-CN" dirty="0"/>
              <a:t>, markdown-preview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6175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026" y="520174"/>
            <a:ext cx="3249227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开发工具介绍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466975" y="158115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Smartgit</a:t>
            </a:r>
            <a:r>
              <a:rPr lang="zh-CN" altLang="en-US" dirty="0"/>
              <a:t>。 主要用来</a:t>
            </a:r>
            <a:r>
              <a:rPr lang="zh-CN" altLang="en-US" dirty="0">
                <a:solidFill>
                  <a:srgbClr val="FF0000"/>
                </a:solidFill>
              </a:rPr>
              <a:t>可视化</a:t>
            </a:r>
            <a:r>
              <a:rPr lang="en-US" altLang="zh-CN" dirty="0" err="1"/>
              <a:t>git</a:t>
            </a:r>
            <a:r>
              <a:rPr lang="zh-CN" altLang="en-US" dirty="0"/>
              <a:t>仓库的</a:t>
            </a:r>
            <a:r>
              <a:rPr lang="en-US" altLang="zh-CN" dirty="0"/>
              <a:t>network</a:t>
            </a:r>
            <a:r>
              <a:rPr lang="zh-CN" altLang="en-US" dirty="0"/>
              <a:t>，本地修改等。仅做可视化工具，但是并不用这个工具来进行</a:t>
            </a:r>
            <a:r>
              <a:rPr lang="en-US" altLang="zh-CN" dirty="0" err="1"/>
              <a:t>git</a:t>
            </a:r>
            <a:r>
              <a:rPr lang="zh-CN" altLang="en-US" dirty="0"/>
              <a:t>操作</a:t>
            </a:r>
            <a:r>
              <a:rPr lang="en-US" altLang="zh-CN" dirty="0"/>
              <a:t>(</a:t>
            </a:r>
            <a:r>
              <a:rPr lang="zh-CN" altLang="en-US" dirty="0"/>
              <a:t>风险不可控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95" y="3086463"/>
            <a:ext cx="11159795" cy="3157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875" y="1475221"/>
            <a:ext cx="7639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06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1026" y="520174"/>
            <a:ext cx="3249227" cy="381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开发工具介绍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2686050" y="1247775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beyond compare</a:t>
            </a:r>
            <a:r>
              <a:rPr lang="zh-CN" altLang="en-US" dirty="0"/>
              <a:t>，比较文件，比较文件夹。</a:t>
            </a:r>
          </a:p>
        </p:txBody>
      </p:sp>
    </p:spTree>
    <p:extLst>
      <p:ext uri="{BB962C8B-B14F-4D97-AF65-F5344CB8AC3E}">
        <p14:creationId xmlns:p14="http://schemas.microsoft.com/office/powerpoint/2010/main" val="34393066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8496" y="1259200"/>
            <a:ext cx="1785720" cy="830997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DBB777"/>
                </a:solidFill>
                <a:latin typeface="Arial Unicode MS"/>
                <a:ea typeface="Anonymous Pro"/>
              </a:rPr>
              <a:t>$ </a:t>
            </a:r>
            <a:r>
              <a:rPr lang="zh-CN" altLang="zh-CN" dirty="0">
                <a:solidFill>
                  <a:schemeClr val="bg1"/>
                </a:solidFill>
                <a:latin typeface="Arial Unicode MS"/>
                <a:ea typeface="Anonymous Pro"/>
              </a:rPr>
              <a:t>cd ~/Desktop </a:t>
            </a:r>
            <a:endParaRPr lang="en-US" altLang="zh-CN" dirty="0">
              <a:solidFill>
                <a:schemeClr val="bg1"/>
              </a:solidFill>
              <a:latin typeface="Arial Unicode MS"/>
              <a:ea typeface="Anonymous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DBB777"/>
                </a:solidFill>
                <a:latin typeface="Arial Unicode MS"/>
                <a:ea typeface="Anonymous Pro"/>
              </a:rPr>
              <a:t>$ </a:t>
            </a:r>
            <a:r>
              <a:rPr lang="zh-CN" altLang="zh-CN" dirty="0">
                <a:solidFill>
                  <a:schemeClr val="bg1"/>
                </a:solidFill>
                <a:latin typeface="Arial Unicode MS"/>
                <a:ea typeface="Anonymous Pro"/>
              </a:rPr>
              <a:t>mkdir my_app</a:t>
            </a:r>
            <a:r>
              <a:rPr lang="zh-CN" altLang="zh-CN" dirty="0">
                <a:solidFill>
                  <a:srgbClr val="DBB777"/>
                </a:solidFill>
                <a:latin typeface="Arial Unicode MS"/>
                <a:ea typeface="Anonymous Pro"/>
              </a:rPr>
              <a:t> </a:t>
            </a:r>
            <a:endParaRPr lang="en-US" altLang="zh-CN" dirty="0">
              <a:solidFill>
                <a:srgbClr val="DBB777"/>
              </a:solidFill>
              <a:latin typeface="Arial Unicode MS"/>
              <a:ea typeface="Anonymous 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DBB777"/>
                </a:solidFill>
                <a:latin typeface="Arial Unicode MS"/>
                <a:ea typeface="Anonymous Pro"/>
              </a:rPr>
              <a:t>$ </a:t>
            </a:r>
            <a:r>
              <a:rPr lang="zh-CN" altLang="zh-CN" dirty="0">
                <a:solidFill>
                  <a:schemeClr val="bg1"/>
                </a:solidFill>
                <a:latin typeface="Arial Unicode MS"/>
                <a:ea typeface="Anonymous Pro"/>
              </a:rPr>
              <a:t>cd my_app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3272" y="2218455"/>
            <a:ext cx="378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1.</a:t>
            </a:r>
            <a:r>
              <a:rPr lang="zh-CN" altLang="en-US" dirty="0"/>
              <a:t>创建一个仓库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3272" y="825739"/>
            <a:ext cx="287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简单做一个测试环境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68496" y="2669962"/>
            <a:ext cx="6532212" cy="615553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init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Initialized empty Git repository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~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2CC6D"/>
                </a:solidFill>
                <a:effectLst/>
                <a:latin typeface="Arial Unicode MS"/>
                <a:ea typeface="Anonymous Pro"/>
              </a:rPr>
              <a:t>/Desktop/my_app/.git/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068496" y="3793407"/>
            <a:ext cx="3238041" cy="276998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my_app/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.git/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config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description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HEAD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hooks/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info/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objects/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solidFill>
                  <a:srgbClr val="F9F9F9"/>
                </a:solidFill>
                <a:latin typeface="Arial Unicode MS"/>
                <a:ea typeface="Anonymous Pro"/>
              </a:rPr>
              <a:t>		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refs/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63271" y="3354795"/>
            <a:ext cx="59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然后你的文件夹内多出一个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zh-CN" altLang="en-US" dirty="0"/>
              <a:t>隐藏文件夹，长这个样子：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31056800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8951" y="1122986"/>
            <a:ext cx="748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2. </a:t>
            </a:r>
            <a:r>
              <a:rPr lang="zh-CN" altLang="en-US" dirty="0"/>
              <a:t>新建一个文件</a:t>
            </a:r>
            <a:r>
              <a:rPr lang="en-US" altLang="zh-CN" dirty="0"/>
              <a:t>README</a:t>
            </a:r>
            <a:r>
              <a:rPr lang="zh-CN" altLang="en-US" dirty="0"/>
              <a:t>，写入内容，如果用命令行，类似于这样：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816" y="1713391"/>
            <a:ext cx="4244727" cy="307777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echo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"I am a git repo."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README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8951" y="2455230"/>
            <a:ext cx="6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此时，你可以通过</a:t>
            </a:r>
            <a:r>
              <a:rPr lang="en-US" altLang="zh-CN" dirty="0"/>
              <a:t>status</a:t>
            </a:r>
            <a:r>
              <a:rPr lang="zh-CN" altLang="en-US" dirty="0"/>
              <a:t>命令来查看有哪些文件是未加入仓库</a:t>
            </a:r>
            <a:r>
              <a:rPr lang="en-US" altLang="zh-CN" dirty="0"/>
              <a:t>(untracked)</a:t>
            </a:r>
            <a:r>
              <a:rPr lang="zh-CN" altLang="en-US" dirty="0"/>
              <a:t>，有哪些文件是做过更改</a:t>
            </a:r>
            <a:r>
              <a:rPr lang="en-US" altLang="zh-CN" dirty="0"/>
              <a:t>(modified)</a:t>
            </a:r>
            <a:r>
              <a:rPr lang="zh-CN" altLang="en-US" dirty="0"/>
              <a:t>或删除</a:t>
            </a:r>
            <a:r>
              <a:rPr lang="en-US" altLang="zh-CN" dirty="0"/>
              <a:t>(deleted)</a:t>
            </a:r>
            <a:r>
              <a:rPr lang="zh-CN" altLang="en-US" dirty="0"/>
              <a:t>等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00816" y="3307246"/>
            <a:ext cx="6540227" cy="2492990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status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On branch master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Initial commit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Untracked files: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</a:t>
            </a: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(use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"git add &lt;file&gt;..."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to include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what will be committed)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#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      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README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17060703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8951" y="1122986"/>
            <a:ext cx="748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3. </a:t>
            </a:r>
            <a:r>
              <a:rPr lang="zh-CN" altLang="en-US" dirty="0"/>
              <a:t>将本地修改进行暂存</a:t>
            </a:r>
            <a:r>
              <a:rPr lang="en-US" altLang="zh-CN" dirty="0"/>
              <a:t>(staged)</a:t>
            </a:r>
            <a:r>
              <a:rPr lang="zh-CN" altLang="en-US" dirty="0"/>
              <a:t>，以备后续的提交。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26646" y="1713391"/>
            <a:ext cx="2069452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add README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951" y="2362955"/>
            <a:ext cx="464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告知</a:t>
            </a:r>
            <a:r>
              <a:rPr lang="en-US" altLang="zh-CN" dirty="0" err="1"/>
              <a:t>git</a:t>
            </a:r>
            <a:r>
              <a:rPr lang="zh-CN" altLang="en-US" dirty="0"/>
              <a:t>，下一次代码提交中需要包括此文件。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26646" y="3754135"/>
            <a:ext cx="2619282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r>
              <a:rPr lang="en-US" altLang="zh-CN" dirty="0" err="1">
                <a:solidFill>
                  <a:srgbClr val="F9F9F9"/>
                </a:solidFill>
                <a:latin typeface="Arial Unicode MS"/>
                <a:ea typeface="Anonymous Pro"/>
              </a:rPr>
              <a:t>git</a:t>
            </a: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reset HEAD &lt;file&gt;...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8951" y="3014803"/>
            <a:ext cx="444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BTW, </a:t>
            </a:r>
            <a:r>
              <a:rPr lang="zh-CN" altLang="en-US" dirty="0"/>
              <a:t>使用以下命令可以将文件移出暂存区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6872748" y="4114158"/>
            <a:ext cx="1877962" cy="74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workspace</a:t>
            </a:r>
            <a:endParaRPr lang="zh-CN" alt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6872748" y="5274505"/>
            <a:ext cx="1877962" cy="74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3" name="Arrow: Curved Up 2"/>
          <p:cNvSpPr/>
          <p:nvPr/>
        </p:nvSpPr>
        <p:spPr>
          <a:xfrm rot="5221095">
            <a:off x="6106144" y="4838947"/>
            <a:ext cx="939201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85451" y="4844384"/>
            <a:ext cx="18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add &lt;file&gt;</a:t>
            </a:r>
            <a:endParaRPr lang="zh-CN" altLang="en-US" dirty="0"/>
          </a:p>
        </p:txBody>
      </p:sp>
      <p:sp>
        <p:nvSpPr>
          <p:cNvPr id="13" name="Arrow: Curved Up 12"/>
          <p:cNvSpPr/>
          <p:nvPr/>
        </p:nvSpPr>
        <p:spPr>
          <a:xfrm rot="16200000">
            <a:off x="8663901" y="4899607"/>
            <a:ext cx="939201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397497" y="4856055"/>
            <a:ext cx="24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reset HEAD &lt;file&gt;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384671195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8951" y="1122986"/>
            <a:ext cx="224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4. </a:t>
            </a:r>
            <a:r>
              <a:rPr lang="zh-CN" altLang="en-US" dirty="0"/>
              <a:t>提交修改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90432" y="1713391"/>
            <a:ext cx="6231489" cy="1107996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commit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m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BAF7C"/>
                </a:solidFill>
                <a:effectLst/>
                <a:latin typeface="Arial Unicode MS"/>
                <a:ea typeface="Anonymous Pro"/>
              </a:rPr>
              <a:t>'This is my first commit evar'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[master (root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commit) 206e419] This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my first commit evar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files changed,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insertions(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deletions(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-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9F9F9"/>
              </a:solidFill>
              <a:effectLst/>
              <a:latin typeface="Arial Unicode MS"/>
              <a:ea typeface="Anonymous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dirty="0">
                <a:solidFill>
                  <a:srgbClr val="F9F9F9"/>
                </a:solidFill>
                <a:latin typeface="Arial Unicode MS"/>
                <a:ea typeface="Anonymous Pr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create mode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7655"/>
                </a:solidFill>
                <a:effectLst/>
                <a:latin typeface="Arial Unicode MS"/>
                <a:ea typeface="Anonymous Pro"/>
              </a:rPr>
              <a:t>100644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README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8951" y="3367890"/>
            <a:ext cx="6628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所有之前被暂存的文件的更改均会提交至仓库。</a:t>
            </a:r>
            <a:r>
              <a:rPr lang="en-US" altLang="zh-CN" dirty="0"/>
              <a:t>Commit</a:t>
            </a:r>
            <a:r>
              <a:rPr lang="zh-CN" altLang="en-US" dirty="0"/>
              <a:t>有点类似与打包，就好像你打了一个</a:t>
            </a:r>
            <a:r>
              <a:rPr lang="en-US" altLang="zh-CN" dirty="0"/>
              <a:t>zip</a:t>
            </a:r>
            <a:r>
              <a:rPr lang="zh-CN" altLang="en-US" dirty="0"/>
              <a:t>包存到某一个地方，等你需要用这个版本的时候就来将这个包解压缩</a:t>
            </a:r>
            <a:r>
              <a:rPr lang="en-US" altLang="zh-CN" dirty="0"/>
              <a:t>(checkout)</a:t>
            </a:r>
            <a:r>
              <a:rPr lang="zh-CN" altLang="en-US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8951" y="4837723"/>
            <a:ext cx="709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之后的工作就是循环的：修改文件，暂存文件</a:t>
            </a:r>
            <a:r>
              <a:rPr lang="en-US" altLang="zh-CN" dirty="0"/>
              <a:t>(add)</a:t>
            </a:r>
            <a:r>
              <a:rPr lang="zh-CN" altLang="en-US" dirty="0"/>
              <a:t>，提交至仓库</a:t>
            </a:r>
            <a:r>
              <a:rPr lang="en-US" altLang="zh-CN" dirty="0"/>
              <a:t>(commit)</a:t>
            </a:r>
            <a:endParaRPr lang="zh-CN" altLang="en-US" dirty="0"/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8891380" y="3144078"/>
            <a:ext cx="3192465" cy="1766574"/>
          </a:xfrm>
          <a:prstGeom prst="wedgeRoundRectCallout">
            <a:avLst>
              <a:gd name="adj1" fmla="val -70487"/>
              <a:gd name="adj2" fmla="val -1154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最佳实践：建议使用</a:t>
            </a:r>
            <a:r>
              <a:rPr lang="en-US" altLang="zh-CN" dirty="0" err="1"/>
              <a:t>git</a:t>
            </a:r>
            <a:r>
              <a:rPr lang="en-US" altLang="zh-CN" dirty="0"/>
              <a:t> commit, </a:t>
            </a:r>
            <a:r>
              <a:rPr lang="zh-CN" altLang="en-US" dirty="0"/>
              <a:t>然后在</a:t>
            </a:r>
            <a:r>
              <a:rPr lang="en-US" altLang="zh-CN" dirty="0"/>
              <a:t>vi</a:t>
            </a:r>
            <a:r>
              <a:rPr lang="zh-CN" altLang="en-US" dirty="0"/>
              <a:t>编辑模式下进行日志的编写，好处是你可以清楚的看到此次提交中对哪些文件做了修改。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432" y="1492318"/>
            <a:ext cx="7667625" cy="4733925"/>
          </a:xfrm>
          <a:prstGeom prst="rect">
            <a:avLst/>
          </a:prstGeom>
        </p:spPr>
      </p:pic>
      <p:sp>
        <p:nvSpPr>
          <p:cNvPr id="16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3058303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4154750" y="1713391"/>
            <a:ext cx="1877962" cy="74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workspace</a:t>
            </a:r>
            <a:endParaRPr lang="zh-CN" alt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154750" y="2873738"/>
            <a:ext cx="1877962" cy="74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6" name="Arrow: Curved Up 5"/>
          <p:cNvSpPr/>
          <p:nvPr/>
        </p:nvSpPr>
        <p:spPr>
          <a:xfrm rot="5221095">
            <a:off x="3388146" y="2438180"/>
            <a:ext cx="939201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7453" y="2443617"/>
            <a:ext cx="18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add &lt;file&gt;</a:t>
            </a:r>
            <a:endParaRPr lang="zh-CN" altLang="en-US" dirty="0"/>
          </a:p>
        </p:txBody>
      </p:sp>
      <p:sp>
        <p:nvSpPr>
          <p:cNvPr id="8" name="Arrow: Curved Up 7"/>
          <p:cNvSpPr/>
          <p:nvPr/>
        </p:nvSpPr>
        <p:spPr>
          <a:xfrm rot="16200000">
            <a:off x="5945903" y="2498840"/>
            <a:ext cx="939201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9499" y="2455288"/>
            <a:ext cx="24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reset HEAD &lt;file&gt;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08951" y="1122986"/>
            <a:ext cx="224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4. </a:t>
            </a:r>
            <a:r>
              <a:rPr lang="zh-CN" altLang="en-US" dirty="0"/>
              <a:t>提交修改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4113385" y="4488556"/>
            <a:ext cx="1877962" cy="741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</a:t>
            </a:r>
            <a:endParaRPr lang="zh-CN" altLang="en-US" dirty="0"/>
          </a:p>
        </p:txBody>
      </p:sp>
      <p:sp>
        <p:nvSpPr>
          <p:cNvPr id="13" name="Arrow: Curved Up 12"/>
          <p:cNvSpPr/>
          <p:nvPr/>
        </p:nvSpPr>
        <p:spPr>
          <a:xfrm rot="5221095">
            <a:off x="3346781" y="4052998"/>
            <a:ext cx="939201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Arrow: Curved Up 13"/>
          <p:cNvSpPr/>
          <p:nvPr/>
        </p:nvSpPr>
        <p:spPr>
          <a:xfrm rot="16200000">
            <a:off x="5006274" y="3360439"/>
            <a:ext cx="2598545" cy="3802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26088" y="4058435"/>
            <a:ext cx="184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commit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78381" y="4058435"/>
            <a:ext cx="243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git</a:t>
            </a:r>
            <a:r>
              <a:rPr lang="en-US" altLang="zh-CN" dirty="0"/>
              <a:t> reset HEAD~1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147803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3684" y="1838210"/>
            <a:ext cx="663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5. </a:t>
            </a:r>
            <a:r>
              <a:rPr lang="zh-CN" altLang="en-US" dirty="0"/>
              <a:t>回滚代码。在提交修改之后，本地对</a:t>
            </a:r>
            <a:r>
              <a:rPr lang="en-US" altLang="zh-CN" dirty="0"/>
              <a:t>README</a:t>
            </a:r>
            <a:r>
              <a:rPr lang="zh-CN" altLang="en-US" dirty="0"/>
              <a:t>文件进行修改，可以用以下命令回滚。</a:t>
            </a:r>
            <a:r>
              <a:rPr lang="en-US" altLang="zh-CN" dirty="0"/>
              <a:t>README</a:t>
            </a:r>
            <a:r>
              <a:rPr lang="zh-CN" altLang="en-US" dirty="0"/>
              <a:t>将会回滚至你的上一次提交的版本。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8071" y="2968926"/>
            <a:ext cx="2608061" cy="276999"/>
          </a:xfrm>
          <a:prstGeom prst="rect">
            <a:avLst/>
          </a:prstGeom>
          <a:solidFill>
            <a:srgbClr val="1A1A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7935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BB777"/>
                </a:solidFill>
                <a:effectLst/>
                <a:latin typeface="Arial Unicode MS"/>
                <a:ea typeface="Anonymous Pro"/>
              </a:rPr>
              <a:t>$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F9F9"/>
                </a:solidFill>
                <a:effectLst/>
                <a:latin typeface="Arial Unicode MS"/>
                <a:ea typeface="Anonymous Pro"/>
              </a:rPr>
              <a:t> git checkout README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sz="quarter" idx="4294967295"/>
          </p:nvPr>
        </p:nvSpPr>
        <p:spPr>
          <a:xfrm>
            <a:off x="396875" y="212725"/>
            <a:ext cx="7183438" cy="5159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1.2 Git</a:t>
            </a:r>
            <a:r>
              <a:rPr lang="zh-CN" altLang="en-US" dirty="0"/>
              <a:t>基本工作流</a:t>
            </a:r>
          </a:p>
        </p:txBody>
      </p:sp>
    </p:spTree>
    <p:extLst>
      <p:ext uri="{BB962C8B-B14F-4D97-AF65-F5344CB8AC3E}">
        <p14:creationId xmlns:p14="http://schemas.microsoft.com/office/powerpoint/2010/main" val="48013479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503B48D-A4D7-4C1E-BC9E-AB2ED72A9923}" vid="{B7F0F94A-3D45-417D-9D26-BED18D50A5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364</TotalTime>
  <Words>4684</Words>
  <Application>Microsoft Office PowerPoint</Application>
  <PresentationFormat>Widescreen</PresentationFormat>
  <Paragraphs>270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Anonymous Pro</vt:lpstr>
      <vt:lpstr>Arial Unicode MS</vt:lpstr>
      <vt:lpstr>等线</vt:lpstr>
      <vt:lpstr>等线 Light</vt:lpstr>
      <vt:lpstr>微软雅黑</vt:lpstr>
      <vt:lpstr>Arial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37</cp:revision>
  <dcterms:created xsi:type="dcterms:W3CDTF">2016-07-26T08:08:44Z</dcterms:created>
  <dcterms:modified xsi:type="dcterms:W3CDTF">2016-07-27T02:41:40Z</dcterms:modified>
</cp:coreProperties>
</file>