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48" r:id="rId1"/>
  </p:sldMasterIdLst>
  <p:notesMasterIdLst>
    <p:notesMasterId r:id="rId20"/>
  </p:notesMasterIdLst>
  <p:sldIdLst>
    <p:sldId id="330" r:id="rId2"/>
    <p:sldId id="467" r:id="rId3"/>
    <p:sldId id="480" r:id="rId4"/>
    <p:sldId id="500" r:id="rId5"/>
    <p:sldId id="498" r:id="rId6"/>
    <p:sldId id="501" r:id="rId7"/>
    <p:sldId id="503" r:id="rId8"/>
    <p:sldId id="504" r:id="rId9"/>
    <p:sldId id="506" r:id="rId10"/>
    <p:sldId id="508" r:id="rId11"/>
    <p:sldId id="510" r:id="rId12"/>
    <p:sldId id="511" r:id="rId13"/>
    <p:sldId id="512" r:id="rId14"/>
    <p:sldId id="513" r:id="rId15"/>
    <p:sldId id="497" r:id="rId16"/>
    <p:sldId id="514" r:id="rId17"/>
    <p:sldId id="515" r:id="rId18"/>
    <p:sldId id="5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ion" initials="A" lastIdx="4" clrIdx="0">
    <p:extLst>
      <p:ext uri="{19B8F6BF-5375-455C-9EA6-DF929625EA0E}">
        <p15:presenceInfo xmlns:p15="http://schemas.microsoft.com/office/powerpoint/2012/main" userId="Administrati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9792C"/>
    <a:srgbClr val="00827B"/>
    <a:srgbClr val="18A5AC"/>
    <a:srgbClr val="FF8343"/>
    <a:srgbClr val="139ADA"/>
    <a:srgbClr val="15848B"/>
    <a:srgbClr val="F7931E"/>
    <a:srgbClr val="FCBD24"/>
    <a:srgbClr val="009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78596" autoAdjust="0"/>
  </p:normalViewPr>
  <p:slideViewPr>
    <p:cSldViewPr snapToGrid="0">
      <p:cViewPr varScale="1">
        <p:scale>
          <a:sx n="87" d="100"/>
          <a:sy n="87" d="100"/>
        </p:scale>
        <p:origin x="1722" y="96"/>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986BD-EBB6-4346-92EF-FCE8341307FB}" type="datetimeFigureOut">
              <a:rPr lang="en-GB" smtClean="0"/>
              <a:t>15/12/2024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2F3C-E291-4AFE-A17A-A38275FBD64F}" type="slidenum">
              <a:rPr lang="en-GB" smtClean="0"/>
              <a:t>‹#›</a:t>
            </a:fld>
            <a:endParaRPr lang="en-GB"/>
          </a:p>
        </p:txBody>
      </p:sp>
    </p:spTree>
    <p:extLst>
      <p:ext uri="{BB962C8B-B14F-4D97-AF65-F5344CB8AC3E}">
        <p14:creationId xmlns:p14="http://schemas.microsoft.com/office/powerpoint/2010/main" val="1083982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a:t>
            </a:fld>
            <a:endParaRPr lang="en-GB"/>
          </a:p>
        </p:txBody>
      </p:sp>
    </p:spTree>
    <p:extLst>
      <p:ext uri="{BB962C8B-B14F-4D97-AF65-F5344CB8AC3E}">
        <p14:creationId xmlns:p14="http://schemas.microsoft.com/office/powerpoint/2010/main" val="44313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pc="-5" dirty="0" err="1">
                <a:effectLst/>
                <a:latin typeface="Times New Roman" panose="02020603050405020304" pitchFamily="18" charset="0"/>
                <a:ea typeface="SimSun" panose="02010600030101010101" pitchFamily="2" charset="-122"/>
              </a:rPr>
              <a:t>Đồ</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thị</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và</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bảng</a:t>
            </a:r>
            <a:r>
              <a:rPr lang="en-US" sz="1800" spc="-5" dirty="0">
                <a:effectLst/>
                <a:latin typeface="Times New Roman" panose="02020603050405020304" pitchFamily="18" charset="0"/>
                <a:ea typeface="SimSun" panose="02010600030101010101" pitchFamily="2" charset="-122"/>
              </a:rPr>
              <a:t> </a:t>
            </a:r>
            <a:r>
              <a:rPr lang="en-US" sz="1800" spc="-5" dirty="0" err="1">
                <a:effectLst/>
                <a:latin typeface="Times New Roman" panose="02020603050405020304" pitchFamily="18" charset="0"/>
                <a:ea typeface="SimSun" panose="02010600030101010101" pitchFamily="2" charset="-122"/>
              </a:rPr>
              <a:t>tính</a:t>
            </a:r>
            <a:r>
              <a:rPr lang="en-US" sz="1800" spc="-5" dirty="0">
                <a:effectLst/>
                <a:latin typeface="Times New Roman" panose="02020603050405020304" pitchFamily="18" charset="0"/>
                <a:ea typeface="SimSun" panose="02010600030101010101" pitchFamily="2" charset="-122"/>
              </a:rPr>
              <a:t> </a:t>
            </a:r>
            <a:r>
              <a:rPr lang="x-none" sz="1800" spc="-5" dirty="0">
                <a:effectLst/>
                <a:latin typeface="Times New Roman" panose="02020603050405020304" pitchFamily="18" charset="0"/>
                <a:ea typeface="SimSun" panose="02010600030101010101" pitchFamily="2" charset="-122"/>
              </a:rPr>
              <a:t>cho thấy việc lựa chọn loại đường cong S-N là rất quan trọng trong việc xác định tổn thương và tuổi thọ mỏi. Các đường cong B1, B2, C, C1 trong cùng hệ số Weibull và các thông số khác cho ra tuổi thọ mỏi thỏa mãn điều kiện lớn hơn số năm phục vụ là 20 năm. Các đường cong C2, D,… cho đến W2, W3 trong cùng các thông số lại không thỏa mãn điều kiện tuổi thọ mỏi lớn hơn số năm phục vụ. Như vậy, với việc lựa đường cong S-N khác nhau sẽ cho ra các giá trị về tổn thương mỏi và tuổi thọ mỏi khác nhau.</a:t>
            </a:r>
            <a:endParaRPr lang="en-US" sz="1800" spc="-5" dirty="0">
              <a:effectLst/>
              <a:latin typeface="Times New Roman" panose="02020603050405020304" pitchFamily="18" charset="0"/>
              <a:ea typeface="SimSun" panose="02010600030101010101" pitchFamily="2" charset="-122"/>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Times New Roman" panose="02020603050405020304" pitchFamily="18" charset="0"/>
                <a:ea typeface="SimSun" panose="02010600030101010101" pitchFamily="2" charset="-122"/>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8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11</a:t>
            </a:fld>
            <a:endParaRPr lang="en-GB"/>
          </a:p>
        </p:txBody>
      </p:sp>
    </p:spTree>
    <p:extLst>
      <p:ext uri="{BB962C8B-B14F-4D97-AF65-F5344CB8AC3E}">
        <p14:creationId xmlns:p14="http://schemas.microsoft.com/office/powerpoint/2010/main" val="21916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err="1">
                <a:effectLst/>
                <a:latin typeface="Times New Roman" panose="02020603050405020304" pitchFamily="18" charset="0"/>
                <a:ea typeface="SimSun" panose="02010600030101010101" pitchFamily="2" charset="-122"/>
              </a:rPr>
              <a:t>Đối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trường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hợp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cũng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có</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sự</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thay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rõ</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được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tăng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lên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xuống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khu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vực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mà</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tàu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hoặc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các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này</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hoạt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động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phụ</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thuộc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vào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trí</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kết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cấu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Giá</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trị</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hệ</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số</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hình</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dạng</a:t>
            </a:r>
            <a:r>
              <a:rPr lang="en-US" sz="1800" dirty="0">
                <a:effectLst/>
                <a:latin typeface="Times New Roman" panose="02020603050405020304" pitchFamily="18" charset="0"/>
                <a:ea typeface="SimSun" panose="02010600030101010101" pitchFamily="2" charset="-122"/>
              </a:rPr>
              <a:t> Weibull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cao</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thì</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thiệt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hại</a:t>
            </a:r>
            <a:r>
              <a:rPr lang="en-US" sz="1800" dirty="0">
                <a:effectLst/>
                <a:latin typeface="Times New Roman" panose="02020603050405020304" pitchFamily="18" charset="0"/>
                <a:ea typeface="SimSun" panose="02010600030101010101" pitchFamily="2" charset="-122"/>
              </a:rPr>
              <a:t> do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lớn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đồng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thời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tuổi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thọ</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mỏi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sẽ</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càng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giảm</a:t>
            </a:r>
            <a:r>
              <a:rPr lang="en-US" sz="1800" dirty="0">
                <a:effectLst/>
                <a:latin typeface="Times New Roman" panose="02020603050405020304" pitchFamily="18" charset="0"/>
                <a:ea typeface="SimSun" panose="02010600030101010101" pitchFamily="2" charset="-122"/>
              </a:rPr>
              <a:t> </a:t>
            </a:r>
          </a:p>
          <a:p>
            <a:endParaRPr lang="en-US" sz="1800" dirty="0">
              <a:effectLst/>
              <a:latin typeface="Times New Roman" panose="02020603050405020304" pitchFamily="18" charset="0"/>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giữ</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nguyên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cong</a:t>
            </a:r>
            <a:r>
              <a:rPr lang="en-US" sz="1200" dirty="0">
                <a:effectLst/>
                <a:latin typeface="Times New Roman" panose="02020603050405020304" pitchFamily="18" charset="0"/>
                <a:ea typeface="SimSun" panose="02010600030101010101" pitchFamily="2" charset="-122"/>
              </a:rPr>
              <a:t> S-N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B1, </a:t>
            </a:r>
            <a:r>
              <a:rPr lang="en-US" sz="1200" dirty="0" err="1">
                <a:effectLst/>
                <a:latin typeface="Times New Roman" panose="02020603050405020304" pitchFamily="18" charset="0"/>
                <a:ea typeface="SimSun" panose="02010600030101010101" pitchFamily="2" charset="-122"/>
              </a:rPr>
              <a:t>thay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Tương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với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cùng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điều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kiện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phục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vụ</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là</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2 </a:t>
            </a:r>
            <a:r>
              <a:rPr lang="en-US" sz="1200" dirty="0" err="1">
                <a:effectLst/>
                <a:latin typeface="Times New Roman" panose="02020603050405020304" pitchFamily="18" charset="0"/>
                <a:ea typeface="SimSun" panose="02010600030101010101" pitchFamily="2" charset="-122"/>
              </a:rPr>
              <a:t>cũng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sự</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ảnh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hưởng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bởi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lựa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dạng</a:t>
            </a:r>
            <a:r>
              <a:rPr lang="en-US" sz="1200" dirty="0">
                <a:effectLst/>
                <a:latin typeface="Times New Roman" panose="02020603050405020304" pitchFamily="18" charset="0"/>
                <a:ea typeface="SimSun" panose="02010600030101010101" pitchFamily="2" charset="-122"/>
              </a:rPr>
              <a:t> Weibull </a:t>
            </a:r>
            <a:r>
              <a:rPr lang="en-US" sz="1200" dirty="0" err="1">
                <a:effectLst/>
                <a:latin typeface="Times New Roman" panose="02020603050405020304" pitchFamily="18" charset="0"/>
                <a:ea typeface="SimSun" panose="02010600030101010101" pitchFamily="2" charset="-122"/>
              </a:rPr>
              <a:t>trong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việc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phân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tích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và</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xác</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định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Trường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hợp</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này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không</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có</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tính</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toán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dưới</a:t>
            </a:r>
            <a:r>
              <a:rPr lang="en-US" sz="1200" dirty="0">
                <a:effectLst/>
                <a:latin typeface="Times New Roman" panose="02020603050405020304" pitchFamily="18" charset="0"/>
                <a:ea typeface="SimSun" panose="02010600030101010101" pitchFamily="2" charset="-122"/>
              </a:rPr>
              <a:t> 20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nhiên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bảng</a:t>
            </a:r>
            <a:r>
              <a:rPr lang="en-US" sz="1200" dirty="0">
                <a:effectLst/>
                <a:latin typeface="Times New Roman" panose="02020603050405020304" pitchFamily="18" charset="0"/>
                <a:ea typeface="SimSun" panose="02010600030101010101" pitchFamily="2" charset="-122"/>
              </a:rPr>
              <a:t> VI,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Ĩ, </a:t>
            </a:r>
            <a:r>
              <a:rPr lang="en-US" sz="1200" dirty="0" err="1">
                <a:effectLst/>
                <a:latin typeface="Times New Roman" panose="02020603050405020304" pitchFamily="18" charset="0"/>
                <a:ea typeface="SimSun" panose="02010600030101010101" pitchFamily="2" charset="-122"/>
              </a:rPr>
              <a:t>hình</a:t>
            </a:r>
            <a:r>
              <a:rPr lang="en-US" sz="1200" dirty="0">
                <a:effectLst/>
                <a:latin typeface="Times New Roman" panose="02020603050405020304" pitchFamily="18" charset="0"/>
                <a:ea typeface="SimSun" panose="02010600030101010101" pitchFamily="2" charset="-122"/>
              </a:rPr>
              <a:t> X </a:t>
            </a:r>
            <a:r>
              <a:rPr lang="en-US" sz="1200" dirty="0" err="1">
                <a:effectLst/>
                <a:latin typeface="Times New Roman" panose="02020603050405020304" pitchFamily="18" charset="0"/>
                <a:ea typeface="SimSun" panose="02010600030101010101" pitchFamily="2" charset="-122"/>
              </a:rPr>
              <a:t>cho</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thấy</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giá</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trị</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của</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tuổi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thọ</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mỏi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kết</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cấu</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giảm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dần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từ</a:t>
            </a:r>
            <a:r>
              <a:rPr lang="en-US" sz="1200" dirty="0">
                <a:effectLst/>
                <a:latin typeface="Times New Roman" panose="02020603050405020304" pitchFamily="18" charset="0"/>
                <a:ea typeface="SimSun" panose="02010600030101010101" pitchFamily="2" charset="-122"/>
              </a:rPr>
              <a:t> 23465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0.5 </a:t>
            </a:r>
            <a:r>
              <a:rPr lang="en-US" sz="1200" dirty="0" err="1">
                <a:effectLst/>
                <a:latin typeface="Times New Roman" panose="02020603050405020304" pitchFamily="18" charset="0"/>
                <a:ea typeface="SimSun" panose="02010600030101010101" pitchFamily="2" charset="-122"/>
              </a:rPr>
              <a:t>về</a:t>
            </a:r>
            <a:r>
              <a:rPr lang="en-US" sz="1200" dirty="0">
                <a:effectLst/>
                <a:latin typeface="Times New Roman" panose="02020603050405020304" pitchFamily="18" charset="0"/>
                <a:ea typeface="SimSun" panose="02010600030101010101" pitchFamily="2" charset="-122"/>
              </a:rPr>
              <a:t> 68.223 </a:t>
            </a:r>
            <a:r>
              <a:rPr lang="en-US" sz="1200" dirty="0" err="1">
                <a:effectLst/>
                <a:latin typeface="Times New Roman" panose="02020603050405020304" pitchFamily="18" charset="0"/>
                <a:ea typeface="SimSun" panose="02010600030101010101" pitchFamily="2" charset="-122"/>
              </a:rPr>
              <a:t>năm</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khi</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chọn</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hệ</a:t>
            </a:r>
            <a:r>
              <a:rPr lang="en-US" sz="1200" dirty="0">
                <a:effectLst/>
                <a:latin typeface="Times New Roman" panose="02020603050405020304" pitchFamily="18" charset="0"/>
                <a:ea typeface="SimSun" panose="02010600030101010101" pitchFamily="2" charset="-122"/>
              </a:rPr>
              <a:t> </a:t>
            </a:r>
            <a:r>
              <a:rPr lang="en-US" sz="1200" dirty="0" err="1">
                <a:effectLst/>
                <a:latin typeface="Times New Roman" panose="02020603050405020304" pitchFamily="18" charset="0"/>
                <a:ea typeface="SimSun" panose="02010600030101010101" pitchFamily="2" charset="-122"/>
              </a:rPr>
              <a:t>số</a:t>
            </a:r>
            <a:r>
              <a:rPr lang="en-US" sz="1200" dirty="0">
                <a:effectLst/>
                <a:latin typeface="Times New Roman" panose="02020603050405020304" pitchFamily="18" charset="0"/>
                <a:ea typeface="SimSun" panose="02010600030101010101" pitchFamily="2" charset="-122"/>
              </a:rPr>
              <a:t> Weibull 1.3. </a:t>
            </a:r>
            <a:endParaRPr lang="en-US" sz="1200" spc="-5" dirty="0">
              <a:effectLst/>
              <a:latin typeface="Times New Roman" panose="02020603050405020304" pitchFamily="18" charset="0"/>
              <a:ea typeface="SimSun"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12</a:t>
            </a:fld>
            <a:endParaRPr lang="en-GB"/>
          </a:p>
        </p:txBody>
      </p:sp>
    </p:spTree>
    <p:extLst>
      <p:ext uri="{BB962C8B-B14F-4D97-AF65-F5344CB8AC3E}">
        <p14:creationId xmlns:p14="http://schemas.microsoft.com/office/powerpoint/2010/main" val="4129745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just">
              <a:lnSpc>
                <a:spcPct val="95000"/>
              </a:lnSpc>
              <a:spcBef>
                <a:spcPts val="0"/>
              </a:spcBef>
              <a:spcAft>
                <a:spcPts val="600"/>
              </a:spcAft>
              <a:buFont typeface="Arial" panose="020B0604020202020204" pitchFamily="34" charset="0"/>
              <a:buChar char="•"/>
              <a:tabLst>
                <a:tab pos="182880" algn="l"/>
                <a:tab pos="411480" algn="l"/>
                <a:tab pos="182880" algn="l"/>
              </a:tabLst>
            </a:pPr>
            <a:r>
              <a:rPr lang="x-none" sz="1200" spc="-5" dirty="0">
                <a:effectLst/>
                <a:latin typeface="Cambria" panose="02040503050406030204" pitchFamily="18" charset="0"/>
                <a:ea typeface="Cambria" panose="02040503050406030204" pitchFamily="18" charset="0"/>
              </a:rPr>
              <a:t>Trường hợp 1 giữ nguyên hệ số hình dạng Weibull là 1.1, thay đổi các giá trị của đường cong S-N. Với cùng điều kiện số năm phục vụ của kết cấu là 20 năm, trường hợp 1 cho thấy giá trị của tuổi thọ mỏi chịu ảnh hưởng bởi việc lựa chọn đường cong S-N, khi chọn đường cong C2 hoặc lớn hơn, tuổi thọ mỏi giảm xuống dưới 20 năm, điều này chứng minh được sự quan trọng trong việc lựa chọn đúng đường cong S-N trong việc phân tích và xác định tuổi thọ mỏi kết cấu.</a:t>
            </a:r>
            <a:endParaRPr lang="en-US" sz="1200" spc="-5" dirty="0">
              <a:effectLst/>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pc="-5" dirty="0" err="1">
                <a:latin typeface="Cambria" panose="02040503050406030204" pitchFamily="18" charset="0"/>
                <a:ea typeface="Cambria" panose="02040503050406030204" pitchFamily="18" charset="0"/>
              </a:rPr>
              <a:t>Trường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hợp</a:t>
            </a:r>
            <a:r>
              <a:rPr lang="en-US" sz="1200" dirty="0">
                <a:effectLst/>
                <a:latin typeface="Cambria" panose="02040503050406030204" pitchFamily="18" charset="0"/>
                <a:ea typeface="Cambria" panose="02040503050406030204" pitchFamily="18" charset="0"/>
              </a:rPr>
              <a:t> 2 </a:t>
            </a:r>
            <a:r>
              <a:rPr lang="en-US" sz="1200" dirty="0" err="1">
                <a:effectLst/>
                <a:latin typeface="Cambria" panose="02040503050406030204" pitchFamily="18" charset="0"/>
                <a:ea typeface="Cambria" panose="02040503050406030204" pitchFamily="18" charset="0"/>
              </a:rPr>
              <a:t>giữ</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nguyên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cong</a:t>
            </a:r>
            <a:r>
              <a:rPr lang="en-US" sz="1200" dirty="0">
                <a:effectLst/>
                <a:latin typeface="Cambria" panose="02040503050406030204" pitchFamily="18" charset="0"/>
                <a:ea typeface="Cambria" panose="02040503050406030204" pitchFamily="18" charset="0"/>
              </a:rPr>
              <a:t> S-N </a:t>
            </a:r>
            <a:r>
              <a:rPr lang="en-US" sz="1200" dirty="0" err="1">
                <a:effectLst/>
                <a:latin typeface="Cambria" panose="02040503050406030204" pitchFamily="18" charset="0"/>
                <a:ea typeface="Cambria" panose="02040503050406030204" pitchFamily="18" charset="0"/>
              </a:rPr>
              <a:t>là</a:t>
            </a:r>
            <a:r>
              <a:rPr lang="en-US" sz="1200" dirty="0">
                <a:effectLst/>
                <a:latin typeface="Cambria" panose="02040503050406030204" pitchFamily="18" charset="0"/>
                <a:ea typeface="Cambria" panose="02040503050406030204" pitchFamily="18" charset="0"/>
              </a:rPr>
              <a:t> B1, </a:t>
            </a:r>
            <a:r>
              <a:rPr lang="en-US" sz="1200" dirty="0" err="1">
                <a:effectLst/>
                <a:latin typeface="Cambria" panose="02040503050406030204" pitchFamily="18" charset="0"/>
                <a:ea typeface="Cambria" panose="02040503050406030204" pitchFamily="18" charset="0"/>
              </a:rPr>
              <a:t>thay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các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giá</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trị</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của</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hình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dạng</a:t>
            </a:r>
            <a:r>
              <a:rPr lang="en-US" sz="1200" dirty="0">
                <a:effectLst/>
                <a:latin typeface="Cambria" panose="02040503050406030204" pitchFamily="18" charset="0"/>
                <a:ea typeface="Cambria" panose="02040503050406030204" pitchFamily="18" charset="0"/>
              </a:rPr>
              <a:t> Weibull. </a:t>
            </a:r>
            <a:r>
              <a:rPr lang="en-US" sz="1200" dirty="0" err="1">
                <a:effectLst/>
                <a:latin typeface="Cambria" panose="02040503050406030204" pitchFamily="18" charset="0"/>
                <a:ea typeface="Cambria" panose="02040503050406030204" pitchFamily="18" charset="0"/>
              </a:rPr>
              <a:t>Tương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tự</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với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cùng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điều</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kiện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phục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vụ</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là</a:t>
            </a:r>
            <a:r>
              <a:rPr lang="en-US" sz="1200" dirty="0">
                <a:effectLst/>
                <a:latin typeface="Cambria" panose="02040503050406030204" pitchFamily="18" charset="0"/>
                <a:ea typeface="Cambria" panose="02040503050406030204" pitchFamily="18" charset="0"/>
              </a:rPr>
              <a:t> 20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hợp</a:t>
            </a:r>
            <a:r>
              <a:rPr lang="en-US" sz="1200" dirty="0">
                <a:effectLst/>
                <a:latin typeface="Cambria" panose="02040503050406030204" pitchFamily="18" charset="0"/>
                <a:ea typeface="Cambria" panose="02040503050406030204" pitchFamily="18" charset="0"/>
              </a:rPr>
              <a:t> 2 </a:t>
            </a:r>
            <a:r>
              <a:rPr lang="en-US" sz="1200" dirty="0" err="1">
                <a:effectLst/>
                <a:latin typeface="Cambria" panose="02040503050406030204" pitchFamily="18" charset="0"/>
                <a:ea typeface="Cambria" panose="02040503050406030204" pitchFamily="18" charset="0"/>
              </a:rPr>
              <a:t>cũng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cho</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thấy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sự</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ảnh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hưởng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bởi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việc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lựa</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chọn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hình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dạng</a:t>
            </a:r>
            <a:r>
              <a:rPr lang="en-US" sz="1200" dirty="0">
                <a:effectLst/>
                <a:latin typeface="Cambria" panose="02040503050406030204" pitchFamily="18" charset="0"/>
                <a:ea typeface="Cambria" panose="02040503050406030204" pitchFamily="18" charset="0"/>
              </a:rPr>
              <a:t> Weibull </a:t>
            </a:r>
            <a:r>
              <a:rPr lang="en-US" sz="1200" dirty="0" err="1">
                <a:effectLst/>
                <a:latin typeface="Cambria" panose="02040503050406030204" pitchFamily="18" charset="0"/>
                <a:ea typeface="Cambria" panose="02040503050406030204" pitchFamily="18" charset="0"/>
              </a:rPr>
              <a:t>trong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việc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phân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tích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và</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xác</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định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thọ</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mỏi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kết</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cấu</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Trường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hợp</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này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không</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có</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giá</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trị</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thọ</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mỏi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tính</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toán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dưới</a:t>
            </a:r>
            <a:r>
              <a:rPr lang="en-US" sz="1200" dirty="0">
                <a:effectLst/>
                <a:latin typeface="Cambria" panose="02040503050406030204" pitchFamily="18" charset="0"/>
                <a:ea typeface="Cambria" panose="02040503050406030204" pitchFamily="18" charset="0"/>
              </a:rPr>
              <a:t> 20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nhiên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kết</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quả</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cho</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thấy</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giá</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trị</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của</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tuổi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thọ</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mỏi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kết</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cấu</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giảm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dần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từ</a:t>
            </a:r>
            <a:r>
              <a:rPr lang="en-US" sz="1200" dirty="0">
                <a:effectLst/>
                <a:latin typeface="Cambria" panose="02040503050406030204" pitchFamily="18" charset="0"/>
                <a:ea typeface="Cambria" panose="02040503050406030204" pitchFamily="18" charset="0"/>
              </a:rPr>
              <a:t> 23465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khi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chọn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Weibull 0.5 </a:t>
            </a:r>
            <a:r>
              <a:rPr lang="en-US" sz="1200" dirty="0" err="1">
                <a:effectLst/>
                <a:latin typeface="Cambria" panose="02040503050406030204" pitchFamily="18" charset="0"/>
                <a:ea typeface="Cambria" panose="02040503050406030204" pitchFamily="18" charset="0"/>
              </a:rPr>
              <a:t>về</a:t>
            </a:r>
            <a:r>
              <a:rPr lang="en-US" sz="1200" dirty="0">
                <a:effectLst/>
                <a:latin typeface="Cambria" panose="02040503050406030204" pitchFamily="18" charset="0"/>
                <a:ea typeface="Cambria" panose="02040503050406030204" pitchFamily="18" charset="0"/>
              </a:rPr>
              <a:t> 68.223 </a:t>
            </a:r>
            <a:r>
              <a:rPr lang="en-US" sz="1200" dirty="0" err="1">
                <a:effectLst/>
                <a:latin typeface="Cambria" panose="02040503050406030204" pitchFamily="18" charset="0"/>
                <a:ea typeface="Cambria" panose="02040503050406030204" pitchFamily="18" charset="0"/>
              </a:rPr>
              <a:t>năm</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khi</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chọn</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hệ</a:t>
            </a:r>
            <a:r>
              <a:rPr lang="en-US" sz="1200" dirty="0">
                <a:effectLst/>
                <a:latin typeface="Cambria" panose="02040503050406030204" pitchFamily="18" charset="0"/>
                <a:ea typeface="Cambria" panose="02040503050406030204" pitchFamily="18" charset="0"/>
              </a:rPr>
              <a:t> </a:t>
            </a:r>
            <a:r>
              <a:rPr lang="en-US" sz="1200" dirty="0" err="1">
                <a:effectLst/>
                <a:latin typeface="Cambria" panose="02040503050406030204" pitchFamily="18" charset="0"/>
                <a:ea typeface="Cambria" panose="02040503050406030204" pitchFamily="18" charset="0"/>
              </a:rPr>
              <a:t>số</a:t>
            </a:r>
            <a:r>
              <a:rPr lang="en-US" sz="1200" dirty="0">
                <a:effectLst/>
                <a:latin typeface="Cambria" panose="02040503050406030204" pitchFamily="18" charset="0"/>
                <a:ea typeface="Cambria" panose="02040503050406030204" pitchFamily="18" charset="0"/>
              </a:rPr>
              <a:t> Weibull 1.3. </a:t>
            </a:r>
            <a:endParaRPr lang="en-US" sz="1200" spc="-5" dirty="0">
              <a:effectLst/>
              <a:latin typeface="Cambria" panose="02040503050406030204" pitchFamily="18" charset="0"/>
              <a:ea typeface="Cambria" panose="02040503050406030204" pitchFamily="18" charset="0"/>
            </a:endParaRPr>
          </a:p>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13</a:t>
            </a:fld>
            <a:endParaRPr lang="en-GB"/>
          </a:p>
        </p:txBody>
      </p:sp>
    </p:spTree>
    <p:extLst>
      <p:ext uri="{BB962C8B-B14F-4D97-AF65-F5344CB8AC3E}">
        <p14:creationId xmlns:p14="http://schemas.microsoft.com/office/powerpoint/2010/main" val="1215355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14</a:t>
            </a:fld>
            <a:endParaRPr lang="en-GB"/>
          </a:p>
        </p:txBody>
      </p:sp>
    </p:spTree>
    <p:extLst>
      <p:ext uri="{BB962C8B-B14F-4D97-AF65-F5344CB8AC3E}">
        <p14:creationId xmlns:p14="http://schemas.microsoft.com/office/powerpoint/2010/main" val="258173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C182F3C-E291-4AFE-A17A-A38275FBD64F}" type="slidenum">
              <a:rPr lang="en-GB" smtClean="0"/>
              <a:t>15</a:t>
            </a:fld>
            <a:endParaRPr lang="en-GB"/>
          </a:p>
        </p:txBody>
      </p:sp>
    </p:spTree>
    <p:extLst>
      <p:ext uri="{BB962C8B-B14F-4D97-AF65-F5344CB8AC3E}">
        <p14:creationId xmlns:p14="http://schemas.microsoft.com/office/powerpoint/2010/main" val="2220972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16</a:t>
            </a:fld>
            <a:endParaRPr lang="en-GB"/>
          </a:p>
        </p:txBody>
      </p:sp>
    </p:spTree>
    <p:extLst>
      <p:ext uri="{BB962C8B-B14F-4D97-AF65-F5344CB8AC3E}">
        <p14:creationId xmlns:p14="http://schemas.microsoft.com/office/powerpoint/2010/main" val="1897066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3</a:t>
            </a:fld>
            <a:endParaRPr lang="en-GB"/>
          </a:p>
        </p:txBody>
      </p:sp>
    </p:spTree>
    <p:extLst>
      <p:ext uri="{BB962C8B-B14F-4D97-AF65-F5344CB8AC3E}">
        <p14:creationId xmlns:p14="http://schemas.microsoft.com/office/powerpoint/2010/main" val="3617523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4</a:t>
            </a:fld>
            <a:endParaRPr lang="en-GB"/>
          </a:p>
        </p:txBody>
      </p:sp>
    </p:spTree>
    <p:extLst>
      <p:ext uri="{BB962C8B-B14F-4D97-AF65-F5344CB8AC3E}">
        <p14:creationId xmlns:p14="http://schemas.microsoft.com/office/powerpoint/2010/main" val="132032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5</a:t>
            </a:fld>
            <a:endParaRPr lang="en-GB"/>
          </a:p>
        </p:txBody>
      </p:sp>
    </p:spTree>
    <p:extLst>
      <p:ext uri="{BB962C8B-B14F-4D97-AF65-F5344CB8AC3E}">
        <p14:creationId xmlns:p14="http://schemas.microsoft.com/office/powerpoint/2010/main" val="1699938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6</a:t>
            </a:fld>
            <a:endParaRPr lang="en-GB"/>
          </a:p>
        </p:txBody>
      </p:sp>
    </p:spTree>
    <p:extLst>
      <p:ext uri="{BB962C8B-B14F-4D97-AF65-F5344CB8AC3E}">
        <p14:creationId xmlns:p14="http://schemas.microsoft.com/office/powerpoint/2010/main" val="52594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7</a:t>
            </a:fld>
            <a:endParaRPr lang="en-GB"/>
          </a:p>
        </p:txBody>
      </p:sp>
    </p:spTree>
    <p:extLst>
      <p:ext uri="{BB962C8B-B14F-4D97-AF65-F5344CB8AC3E}">
        <p14:creationId xmlns:p14="http://schemas.microsoft.com/office/powerpoint/2010/main" val="342953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8</a:t>
            </a:fld>
            <a:endParaRPr lang="en-GB"/>
          </a:p>
        </p:txBody>
      </p:sp>
    </p:spTree>
    <p:extLst>
      <p:ext uri="{BB962C8B-B14F-4D97-AF65-F5344CB8AC3E}">
        <p14:creationId xmlns:p14="http://schemas.microsoft.com/office/powerpoint/2010/main" val="250173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9</a:t>
            </a:fld>
            <a:endParaRPr lang="en-GB"/>
          </a:p>
        </p:txBody>
      </p:sp>
    </p:spTree>
    <p:extLst>
      <p:ext uri="{BB962C8B-B14F-4D97-AF65-F5344CB8AC3E}">
        <p14:creationId xmlns:p14="http://schemas.microsoft.com/office/powerpoint/2010/main" val="1499766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82F3C-E291-4AFE-A17A-A38275FBD64F}" type="slidenum">
              <a:rPr lang="en-GB" smtClean="0"/>
              <a:t>10</a:t>
            </a:fld>
            <a:endParaRPr lang="en-GB"/>
          </a:p>
        </p:txBody>
      </p:sp>
    </p:spTree>
    <p:extLst>
      <p:ext uri="{BB962C8B-B14F-4D97-AF65-F5344CB8AC3E}">
        <p14:creationId xmlns:p14="http://schemas.microsoft.com/office/powerpoint/2010/main" val="211259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8865AF-7432-480B-9612-EF5D3F52AA0C}" type="datetime1">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069007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FC71D8B-99EC-40EA-A233-0973E00D4C15}" type="datetime1">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76702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25A149F-3BC9-4488-A0F1-D096F9FC243D}" type="datetime1">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58712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E2D3034-9D35-41A4-9E94-4FBA333E95EE}" type="datetime1">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264427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DE3FE-C736-42F7-A4F3-D2C26C11E4F2}" type="datetime1">
              <a:rPr lang="en-GB" smtClean="0"/>
              <a:t>15/12/2024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370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91EB60C-8AFE-46E6-8973-70771194545E}" type="datetime1">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710018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A985306-3F5C-4164-B1BE-AF062875C1EC}" type="datetime1">
              <a:rPr lang="en-GB" smtClean="0"/>
              <a:t>15/12/2024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913579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64500A-0CA5-4733-9D06-CCAE2ED65B74}" type="datetime1">
              <a:rPr lang="en-GB" smtClean="0"/>
              <a:t>15/12/2024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39901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782EB-9EB7-4454-9EDC-422D6DFF334E}" type="datetime1">
              <a:rPr lang="en-GB" smtClean="0"/>
              <a:t>15/12/2024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4057016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76BB7-EE7E-4CDD-B66F-6308210D855D}" type="datetime1">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255682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78F787-E9DC-484B-8432-0A5290E98B47}" type="datetime1">
              <a:rPr lang="en-GB" smtClean="0"/>
              <a:t>15/12/2024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t>‹#›</a:t>
            </a:fld>
            <a:endParaRPr lang="en-GB"/>
          </a:p>
        </p:txBody>
      </p:sp>
    </p:spTree>
    <p:extLst>
      <p:ext uri="{BB962C8B-B14F-4D97-AF65-F5344CB8AC3E}">
        <p14:creationId xmlns:p14="http://schemas.microsoft.com/office/powerpoint/2010/main" val="128990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D24A-EECF-431B-9837-DCF7CD8E0482}" type="datetime1">
              <a:rPr lang="en-GB" smtClean="0"/>
              <a:t>15/12/2024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D6EC1-CEF0-44B9-AC69-1554EEB371D5}" type="slidenum">
              <a:rPr lang="en-GB" smtClean="0"/>
              <a:t>‹#›</a:t>
            </a:fld>
            <a:endParaRPr lang="en-GB"/>
          </a:p>
        </p:txBody>
      </p:sp>
    </p:spTree>
    <p:extLst>
      <p:ext uri="{BB962C8B-B14F-4D97-AF65-F5344CB8AC3E}">
        <p14:creationId xmlns:p14="http://schemas.microsoft.com/office/powerpoint/2010/main" val="376099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gif"/><Relationship Id="rId5" Type="http://schemas.openxmlformats.org/officeDocument/2006/relationships/image" Target="../media/image26.gif"/><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mailto:Chien.do@ut.edu.vn" TargetMode="External"/><Relationship Id="rId4" Type="http://schemas.openxmlformats.org/officeDocument/2006/relationships/image" Target="../media/image3.png"/><Relationship Id="rId9" Type="http://schemas.openxmlformats.org/officeDocument/2006/relationships/hyperlink" Target="mailto:vu.le@bluetechfinland.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image" Target="../media/image8.png"/><Relationship Id="rId7" Type="http://schemas.openxmlformats.org/officeDocument/2006/relationships/image" Target="../media/image19.w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21.wmf"/><Relationship Id="rId5" Type="http://schemas.openxmlformats.org/officeDocument/2006/relationships/image" Target="../media/image18.png"/><Relationship Id="rId10" Type="http://schemas.openxmlformats.org/officeDocument/2006/relationships/oleObject" Target="../embeddings/oleObject3.bin"/><Relationship Id="rId4" Type="http://schemas.openxmlformats.org/officeDocument/2006/relationships/image" Target="../media/image17.png"/><Relationship Id="rId9" Type="http://schemas.openxmlformats.org/officeDocument/2006/relationships/image" Target="../media/image2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1DFFEFF-8B9A-A5AE-F472-F04E6A43B6E6}"/>
              </a:ext>
            </a:extLst>
          </p:cNvPr>
          <p:cNvGrpSpPr/>
          <p:nvPr/>
        </p:nvGrpSpPr>
        <p:grpSpPr>
          <a:xfrm>
            <a:off x="39638" y="1640800"/>
            <a:ext cx="12039600" cy="4037409"/>
            <a:chOff x="240555" y="1548054"/>
            <a:chExt cx="12039600" cy="3619154"/>
          </a:xfrm>
        </p:grpSpPr>
        <p:sp>
          <p:nvSpPr>
            <p:cNvPr id="10" name="Rectangle 9">
              <a:extLst>
                <a:ext uri="{FF2B5EF4-FFF2-40B4-BE49-F238E27FC236}">
                  <a16:creationId xmlns:a16="http://schemas.microsoft.com/office/drawing/2014/main" id="{74012EF2-CEBD-25E5-54B2-4DBC820529F4}"/>
                </a:ext>
              </a:extLst>
            </p:cNvPr>
            <p:cNvSpPr/>
            <p:nvPr/>
          </p:nvSpPr>
          <p:spPr>
            <a:xfrm>
              <a:off x="240555" y="1548054"/>
              <a:ext cx="12039600" cy="1241517"/>
            </a:xfrm>
            <a:prstGeom prst="rect">
              <a:avLst/>
            </a:prstGeom>
          </p:spPr>
          <p:txBody>
            <a:bodyPr wrap="square">
              <a:spAutoFit/>
            </a:bodyPr>
            <a:lstStyle/>
            <a:p>
              <a:pPr algn="ctr"/>
              <a:r>
                <a:rPr lang="da-DK" sz="2800" b="1" i="1" dirty="0">
                  <a:solidFill>
                    <a:srgbClr val="C00000"/>
                  </a:solidFill>
                  <a:latin typeface="Times New Roman" panose="02020603050405020304" pitchFamily="18" charset="0"/>
                  <a:cs typeface="Times New Roman" panose="02020603050405020304" pitchFamily="18" charset="0"/>
                </a:rPr>
                <a:t>NGHIÊN CỨU PHƯƠNG PHÁP ĐÁNH GIÁ TỔN THƯƠNG MỎI TÍCH LŨY KẾT CẤU, ỨNG DỤNG CHO TÀU THỦY VÀ CÔNG TRÌNH NỔI</a:t>
              </a:r>
            </a:p>
            <a:p>
              <a:pPr algn="ctr"/>
              <a:r>
                <a:rPr lang="en-US" sz="2800" b="1" i="1" dirty="0" err="1">
                  <a:solidFill>
                    <a:srgbClr val="C00000"/>
                  </a:solidFill>
                  <a:latin typeface="Times New Roman" panose="02020603050405020304" pitchFamily="18" charset="0"/>
                  <a:cs typeface="Times New Roman" panose="02020603050405020304" pitchFamily="18" charset="0"/>
                </a:rPr>
                <a:t>Nghiên</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cứu</a:t>
              </a:r>
              <a:r>
                <a:rPr lang="en-US" sz="2800" b="1" i="1" dirty="0">
                  <a:solidFill>
                    <a:srgbClr val="C00000"/>
                  </a:solidFill>
                  <a:latin typeface="Times New Roman" panose="02020603050405020304" pitchFamily="18" charset="0"/>
                  <a:cs typeface="Times New Roman" panose="02020603050405020304" pitchFamily="18" charset="0"/>
                </a:rPr>
                <a:t> </a:t>
              </a:r>
              <a:r>
                <a:rPr lang="en-US" sz="2800" b="1" i="1" dirty="0" err="1">
                  <a:solidFill>
                    <a:srgbClr val="C00000"/>
                  </a:solidFill>
                  <a:latin typeface="Times New Roman" panose="02020603050405020304" pitchFamily="18" charset="0"/>
                  <a:cs typeface="Times New Roman" panose="02020603050405020304" pitchFamily="18" charset="0"/>
                </a:rPr>
                <a:t>khả</a:t>
              </a:r>
              <a:endParaRPr lang="en-US" sz="2800" b="1" dirty="0">
                <a:solidFill>
                  <a:srgbClr val="3F973F"/>
                </a:solidFill>
                <a:latin typeface="Cambria" panose="02040503050406030204" pitchFamily="18" charset="0"/>
                <a:ea typeface="Cambria" panose="02040503050406030204" pitchFamily="18" charset="0"/>
              </a:endParaRPr>
            </a:p>
          </p:txBody>
        </p:sp>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1024092" y="2946274"/>
              <a:ext cx="10744200" cy="2220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Lê </a:t>
              </a:r>
              <a:r>
                <a:rPr kumimoji="0" lang="en-US" sz="2500" b="1" i="0" u="none" strike="noStrike" kern="1200" cap="none" spc="0" normalizeH="0" baseline="0" noProof="0" dirty="0" err="1">
                  <a:ln>
                    <a:noFill/>
                  </a:ln>
                  <a:solidFill>
                    <a:srgbClr val="00827B"/>
                  </a:solidFill>
                  <a:effectLst/>
                  <a:uLnTx/>
                  <a:uFillTx/>
                  <a:latin typeface="Cambria" panose="02040503050406030204" pitchFamily="18" charset="0"/>
                  <a:ea typeface="Cambria" panose="02040503050406030204" pitchFamily="18" charset="0"/>
                </a:rPr>
                <a:t>Tuấn</a:t>
              </a:r>
              <a:r>
                <a:rPr kumimoji="0" lang="en-US"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Vũ</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Đỗ</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Hùng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Chiến</a:t>
              </a: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1</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Công</a:t>
              </a:r>
              <a:r>
                <a:rPr lang="en-US" sz="2500" b="1" dirty="0">
                  <a:solidFill>
                    <a:srgbClr val="00827B"/>
                  </a:solidFill>
                  <a:latin typeface="Cambria" panose="02040503050406030204" pitchFamily="18" charset="0"/>
                  <a:ea typeface="Cambria" panose="02040503050406030204" pitchFamily="18" charset="0"/>
                </a:rPr>
                <a:t> ty TNHH Marine Engineering </a:t>
              </a:r>
              <a:r>
                <a:rPr lang="en-US" sz="2500" b="1" dirty="0" err="1">
                  <a:solidFill>
                    <a:srgbClr val="00827B"/>
                  </a:solidFill>
                  <a:latin typeface="Cambria" panose="02040503050406030204" pitchFamily="18" charset="0"/>
                  <a:ea typeface="Cambria" panose="02040503050406030204" pitchFamily="18" charset="0"/>
                </a:rPr>
                <a:t>Bluetech</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endParaRPr kumimoji="0" lang="vi-VN" sz="2500" b="1" i="0" u="none" strike="noStrike" kern="1200" cap="none" spc="0" normalizeH="0" baseline="0" noProof="0" dirty="0">
                <a:ln>
                  <a:noFill/>
                </a:ln>
                <a:solidFill>
                  <a:srgbClr val="00827B"/>
                </a:solidFill>
                <a:effectLst/>
                <a:uLnTx/>
                <a:uFillTx/>
                <a:latin typeface="Cambria" panose="02040503050406030204" pitchFamily="18" charset="0"/>
                <a:ea typeface="Cambria" panose="02040503050406030204" pitchFamily="18" charset="0"/>
              </a:endParaRPr>
            </a:p>
            <a:p>
              <a:pPr lvl="0" eaLnBrk="1" hangingPunct="1">
                <a:spcBef>
                  <a:spcPts val="600"/>
                </a:spcBef>
                <a:spcAft>
                  <a:spcPts val="600"/>
                </a:spcAft>
                <a:defRPr/>
              </a:pPr>
              <a:r>
                <a:rPr kumimoji="0" lang="vi-VN"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2</a:t>
              </a:r>
              <a:r>
                <a:rPr kumimoji="0" lang="en-US" sz="2500" b="1" i="0" u="none" strike="noStrike" kern="1200" cap="none" spc="0" normalizeH="0" baseline="30000" noProof="0" dirty="0">
                  <a:ln>
                    <a:noFill/>
                  </a:ln>
                  <a:solidFill>
                    <a:srgbClr val="00827B"/>
                  </a:solidFill>
                  <a:effectLst/>
                  <a:uLnTx/>
                  <a:uFillTx/>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Viện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Hàng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Hải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Trường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Đại</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học</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Giao</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thông</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vận</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tải</a:t>
              </a: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a:t>
              </a:r>
              <a:r>
                <a:rPr lang="en-US" sz="2500" b="1" dirty="0" err="1">
                  <a:solidFill>
                    <a:srgbClr val="00827B"/>
                  </a:solidFill>
                  <a:latin typeface="Cambria" panose="02040503050406030204" pitchFamily="18" charset="0"/>
                  <a:ea typeface="Cambria" panose="02040503050406030204" pitchFamily="18" charset="0"/>
                </a:rPr>
                <a:t>Chí</a:t>
              </a:r>
              <a:r>
                <a:rPr lang="en-US" sz="2500" b="1" dirty="0">
                  <a:solidFill>
                    <a:srgbClr val="00827B"/>
                  </a:solidFill>
                  <a:latin typeface="Cambria" panose="02040503050406030204" pitchFamily="18" charset="0"/>
                  <a:ea typeface="Cambria" panose="02040503050406030204" pitchFamily="18" charset="0"/>
                </a:rPr>
                <a:t> Minh, </a:t>
              </a:r>
            </a:p>
            <a:p>
              <a:pPr lvl="0" eaLnBrk="1" hangingPunct="1">
                <a:spcBef>
                  <a:spcPts val="600"/>
                </a:spcBef>
                <a:spcAft>
                  <a:spcPts val="600"/>
                </a:spcAft>
                <a:defRPr/>
              </a:pPr>
              <a:r>
                <a:rPr lang="en-US" sz="2500" b="1" dirty="0">
                  <a:solidFill>
                    <a:srgbClr val="00827B"/>
                  </a:solidFill>
                  <a:latin typeface="Cambria" panose="02040503050406030204" pitchFamily="18" charset="0"/>
                  <a:ea typeface="Cambria" panose="02040503050406030204" pitchFamily="18" charset="0"/>
                </a:rPr>
                <a:t>   Tp.  </a:t>
              </a:r>
              <a:r>
                <a:rPr lang="en-US" sz="2500" b="1" dirty="0" err="1">
                  <a:solidFill>
                    <a:srgbClr val="00827B"/>
                  </a:solidFill>
                  <a:latin typeface="Cambria" panose="02040503050406030204" pitchFamily="18" charset="0"/>
                  <a:ea typeface="Cambria" panose="02040503050406030204" pitchFamily="18" charset="0"/>
                </a:rPr>
                <a:t>Hồ</a:t>
              </a:r>
              <a:r>
                <a:rPr lang="en-US" sz="2500" b="1" dirty="0">
                  <a:solidFill>
                    <a:srgbClr val="00827B"/>
                  </a:solidFill>
                  <a:latin typeface="Cambria" panose="02040503050406030204" pitchFamily="18" charset="0"/>
                  <a:ea typeface="Cambria" panose="02040503050406030204" pitchFamily="18" charset="0"/>
                </a:rPr>
                <a:t> Chí Minh, </a:t>
              </a:r>
              <a:r>
                <a:rPr lang="en-US" sz="2500" b="1" dirty="0" err="1">
                  <a:solidFill>
                    <a:srgbClr val="00827B"/>
                  </a:solidFill>
                  <a:latin typeface="Cambria" panose="02040503050406030204" pitchFamily="18" charset="0"/>
                  <a:ea typeface="Cambria" panose="02040503050406030204" pitchFamily="18" charset="0"/>
                </a:rPr>
                <a:t>Việt</a:t>
              </a:r>
              <a:r>
                <a:rPr lang="en-US" sz="2500" b="1" dirty="0">
                  <a:solidFill>
                    <a:srgbClr val="00827B"/>
                  </a:solidFill>
                  <a:latin typeface="Cambria" panose="02040503050406030204" pitchFamily="18" charset="0"/>
                  <a:ea typeface="Cambria" panose="02040503050406030204" pitchFamily="18" charset="0"/>
                </a:rPr>
                <a:t> Nam</a:t>
              </a:r>
              <a:br>
                <a:rPr lang="en-US" sz="2500" b="1" dirty="0">
                  <a:solidFill>
                    <a:srgbClr val="00827B"/>
                  </a:solidFill>
                  <a:latin typeface="Cambria" panose="02040503050406030204" pitchFamily="18" charset="0"/>
                  <a:ea typeface="Cambria" panose="02040503050406030204" pitchFamily="18" charset="0"/>
                </a:rPr>
              </a:br>
              <a:endParaRPr lang="en-US" sz="2500" b="1" dirty="0">
                <a:solidFill>
                  <a:srgbClr val="00827B"/>
                </a:solidFill>
                <a:latin typeface="Cambria" panose="02040503050406030204" pitchFamily="18" charset="0"/>
                <a:ea typeface="Cambria" panose="02040503050406030204" pitchFamily="18" charset="0"/>
              </a:endParaRPr>
            </a:p>
          </p:txBody>
        </p:sp>
      </p:gr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Tree>
    <p:extLst>
      <p:ext uri="{BB962C8B-B14F-4D97-AF65-F5344CB8AC3E}">
        <p14:creationId xmlns:p14="http://schemas.microsoft.com/office/powerpoint/2010/main" val="254058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III. KẾT QUẢ VÀ PHÂN TÍCH</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10" name="TextBox 9">
            <a:extLst>
              <a:ext uri="{FF2B5EF4-FFF2-40B4-BE49-F238E27FC236}">
                <a16:creationId xmlns:a16="http://schemas.microsoft.com/office/drawing/2014/main" id="{2D82E1B7-D70F-CCFA-2967-A2DA0A71E487}"/>
              </a:ext>
            </a:extLst>
          </p:cNvPr>
          <p:cNvSpPr txBox="1"/>
          <p:nvPr/>
        </p:nvSpPr>
        <p:spPr>
          <a:xfrm>
            <a:off x="454752" y="1087211"/>
            <a:ext cx="10810148" cy="1035668"/>
          </a:xfrm>
          <a:prstGeom prst="rect">
            <a:avLst/>
          </a:prstGeom>
          <a:noFill/>
        </p:spPr>
        <p:txBody>
          <a:bodyPr wrap="square">
            <a:spAutoFit/>
          </a:bodyPr>
          <a:lstStyle/>
          <a:p>
            <a:pPr marL="0" marR="0" indent="182880" algn="just">
              <a:lnSpc>
                <a:spcPct val="95000"/>
              </a:lnSpc>
              <a:spcBef>
                <a:spcPts val="0"/>
              </a:spcBef>
              <a:spcAft>
                <a:spcPts val="600"/>
              </a:spcAft>
              <a:tabLst>
                <a:tab pos="182880" algn="l"/>
              </a:tabLst>
            </a:pPr>
            <a:r>
              <a:rPr lang="x-none" sz="1800" spc="-5" dirty="0">
                <a:effectLst/>
                <a:latin typeface="Cambria" panose="02040503050406030204" pitchFamily="18" charset="0"/>
                <a:ea typeface="Cambria" panose="02040503050406030204" pitchFamily="18" charset="0"/>
              </a:rPr>
              <a:t>Kết  quả tính toán được tính toán theo </a:t>
            </a:r>
            <a:r>
              <a:rPr lang="x-none" sz="1800" spc="-5" dirty="0">
                <a:solidFill>
                  <a:srgbClr val="FF0000"/>
                </a:solidFill>
                <a:effectLst/>
                <a:latin typeface="Cambria" panose="02040503050406030204" pitchFamily="18" charset="0"/>
                <a:ea typeface="Cambria" panose="02040503050406030204" pitchFamily="18" charset="0"/>
              </a:rPr>
              <a:t>2</a:t>
            </a:r>
            <a:r>
              <a:rPr lang="x-none" sz="1800" spc="-5" dirty="0">
                <a:effectLst/>
                <a:latin typeface="Cambria" panose="02040503050406030204" pitchFamily="18" charset="0"/>
                <a:ea typeface="Cambria" panose="02040503050406030204" pitchFamily="18" charset="0"/>
              </a:rPr>
              <a:t> trường hợp:</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1: </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Giữ nguyên hệ số hình dạng Weibull là 1.1, thay đổi các giá trị của đường cong S-N.</a:t>
            </a:r>
            <a:endParaRPr lang="en-US" sz="1800" spc="-5" dirty="0">
              <a:effectLst/>
              <a:latin typeface="Cambria" panose="02040503050406030204" pitchFamily="18" charset="0"/>
              <a:ea typeface="Cambria" panose="02040503050406030204" pitchFamily="18" charset="0"/>
            </a:endParaRPr>
          </a:p>
          <a:p>
            <a:pPr marL="342900" marR="0" lvl="0" indent="-342900" algn="just">
              <a:lnSpc>
                <a:spcPct val="95000"/>
              </a:lnSpc>
              <a:spcBef>
                <a:spcPts val="0"/>
              </a:spcBef>
              <a:spcAft>
                <a:spcPts val="600"/>
              </a:spcAft>
              <a:buFont typeface="Symbol" panose="05050102010706020507" pitchFamily="18" charset="2"/>
              <a:buChar char=""/>
              <a:tabLst>
                <a:tab pos="182880" algn="l"/>
                <a:tab pos="411480" algn="l"/>
                <a:tab pos="182880" algn="l"/>
              </a:tabLst>
            </a:pPr>
            <a:r>
              <a:rPr lang="x-none" sz="1800" spc="-5" dirty="0">
                <a:effectLst/>
                <a:latin typeface="Cambria" panose="02040503050406030204" pitchFamily="18" charset="0"/>
                <a:ea typeface="Cambria" panose="02040503050406030204" pitchFamily="18" charset="0"/>
              </a:rPr>
              <a:t>Trường hợp 2: </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Giữ nguyên đường cong S-N là B1, thay đổi các giá trị của hệ số hình dạng Weibull.</a:t>
            </a: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24707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1</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a:extLst>
              <a:ext uri="{FF2B5EF4-FFF2-40B4-BE49-F238E27FC236}">
                <a16:creationId xmlns:a16="http://schemas.microsoft.com/office/drawing/2014/main" id="{AC78156D-C64A-FA8C-208A-EF655C8AC6FD}"/>
              </a:ext>
            </a:extLst>
          </p:cNvPr>
          <p:cNvPicPr>
            <a:picLocks noChangeAspect="1"/>
          </p:cNvPicPr>
          <p:nvPr/>
        </p:nvPicPr>
        <p:blipFill>
          <a:blip r:embed="rId4"/>
          <a:stretch>
            <a:fillRect/>
          </a:stretch>
        </p:blipFill>
        <p:spPr>
          <a:xfrm>
            <a:off x="89558" y="1024374"/>
            <a:ext cx="5413473" cy="5713112"/>
          </a:xfrm>
          <a:prstGeom prst="rect">
            <a:avLst/>
          </a:prstGeom>
        </p:spPr>
      </p:pic>
      <p:pic>
        <p:nvPicPr>
          <p:cNvPr id="4" name="Picture 3">
            <a:extLst>
              <a:ext uri="{FF2B5EF4-FFF2-40B4-BE49-F238E27FC236}">
                <a16:creationId xmlns:a16="http://schemas.microsoft.com/office/drawing/2014/main" id="{26170021-E0B3-FB7E-3034-DE3A8DEC628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2588" y="1062086"/>
            <a:ext cx="4602121" cy="2766454"/>
          </a:xfrm>
          <a:prstGeom prst="rect">
            <a:avLst/>
          </a:prstGeom>
          <a:noFill/>
          <a:ln>
            <a:solidFill>
              <a:schemeClr val="tx1"/>
            </a:solidFill>
          </a:ln>
        </p:spPr>
      </p:pic>
      <p:pic>
        <p:nvPicPr>
          <p:cNvPr id="7" name="Picture 6">
            <a:extLst>
              <a:ext uri="{FF2B5EF4-FFF2-40B4-BE49-F238E27FC236}">
                <a16:creationId xmlns:a16="http://schemas.microsoft.com/office/drawing/2014/main" id="{06B925B6-34DF-2F83-692E-DDED718B4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592587" y="3880930"/>
            <a:ext cx="4602121" cy="2761456"/>
          </a:xfrm>
          <a:prstGeom prst="rect">
            <a:avLst/>
          </a:prstGeom>
          <a:noFill/>
          <a:ln>
            <a:solidFill>
              <a:schemeClr val="tx1"/>
            </a:solidFill>
          </a:ln>
        </p:spPr>
      </p:pic>
    </p:spTree>
    <p:extLst>
      <p:ext uri="{BB962C8B-B14F-4D97-AF65-F5344CB8AC3E}">
        <p14:creationId xmlns:p14="http://schemas.microsoft.com/office/powerpoint/2010/main" val="134111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482141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TRƯỜNG HỢP 2</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EF68D1AD-FF90-8D6B-FDB3-0AE254E7A56D}"/>
              </a:ext>
            </a:extLst>
          </p:cNvPr>
          <p:cNvPicPr>
            <a:picLocks noChangeAspect="1"/>
          </p:cNvPicPr>
          <p:nvPr/>
        </p:nvPicPr>
        <p:blipFill>
          <a:blip r:embed="rId4"/>
          <a:stretch>
            <a:fillRect/>
          </a:stretch>
        </p:blipFill>
        <p:spPr>
          <a:xfrm>
            <a:off x="165212" y="1191255"/>
            <a:ext cx="5200000" cy="2038095"/>
          </a:xfrm>
          <a:prstGeom prst="rect">
            <a:avLst/>
          </a:prstGeom>
        </p:spPr>
      </p:pic>
      <p:pic>
        <p:nvPicPr>
          <p:cNvPr id="10" name="Picture 9">
            <a:extLst>
              <a:ext uri="{FF2B5EF4-FFF2-40B4-BE49-F238E27FC236}">
                <a16:creationId xmlns:a16="http://schemas.microsoft.com/office/drawing/2014/main" id="{115BF284-07F3-F51E-228F-03E2C2E86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199920" y="3396643"/>
            <a:ext cx="5165291" cy="3098535"/>
          </a:xfrm>
          <a:prstGeom prst="rect">
            <a:avLst/>
          </a:prstGeom>
          <a:noFill/>
          <a:ln>
            <a:solidFill>
              <a:schemeClr val="tx1"/>
            </a:solidFill>
          </a:ln>
        </p:spPr>
      </p:pic>
      <p:pic>
        <p:nvPicPr>
          <p:cNvPr id="11" name="Picture 10">
            <a:extLst>
              <a:ext uri="{FF2B5EF4-FFF2-40B4-BE49-F238E27FC236}">
                <a16:creationId xmlns:a16="http://schemas.microsoft.com/office/drawing/2014/main" id="{71D10F55-9507-4FA7-6D9A-5C0C6E1D31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bwMode="auto">
          <a:xfrm>
            <a:off x="5942505" y="2063946"/>
            <a:ext cx="5356860" cy="3213900"/>
          </a:xfrm>
          <a:prstGeom prst="rect">
            <a:avLst/>
          </a:prstGeom>
          <a:noFill/>
          <a:ln>
            <a:solidFill>
              <a:schemeClr val="tx1"/>
            </a:solidFill>
          </a:ln>
        </p:spPr>
      </p:pic>
    </p:spTree>
    <p:extLst>
      <p:ext uri="{BB962C8B-B14F-4D97-AF65-F5344CB8AC3E}">
        <p14:creationId xmlns:p14="http://schemas.microsoft.com/office/powerpoint/2010/main" val="227890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35705" y="1211269"/>
            <a:ext cx="1097550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solidFill>
                  <a:srgbClr val="FF0000"/>
                </a:solidFill>
                <a:latin typeface="Cambria" panose="02040503050406030204" pitchFamily="18" charset="0"/>
                <a:ea typeface="Cambria" panose="02040503050406030204" pitchFamily="18" charset="0"/>
              </a:rPr>
              <a:t> </a:t>
            </a:r>
            <a:endParaRPr lang="en-US" sz="2000" dirty="0">
              <a:solidFill>
                <a:srgbClr val="FF0000"/>
              </a:solidFill>
              <a:latin typeface="Cambria" panose="02040503050406030204" pitchFamily="18" charset="0"/>
              <a:ea typeface="Cambria" panose="02040503050406030204" pitchFamily="18" charset="0"/>
            </a:endParaRPr>
          </a:p>
          <a:p>
            <a:pPr algn="ctr"/>
            <a:r>
              <a:rPr lang="en-US" sz="2800" b="1" dirty="0">
                <a:latin typeface="Cambria" panose="02040503050406030204" pitchFamily="18" charset="0"/>
                <a:ea typeface="Cambria" panose="02040503050406030204" pitchFamily="18" charset="0"/>
                <a:cs typeface="Arial" panose="020B0604020202020204" pitchFamily="34" charset="0"/>
              </a:rPr>
              <a:t>KẾT LUẬN</a:t>
            </a:r>
            <a:endParaRPr lang="en-US" sz="2800" dirty="0">
              <a:effectLst/>
              <a:latin typeface="Cambria" panose="02040503050406030204" pitchFamily="18" charset="0"/>
              <a:ea typeface="Cambria"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2159FDA5-8B5F-BD0C-17B9-7D1F771C8958}"/>
              </a:ext>
            </a:extLst>
          </p:cNvPr>
          <p:cNvSpPr txBox="1"/>
          <p:nvPr/>
        </p:nvSpPr>
        <p:spPr>
          <a:xfrm>
            <a:off x="264516" y="2530668"/>
            <a:ext cx="11442575" cy="1035668"/>
          </a:xfrm>
          <a:prstGeom prst="rect">
            <a:avLst/>
          </a:prstGeom>
          <a:noFill/>
        </p:spPr>
        <p:txBody>
          <a:bodyPr wrap="square">
            <a:spAutoFit/>
          </a:bodyPr>
          <a:lstStyle/>
          <a:p>
            <a:pPr marL="285750" marR="0" indent="-285750" algn="just">
              <a:lnSpc>
                <a:spcPct val="95000"/>
              </a:lnSpc>
              <a:spcBef>
                <a:spcPts val="0"/>
              </a:spcBef>
              <a:spcAft>
                <a:spcPts val="600"/>
              </a:spcAft>
              <a:buFontTx/>
              <a:buChar char="-"/>
              <a:tabLst>
                <a:tab pos="182880" algn="l"/>
              </a:tabLst>
            </a:pPr>
            <a:r>
              <a:rPr lang="en-US" sz="1800" dirty="0" err="1">
                <a:effectLst/>
                <a:latin typeface="Cambria" panose="02040503050406030204" pitchFamily="18" charset="0"/>
                <a:ea typeface="Cambria" panose="02040503050406030204" pitchFamily="18" charset="0"/>
              </a:rPr>
              <a:t>Xây</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dựng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được</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chương</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trình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hỗ</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trợ</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tính</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toán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dựa</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trên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ngôn</a:t>
            </a:r>
            <a:r>
              <a:rPr lang="en-US" sz="1800" dirty="0">
                <a:effectLst/>
                <a:latin typeface="Cambria" panose="02040503050406030204" pitchFamily="18" charset="0"/>
                <a:ea typeface="Cambria" panose="02040503050406030204" pitchFamily="18" charset="0"/>
              </a:rPr>
              <a:t> </a:t>
            </a:r>
            <a:r>
              <a:rPr lang="en-US" sz="1800" dirty="0" err="1">
                <a:effectLst/>
                <a:latin typeface="Cambria" panose="02040503050406030204" pitchFamily="18" charset="0"/>
                <a:ea typeface="Cambria" panose="02040503050406030204" pitchFamily="18" charset="0"/>
              </a:rPr>
              <a:t>ngữ</a:t>
            </a:r>
            <a:r>
              <a:rPr lang="en-US" sz="1800" dirty="0">
                <a:effectLst/>
                <a:latin typeface="Cambria" panose="02040503050406030204" pitchFamily="18" charset="0"/>
                <a:ea typeface="Cambria" panose="02040503050406030204" pitchFamily="18" charset="0"/>
              </a:rPr>
              <a:t> C# </a:t>
            </a:r>
          </a:p>
          <a:p>
            <a:pPr marL="285750" marR="0" indent="-285750" algn="just">
              <a:lnSpc>
                <a:spcPct val="95000"/>
              </a:lnSpc>
              <a:spcBef>
                <a:spcPts val="0"/>
              </a:spcBef>
              <a:spcAft>
                <a:spcPts val="600"/>
              </a:spcAft>
              <a:buFontTx/>
              <a:buChar char="-"/>
              <a:tabLst>
                <a:tab pos="182880" algn="l"/>
              </a:tabLst>
            </a:pPr>
            <a:r>
              <a:rPr lang="en-US" dirty="0" err="1">
                <a:latin typeface="Cambria" panose="02040503050406030204" pitchFamily="18" charset="0"/>
                <a:ea typeface="Cambria" panose="02040503050406030204" pitchFamily="18" charset="0"/>
              </a:rPr>
              <a:t>Mô</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hình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hóa</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kết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cấu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và</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tính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toán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được</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các</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yếu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tố</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đầu</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vào</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cho</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quá</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trình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phân</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tích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mỏi</a:t>
            </a:r>
            <a:r>
              <a:rPr lang="en-US" dirty="0">
                <a:latin typeface="Cambria" panose="02040503050406030204" pitchFamily="18" charset="0"/>
                <a:ea typeface="Cambria" panose="02040503050406030204" pitchFamily="18" charset="0"/>
              </a:rPr>
              <a:t>.</a:t>
            </a:r>
            <a:endParaRPr lang="en-US" sz="1800" dirty="0">
              <a:effectLst/>
              <a:latin typeface="Cambria" panose="02040503050406030204" pitchFamily="18" charset="0"/>
              <a:ea typeface="Cambria" panose="02040503050406030204" pitchFamily="18" charset="0"/>
            </a:endParaRPr>
          </a:p>
          <a:p>
            <a:pPr marL="285750" marR="0" indent="-285750" algn="just">
              <a:lnSpc>
                <a:spcPct val="95000"/>
              </a:lnSpc>
              <a:spcBef>
                <a:spcPts val="0"/>
              </a:spcBef>
              <a:spcAft>
                <a:spcPts val="600"/>
              </a:spcAft>
              <a:buFontTx/>
              <a:buChar char="-"/>
              <a:tabLst>
                <a:tab pos="182880" algn="l"/>
              </a:tabLst>
            </a:pPr>
            <a:r>
              <a:rPr lang="en-US" sz="1800" spc="-5" dirty="0" err="1">
                <a:effectLst/>
                <a:latin typeface="Cambria" panose="02040503050406030204" pitchFamily="18" charset="0"/>
                <a:ea typeface="Cambria" panose="02040503050406030204" pitchFamily="18" charset="0"/>
              </a:rPr>
              <a:t>Có</a:t>
            </a:r>
            <a:r>
              <a:rPr lang="en-US" sz="1800" spc="-5" dirty="0">
                <a:effectLst/>
                <a:latin typeface="Cambria" panose="02040503050406030204" pitchFamily="18" charset="0"/>
                <a:ea typeface="Cambria" panose="02040503050406030204" pitchFamily="18" charset="0"/>
              </a:rPr>
              <a:t> </a:t>
            </a:r>
            <a:r>
              <a:rPr lang="x-none" sz="1800" spc="-5" dirty="0">
                <a:effectLst/>
                <a:latin typeface="Cambria" panose="02040503050406030204" pitchFamily="18" charset="0"/>
                <a:ea typeface="Cambria" panose="02040503050406030204" pitchFamily="18" charset="0"/>
              </a:rPr>
              <a:t>những đánh giá về các yếu tố tác động đến độ bền mỏi của kết cấu, tuổi thọ của kết cấ</a:t>
            </a:r>
            <a:r>
              <a:rPr lang="en-US" sz="1800" spc="-5" dirty="0">
                <a:effectLst/>
                <a:latin typeface="Cambria" panose="02040503050406030204" pitchFamily="18" charset="0"/>
                <a:ea typeface="Cambria" panose="02040503050406030204" pitchFamily="18" charset="0"/>
              </a:rPr>
              <a:t>u</a:t>
            </a:r>
          </a:p>
        </p:txBody>
      </p:sp>
    </p:spTree>
    <p:extLst>
      <p:ext uri="{BB962C8B-B14F-4D97-AF65-F5344CB8AC3E}">
        <p14:creationId xmlns:p14="http://schemas.microsoft.com/office/powerpoint/2010/main" val="49835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89" y="322987"/>
            <a:ext cx="52923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KẾT LUẬN – HƯỚNG PHÁT TRIỂN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
        <p:nvSpPr>
          <p:cNvPr id="4" name="TextBox 3">
            <a:extLst>
              <a:ext uri="{FF2B5EF4-FFF2-40B4-BE49-F238E27FC236}">
                <a16:creationId xmlns:a16="http://schemas.microsoft.com/office/drawing/2014/main" id="{2159FDA5-8B5F-BD0C-17B9-7D1F771C8958}"/>
              </a:ext>
            </a:extLst>
          </p:cNvPr>
          <p:cNvSpPr txBox="1"/>
          <p:nvPr/>
        </p:nvSpPr>
        <p:spPr>
          <a:xfrm>
            <a:off x="202170" y="1332760"/>
            <a:ext cx="11442575" cy="2494529"/>
          </a:xfrm>
          <a:prstGeom prst="rect">
            <a:avLst/>
          </a:prstGeom>
          <a:noFill/>
        </p:spPr>
        <p:txBody>
          <a:bodyPr wrap="square">
            <a:spAutoFit/>
          </a:bodyPr>
          <a:lstStyle/>
          <a:p>
            <a:pPr indent="182880" algn="ctr">
              <a:lnSpc>
                <a:spcPct val="95000"/>
              </a:lnSpc>
              <a:spcAft>
                <a:spcPts val="600"/>
              </a:spcAft>
              <a:tabLst>
                <a:tab pos="182880" algn="l"/>
              </a:tabLst>
            </a:pPr>
            <a:r>
              <a:rPr lang="en-US" sz="2400" b="1" spc="-5" dirty="0">
                <a:effectLst/>
                <a:latin typeface="Cambria" panose="02040503050406030204" pitchFamily="18" charset="0"/>
                <a:ea typeface="Cambria" panose="02040503050406030204" pitchFamily="18" charset="0"/>
              </a:rPr>
              <a:t>HƯỚNG PHÁT TRIỂN</a:t>
            </a:r>
          </a:p>
          <a:p>
            <a:pPr indent="182880" algn="ctr">
              <a:lnSpc>
                <a:spcPct val="95000"/>
              </a:lnSpc>
              <a:spcAft>
                <a:spcPts val="600"/>
              </a:spcAft>
              <a:tabLst>
                <a:tab pos="182880" algn="l"/>
              </a:tabLst>
            </a:pPr>
            <a:endParaRPr lang="en-US" sz="2400" b="1" spc="-5" dirty="0">
              <a:effectLst/>
              <a:latin typeface="Cambria" panose="02040503050406030204" pitchFamily="18" charset="0"/>
              <a:ea typeface="Cambria" panose="02040503050406030204" pitchFamily="18" charset="0"/>
            </a:endParaRPr>
          </a:p>
          <a:p>
            <a:pPr marL="285750" indent="-285750" algn="just">
              <a:lnSpc>
                <a:spcPct val="95000"/>
              </a:lnSpc>
              <a:spcAft>
                <a:spcPts val="600"/>
              </a:spcAft>
              <a:buFont typeface="Arial" panose="020B0604020202020204" pitchFamily="34" charset="0"/>
              <a:buChar char="•"/>
              <a:tabLst>
                <a:tab pos="182880" algn="l"/>
              </a:tabLst>
            </a:pPr>
            <a:r>
              <a:rPr lang="x-none" sz="1800" spc="-5" dirty="0">
                <a:effectLst/>
                <a:latin typeface="Cambria" panose="02040503050406030204" pitchFamily="18" charset="0"/>
                <a:ea typeface="Cambria" panose="02040503050406030204" pitchFamily="18" charset="0"/>
              </a:rPr>
              <a:t>Chương trình hỗ trợ tính toán đang được xây dựng một cách đơn giản</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Có</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thể</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phát</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triển</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thêm</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về</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giao</a:t>
            </a:r>
            <a:r>
              <a:rPr lang="en-US" sz="1800" spc="-5" dirty="0">
                <a:effectLst/>
                <a:latin typeface="Cambria" panose="02040503050406030204" pitchFamily="18" charset="0"/>
                <a:ea typeface="Cambria" panose="02040503050406030204" pitchFamily="18" charset="0"/>
              </a:rPr>
              <a:t> </a:t>
            </a:r>
            <a:r>
              <a:rPr lang="en-US" sz="1800" spc="-5" dirty="0" err="1">
                <a:effectLst/>
                <a:latin typeface="Cambria" panose="02040503050406030204" pitchFamily="18" charset="0"/>
                <a:ea typeface="Cambria" panose="02040503050406030204" pitchFamily="18" charset="0"/>
              </a:rPr>
              <a:t>diện</a:t>
            </a:r>
            <a:r>
              <a:rPr lang="en-US" sz="1800" spc="-5" dirty="0">
                <a:effectLst/>
                <a:latin typeface="Cambria" panose="02040503050406030204" pitchFamily="18" charset="0"/>
                <a:ea typeface="Cambria" panose="02040503050406030204" pitchFamily="18" charset="0"/>
              </a:rPr>
              <a:t>. </a:t>
            </a:r>
          </a:p>
          <a:p>
            <a:pPr marL="285750" indent="-285750" algn="just">
              <a:lnSpc>
                <a:spcPct val="95000"/>
              </a:lnSpc>
              <a:spcAft>
                <a:spcPts val="600"/>
              </a:spcAft>
              <a:buFont typeface="Arial" panose="020B0604020202020204" pitchFamily="34" charset="0"/>
              <a:buChar char="•"/>
              <a:tabLst>
                <a:tab pos="182880" algn="l"/>
              </a:tabLst>
            </a:pPr>
            <a:r>
              <a:rPr lang="x-none" sz="1800" spc="-5" dirty="0">
                <a:effectLst/>
                <a:latin typeface="Cambria" panose="02040503050406030204" pitchFamily="18" charset="0"/>
                <a:ea typeface="Cambria" panose="02040503050406030204" pitchFamily="18" charset="0"/>
              </a:rPr>
              <a:t>Có thể mở rộng tính toán thêm các thông số trong từng sự thay đổi để có được phổ thay đổi rộng hơn và có cái nhìn tổng thể hơn trong việc xác định sự ảnh hưởng của các yếu tố đến độ bền mỏi kết cấu. </a:t>
            </a:r>
            <a:endParaRPr lang="en-US" sz="1800" spc="-5" dirty="0">
              <a:effectLst/>
              <a:latin typeface="Cambria" panose="02040503050406030204" pitchFamily="18" charset="0"/>
              <a:ea typeface="Cambria" panose="02040503050406030204" pitchFamily="18" charset="0"/>
            </a:endParaRPr>
          </a:p>
          <a:p>
            <a:pPr algn="just">
              <a:lnSpc>
                <a:spcPct val="95000"/>
              </a:lnSpc>
              <a:spcAft>
                <a:spcPts val="600"/>
              </a:spcAft>
              <a:tabLst>
                <a:tab pos="182880" algn="l"/>
              </a:tabLst>
            </a:pPr>
            <a:endParaRPr lang="en-US" sz="1800" spc="-5" dirty="0">
              <a:effectLst/>
              <a:latin typeface="Cambria" panose="02040503050406030204" pitchFamily="18" charset="0"/>
              <a:ea typeface="Cambria" panose="02040503050406030204" pitchFamily="18" charset="0"/>
            </a:endParaRPr>
          </a:p>
          <a:p>
            <a:pPr marL="0" marR="0" indent="182880" algn="just">
              <a:lnSpc>
                <a:spcPct val="95000"/>
              </a:lnSpc>
              <a:spcBef>
                <a:spcPts val="0"/>
              </a:spcBef>
              <a:spcAft>
                <a:spcPts val="600"/>
              </a:spcAft>
              <a:tabLst>
                <a:tab pos="182880" algn="l"/>
              </a:tabLst>
            </a:pPr>
            <a:endParaRPr lang="en-US" sz="1800" spc="-5"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2667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25">
            <a:extLst>
              <a:ext uri="{FF2B5EF4-FFF2-40B4-BE49-F238E27FC236}">
                <a16:creationId xmlns:a16="http://schemas.microsoft.com/office/drawing/2014/main" id="{91E2AF6E-3546-38CE-6143-63A127FADF12}"/>
              </a:ext>
            </a:extLst>
          </p:cNvPr>
          <p:cNvSpPr txBox="1">
            <a:spLocks noChangeArrowheads="1"/>
          </p:cNvSpPr>
          <p:nvPr/>
        </p:nvSpPr>
        <p:spPr bwMode="auto">
          <a:xfrm>
            <a:off x="2947845" y="2623970"/>
            <a:ext cx="6933233" cy="707886"/>
          </a:xfrm>
          <a:prstGeom prst="rect">
            <a:avLst/>
          </a:prstGeom>
          <a:solidFill>
            <a:srgbClr val="00B0F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rtl="0" eaLnBrk="1" fontAlgn="auto" latinLnBrk="0" hangingPunct="1">
              <a:lnSpc>
                <a:spcPct val="100000"/>
              </a:lnSpc>
              <a:spcBef>
                <a:spcPts val="600"/>
              </a:spcBef>
              <a:spcAft>
                <a:spcPts val="600"/>
              </a:spcAft>
              <a:buClrTx/>
              <a:buSzTx/>
              <a:buFontTx/>
              <a:buNone/>
              <a:tabLst/>
              <a:defRPr/>
            </a:pPr>
            <a:r>
              <a:rPr kumimoji="0" lang="en-US" sz="4000" b="1" i="0" u="none" strike="noStrike" kern="120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rPr>
              <a:t>THANK YOU</a:t>
            </a:r>
            <a:r>
              <a:rPr kumimoji="0" lang="en-US" sz="4000" b="1" i="0" u="none" strike="noStrike" kern="1200" cap="none" spc="0" normalizeH="0" noProof="0" dirty="0">
                <a:ln>
                  <a:noFill/>
                </a:ln>
                <a:solidFill>
                  <a:srgbClr val="FFFFFF"/>
                </a:solidFill>
                <a:effectLst/>
                <a:uLnTx/>
                <a:uFillTx/>
                <a:latin typeface="Cambria" panose="02040503050406030204" pitchFamily="18" charset="0"/>
                <a:ea typeface="Cambria" panose="02040503050406030204" pitchFamily="18" charset="0"/>
              </a:rPr>
              <a:t> FOR WATCHING </a:t>
            </a:r>
            <a:endParaRPr lang="en-US" sz="4000" b="1" dirty="0">
              <a:solidFill>
                <a:srgbClr val="FFFFFF"/>
              </a:solidFill>
              <a:latin typeface="Cambria" panose="02040503050406030204" pitchFamily="18" charset="0"/>
              <a:ea typeface="Cambria" panose="02040503050406030204" pitchFamily="18" charset="0"/>
            </a:endParaRPr>
          </a:p>
        </p:txBody>
      </p:sp>
      <p:cxnSp>
        <p:nvCxnSpPr>
          <p:cNvPr id="18" name="Straight Connector 17">
            <a:extLst>
              <a:ext uri="{FF2B5EF4-FFF2-40B4-BE49-F238E27FC236}">
                <a16:creationId xmlns:a16="http://schemas.microsoft.com/office/drawing/2014/main" id="{1D9D9536-8F13-F9A8-BA40-8F01AFCC7CAA}"/>
              </a:ext>
            </a:extLst>
          </p:cNvPr>
          <p:cNvCxnSpPr>
            <a:cxnSpLocks/>
          </p:cNvCxnSpPr>
          <p:nvPr/>
        </p:nvCxnSpPr>
        <p:spPr>
          <a:xfrm>
            <a:off x="304185" y="1069621"/>
            <a:ext cx="1152380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38CDE4B4-156A-309E-FF5F-054746A22A0D}"/>
              </a:ext>
            </a:extLst>
          </p:cNvPr>
          <p:cNvGrpSpPr/>
          <p:nvPr/>
        </p:nvGrpSpPr>
        <p:grpSpPr>
          <a:xfrm>
            <a:off x="7242733" y="247942"/>
            <a:ext cx="4585256" cy="598060"/>
            <a:chOff x="7281015" y="127824"/>
            <a:chExt cx="4262831" cy="498131"/>
          </a:xfrm>
        </p:grpSpPr>
        <p:pic>
          <p:nvPicPr>
            <p:cNvPr id="2" name="Picture 1">
              <a:extLst>
                <a:ext uri="{FF2B5EF4-FFF2-40B4-BE49-F238E27FC236}">
                  <a16:creationId xmlns:a16="http://schemas.microsoft.com/office/drawing/2014/main" id="{17B09FAC-EE0A-2749-FB13-597EEEFB99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81015" y="152450"/>
              <a:ext cx="1715433" cy="448878"/>
            </a:xfrm>
            <a:prstGeom prst="rect">
              <a:avLst/>
            </a:prstGeom>
          </p:spPr>
        </p:pic>
        <p:pic>
          <p:nvPicPr>
            <p:cNvPr id="3" name="Picture 2">
              <a:extLst>
                <a:ext uri="{FF2B5EF4-FFF2-40B4-BE49-F238E27FC236}">
                  <a16:creationId xmlns:a16="http://schemas.microsoft.com/office/drawing/2014/main" id="{A6664E9A-EAC4-4C78-0E3A-C2044AC9D4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12398" y="152448"/>
              <a:ext cx="505490" cy="448880"/>
            </a:xfrm>
            <a:prstGeom prst="rect">
              <a:avLst/>
            </a:prstGeom>
          </p:spPr>
        </p:pic>
        <p:pic>
          <p:nvPicPr>
            <p:cNvPr id="4" name="Picture 3">
              <a:extLst>
                <a:ext uri="{FF2B5EF4-FFF2-40B4-BE49-F238E27FC236}">
                  <a16:creationId xmlns:a16="http://schemas.microsoft.com/office/drawing/2014/main" id="{5A7B8857-2948-26D9-961C-0CC62138D85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3837" y="170885"/>
              <a:ext cx="1208878" cy="455070"/>
            </a:xfrm>
            <a:prstGeom prst="rect">
              <a:avLst/>
            </a:prstGeom>
          </p:spPr>
        </p:pic>
        <p:pic>
          <p:nvPicPr>
            <p:cNvPr id="5" name="Picture 4">
              <a:extLst>
                <a:ext uri="{FF2B5EF4-FFF2-40B4-BE49-F238E27FC236}">
                  <a16:creationId xmlns:a16="http://schemas.microsoft.com/office/drawing/2014/main" id="{974C5A52-390B-1358-E05D-40AD31496A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8665" y="127824"/>
              <a:ext cx="485181" cy="498131"/>
            </a:xfrm>
            <a:prstGeom prst="rect">
              <a:avLst/>
            </a:prstGeom>
          </p:spPr>
        </p:pic>
      </p:grpSp>
      <p:pic>
        <p:nvPicPr>
          <p:cNvPr id="21" name="Picture 20">
            <a:extLst>
              <a:ext uri="{FF2B5EF4-FFF2-40B4-BE49-F238E27FC236}">
                <a16:creationId xmlns:a16="http://schemas.microsoft.com/office/drawing/2014/main" id="{55A9A329-BC2F-2B2C-AE7E-4372003483D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54638" y="223108"/>
            <a:ext cx="5763375" cy="723671"/>
          </a:xfrm>
          <a:prstGeom prst="rect">
            <a:avLst/>
          </a:prstGeom>
        </p:spPr>
      </p:pic>
      <p:pic>
        <p:nvPicPr>
          <p:cNvPr id="15" name="Picture 14">
            <a:extLst>
              <a:ext uri="{FF2B5EF4-FFF2-40B4-BE49-F238E27FC236}">
                <a16:creationId xmlns:a16="http://schemas.microsoft.com/office/drawing/2014/main" id="{9AFE08F6-E5F7-43EB-8D87-2146C74A2A1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3523" t="19088" r="57386" b="53536"/>
          <a:stretch/>
        </p:blipFill>
        <p:spPr>
          <a:xfrm>
            <a:off x="318488" y="154988"/>
            <a:ext cx="1009374" cy="814190"/>
          </a:xfrm>
          <a:prstGeom prst="rect">
            <a:avLst/>
          </a:prstGeom>
        </p:spPr>
      </p:pic>
      <p:sp>
        <p:nvSpPr>
          <p:cNvPr id="16" name="TextBox 3">
            <a:extLst>
              <a:ext uri="{FF2B5EF4-FFF2-40B4-BE49-F238E27FC236}">
                <a16:creationId xmlns:a16="http://schemas.microsoft.com/office/drawing/2014/main" id="{1043592F-972B-486D-CCE5-B3433ED575E4}"/>
              </a:ext>
            </a:extLst>
          </p:cNvPr>
          <p:cNvSpPr txBox="1">
            <a:spLocks noChangeArrowheads="1"/>
          </p:cNvSpPr>
          <p:nvPr/>
        </p:nvSpPr>
        <p:spPr bwMode="auto">
          <a:xfrm>
            <a:off x="2781716" y="3429000"/>
            <a:ext cx="7265489" cy="1246495"/>
          </a:xfrm>
          <a:prstGeom prst="rect">
            <a:avLst/>
          </a:prstGeom>
          <a:noFill/>
          <a:ln w="9525">
            <a:noFill/>
            <a:miter lim="800000"/>
            <a:headEnd/>
            <a:tailEnd/>
          </a:ln>
        </p:spPr>
        <p:txBody>
          <a:bodyPr wrap="square">
            <a:spAutoFit/>
          </a:bodyPr>
          <a:lstStyle/>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Mail : </a:t>
            </a:r>
          </a:p>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hlinkClick r:id="rId9"/>
              </a:rPr>
              <a:t>vu.le@bluetechfinland.com</a:t>
            </a:r>
            <a:endPar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endParaRPr>
          </a:p>
          <a:p>
            <a:pPr algn="ctr" fontAlgn="auto">
              <a:spcBef>
                <a:spcPts val="0"/>
              </a:spcBef>
              <a:spcAft>
                <a:spcPts val="0"/>
              </a:spcAft>
              <a:defRPr/>
            </a:pP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hlinkClick r:id="rId10"/>
              </a:rPr>
              <a:t>chien.do@ut.edu.vn</a:t>
            </a:r>
            <a:r>
              <a:rPr lang="en-US" sz="2500" b="1" dirty="0">
                <a:solidFill>
                  <a:srgbClr val="002060"/>
                </a:solidFill>
                <a:latin typeface="Cambria" panose="02040503050406030204" pitchFamily="18" charset="0"/>
                <a:ea typeface="Cambria" panose="02040503050406030204" pitchFamily="18" charset="0"/>
                <a:cs typeface="Arial" panose="020B0604020202020204" pitchFamily="34" charset="0"/>
              </a:rPr>
              <a:t> </a:t>
            </a:r>
          </a:p>
        </p:txBody>
      </p:sp>
    </p:spTree>
    <p:extLst>
      <p:ext uri="{BB962C8B-B14F-4D97-AF65-F5344CB8AC3E}">
        <p14:creationId xmlns:p14="http://schemas.microsoft.com/office/powerpoint/2010/main" val="163731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217-2D48-3D19-8058-C37D132C83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03D7C6-BE5E-7F21-6024-CADD206D018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619D098-305E-3D95-C21A-AB5009637561}"/>
              </a:ext>
            </a:extLst>
          </p:cNvPr>
          <p:cNvSpPr>
            <a:spLocks noGrp="1"/>
          </p:cNvSpPr>
          <p:nvPr>
            <p:ph type="sldNum" sz="quarter" idx="12"/>
          </p:nvPr>
        </p:nvSpPr>
        <p:spPr/>
        <p:txBody>
          <a:bodyPr/>
          <a:lstStyle/>
          <a:p>
            <a:fld id="{AA3D6EC1-CEF0-44B9-AC69-1554EEB371D5}" type="slidenum">
              <a:rPr lang="en-GB" smtClean="0"/>
              <a:t>16</a:t>
            </a:fld>
            <a:endParaRPr lang="en-GB"/>
          </a:p>
        </p:txBody>
      </p:sp>
      <p:pic>
        <p:nvPicPr>
          <p:cNvPr id="10" name="Picture 9">
            <a:extLst>
              <a:ext uri="{FF2B5EF4-FFF2-40B4-BE49-F238E27FC236}">
                <a16:creationId xmlns:a16="http://schemas.microsoft.com/office/drawing/2014/main" id="{410DFBC0-4ED2-840F-2E46-4FD1FD01BEDD}"/>
              </a:ext>
            </a:extLst>
          </p:cNvPr>
          <p:cNvPicPr>
            <a:picLocks noChangeAspect="1"/>
          </p:cNvPicPr>
          <p:nvPr/>
        </p:nvPicPr>
        <p:blipFill>
          <a:blip r:embed="rId3"/>
          <a:stretch>
            <a:fillRect/>
          </a:stretch>
        </p:blipFill>
        <p:spPr>
          <a:xfrm>
            <a:off x="1757905" y="819476"/>
            <a:ext cx="8676190" cy="5219048"/>
          </a:xfrm>
          <a:prstGeom prst="rect">
            <a:avLst/>
          </a:prstGeom>
        </p:spPr>
      </p:pic>
    </p:spTree>
    <p:extLst>
      <p:ext uri="{BB962C8B-B14F-4D97-AF65-F5344CB8AC3E}">
        <p14:creationId xmlns:p14="http://schemas.microsoft.com/office/powerpoint/2010/main" val="2332196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BD05-CE00-0C84-8E5E-022702B6A5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B0ACE0-36CF-3756-41D7-5528682DFED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C5777F8-1B4E-FDAF-8C0E-A02C73FF1D5C}"/>
              </a:ext>
            </a:extLst>
          </p:cNvPr>
          <p:cNvSpPr>
            <a:spLocks noGrp="1"/>
          </p:cNvSpPr>
          <p:nvPr>
            <p:ph type="sldNum" sz="quarter" idx="12"/>
          </p:nvPr>
        </p:nvSpPr>
        <p:spPr/>
        <p:txBody>
          <a:bodyPr/>
          <a:lstStyle/>
          <a:p>
            <a:fld id="{AA3D6EC1-CEF0-44B9-AC69-1554EEB371D5}" type="slidenum">
              <a:rPr lang="en-GB" smtClean="0"/>
              <a:t>17</a:t>
            </a:fld>
            <a:endParaRPr lang="en-GB"/>
          </a:p>
        </p:txBody>
      </p:sp>
      <p:pic>
        <p:nvPicPr>
          <p:cNvPr id="8" name="Picture 7">
            <a:extLst>
              <a:ext uri="{FF2B5EF4-FFF2-40B4-BE49-F238E27FC236}">
                <a16:creationId xmlns:a16="http://schemas.microsoft.com/office/drawing/2014/main" id="{EA6647AE-71AD-DC72-3EB0-0559B6BE280F}"/>
              </a:ext>
            </a:extLst>
          </p:cNvPr>
          <p:cNvPicPr>
            <a:picLocks noChangeAspect="1"/>
          </p:cNvPicPr>
          <p:nvPr/>
        </p:nvPicPr>
        <p:blipFill>
          <a:blip r:embed="rId2"/>
          <a:stretch>
            <a:fillRect/>
          </a:stretch>
        </p:blipFill>
        <p:spPr>
          <a:xfrm>
            <a:off x="1115047" y="109952"/>
            <a:ext cx="9961905" cy="6638095"/>
          </a:xfrm>
          <a:prstGeom prst="rect">
            <a:avLst/>
          </a:prstGeom>
        </p:spPr>
      </p:pic>
    </p:spTree>
    <p:extLst>
      <p:ext uri="{BB962C8B-B14F-4D97-AF65-F5344CB8AC3E}">
        <p14:creationId xmlns:p14="http://schemas.microsoft.com/office/powerpoint/2010/main" val="12909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F1635-DEC5-3A99-EE4A-2CA7F1FAD0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6D1CEC-949E-930C-6A8A-83DC6F4296A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84D5236-D5DC-88F8-0A35-14867306B8F0}"/>
              </a:ext>
            </a:extLst>
          </p:cNvPr>
          <p:cNvSpPr>
            <a:spLocks noGrp="1"/>
          </p:cNvSpPr>
          <p:nvPr>
            <p:ph type="sldNum" sz="quarter" idx="12"/>
          </p:nvPr>
        </p:nvSpPr>
        <p:spPr/>
        <p:txBody>
          <a:bodyPr/>
          <a:lstStyle/>
          <a:p>
            <a:fld id="{AA3D6EC1-CEF0-44B9-AC69-1554EEB371D5}" type="slidenum">
              <a:rPr lang="en-GB" smtClean="0"/>
              <a:t>18</a:t>
            </a:fld>
            <a:endParaRPr lang="en-GB"/>
          </a:p>
        </p:txBody>
      </p:sp>
      <p:pic>
        <p:nvPicPr>
          <p:cNvPr id="6" name="Picture 5">
            <a:extLst>
              <a:ext uri="{FF2B5EF4-FFF2-40B4-BE49-F238E27FC236}">
                <a16:creationId xmlns:a16="http://schemas.microsoft.com/office/drawing/2014/main" id="{6ADC683D-F702-8A93-DAF6-58F1E10F5BFF}"/>
              </a:ext>
            </a:extLst>
          </p:cNvPr>
          <p:cNvPicPr>
            <a:picLocks noChangeAspect="1"/>
          </p:cNvPicPr>
          <p:nvPr/>
        </p:nvPicPr>
        <p:blipFill>
          <a:blip r:embed="rId2"/>
          <a:stretch>
            <a:fillRect/>
          </a:stretch>
        </p:blipFill>
        <p:spPr>
          <a:xfrm>
            <a:off x="629020" y="314325"/>
            <a:ext cx="5904762" cy="6095238"/>
          </a:xfrm>
          <a:prstGeom prst="rect">
            <a:avLst/>
          </a:prstGeom>
        </p:spPr>
      </p:pic>
      <p:pic>
        <p:nvPicPr>
          <p:cNvPr id="8" name="Picture 7">
            <a:extLst>
              <a:ext uri="{FF2B5EF4-FFF2-40B4-BE49-F238E27FC236}">
                <a16:creationId xmlns:a16="http://schemas.microsoft.com/office/drawing/2014/main" id="{6B5291A6-C991-46E2-6854-A785D1CBE217}"/>
              </a:ext>
            </a:extLst>
          </p:cNvPr>
          <p:cNvPicPr>
            <a:picLocks noChangeAspect="1"/>
          </p:cNvPicPr>
          <p:nvPr/>
        </p:nvPicPr>
        <p:blipFill>
          <a:blip r:embed="rId3"/>
          <a:stretch>
            <a:fillRect/>
          </a:stretch>
        </p:blipFill>
        <p:spPr>
          <a:xfrm>
            <a:off x="6762381" y="0"/>
            <a:ext cx="4800599" cy="6858000"/>
          </a:xfrm>
          <a:prstGeom prst="rect">
            <a:avLst/>
          </a:prstGeom>
        </p:spPr>
      </p:pic>
    </p:spTree>
    <p:extLst>
      <p:ext uri="{BB962C8B-B14F-4D97-AF65-F5344CB8AC3E}">
        <p14:creationId xmlns:p14="http://schemas.microsoft.com/office/powerpoint/2010/main" val="787988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576249" y="315265"/>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GB" sz="2500" b="1" dirty="0">
                <a:solidFill>
                  <a:schemeClr val="bg1"/>
                </a:solidFill>
                <a:latin typeface="Cambria" panose="02040503050406030204" pitchFamily="18" charset="0"/>
                <a:ea typeface="Cambria" panose="02040503050406030204" pitchFamily="18" charset="0"/>
                <a:cs typeface="Arial" panose="020B0604020202020204" pitchFamily="34" charset="0"/>
              </a:rPr>
              <a:t>NỘI DUNG CHÍNH</a:t>
            </a:r>
            <a:endPar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endParaRP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grpSp>
        <p:nvGrpSpPr>
          <p:cNvPr id="23" name="Group 22">
            <a:extLst>
              <a:ext uri="{FF2B5EF4-FFF2-40B4-BE49-F238E27FC236}">
                <a16:creationId xmlns:a16="http://schemas.microsoft.com/office/drawing/2014/main" id="{AD937EDF-D3D5-65C7-E30A-0E4341F683D0}"/>
              </a:ext>
            </a:extLst>
          </p:cNvPr>
          <p:cNvGrpSpPr/>
          <p:nvPr/>
        </p:nvGrpSpPr>
        <p:grpSpPr>
          <a:xfrm>
            <a:off x="2620328" y="2586629"/>
            <a:ext cx="9433701" cy="622300"/>
            <a:chOff x="2625183" y="2228505"/>
            <a:chExt cx="9433701" cy="622300"/>
          </a:xfrm>
        </p:grpSpPr>
        <p:grpSp>
          <p:nvGrpSpPr>
            <p:cNvPr id="24" name="Group 30">
              <a:extLst>
                <a:ext uri="{FF2B5EF4-FFF2-40B4-BE49-F238E27FC236}">
                  <a16:creationId xmlns:a16="http://schemas.microsoft.com/office/drawing/2014/main" id="{CEA90FEF-84B6-E1D3-6A46-FE557D8A1239}"/>
                </a:ext>
              </a:extLst>
            </p:cNvPr>
            <p:cNvGrpSpPr>
              <a:grpSpLocks/>
            </p:cNvGrpSpPr>
            <p:nvPr/>
          </p:nvGrpSpPr>
          <p:grpSpPr bwMode="auto">
            <a:xfrm>
              <a:off x="2625183" y="2228505"/>
              <a:ext cx="642937" cy="622300"/>
              <a:chOff x="1248" y="1758"/>
              <a:chExt cx="405" cy="392"/>
            </a:xfrm>
          </p:grpSpPr>
          <p:grpSp>
            <p:nvGrpSpPr>
              <p:cNvPr id="26" name="Group 31">
                <a:extLst>
                  <a:ext uri="{FF2B5EF4-FFF2-40B4-BE49-F238E27FC236}">
                    <a16:creationId xmlns:a16="http://schemas.microsoft.com/office/drawing/2014/main" id="{935625FD-61DD-334A-89CB-B7803BD5872A}"/>
                  </a:ext>
                </a:extLst>
              </p:cNvPr>
              <p:cNvGrpSpPr>
                <a:grpSpLocks/>
              </p:cNvGrpSpPr>
              <p:nvPr/>
            </p:nvGrpSpPr>
            <p:grpSpPr bwMode="auto">
              <a:xfrm>
                <a:off x="1248" y="1758"/>
                <a:ext cx="405" cy="392"/>
                <a:chOff x="1289" y="587"/>
                <a:chExt cx="668" cy="647"/>
              </a:xfrm>
            </p:grpSpPr>
            <p:sp>
              <p:nvSpPr>
                <p:cNvPr id="28" name="Oval 32">
                  <a:extLst>
                    <a:ext uri="{FF2B5EF4-FFF2-40B4-BE49-F238E27FC236}">
                      <a16:creationId xmlns:a16="http://schemas.microsoft.com/office/drawing/2014/main" id="{5D707AA6-878C-76BA-ACA9-F01DAF7F9629}"/>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29" name="Oval 33">
                  <a:extLst>
                    <a:ext uri="{FF2B5EF4-FFF2-40B4-BE49-F238E27FC236}">
                      <a16:creationId xmlns:a16="http://schemas.microsoft.com/office/drawing/2014/main" id="{287E0D79-06A8-FBA2-0827-39ABACDEFDC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0" name="Oval 34">
                  <a:extLst>
                    <a:ext uri="{FF2B5EF4-FFF2-40B4-BE49-F238E27FC236}">
                      <a16:creationId xmlns:a16="http://schemas.microsoft.com/office/drawing/2014/main" id="{95DA91FF-5D3A-F243-BBC4-F1CF2C3FDFD4}"/>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1" name="Oval 35">
                  <a:extLst>
                    <a:ext uri="{FF2B5EF4-FFF2-40B4-BE49-F238E27FC236}">
                      <a16:creationId xmlns:a16="http://schemas.microsoft.com/office/drawing/2014/main" id="{A2A83078-8B8A-EAEA-5909-44D7F0BB8126}"/>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32" name="Oval 36">
                  <a:extLst>
                    <a:ext uri="{FF2B5EF4-FFF2-40B4-BE49-F238E27FC236}">
                      <a16:creationId xmlns:a16="http://schemas.microsoft.com/office/drawing/2014/main" id="{BD815BA8-7EE4-B3C4-6042-CEA062326885}"/>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27" name="Text Box 37">
                <a:extLst>
                  <a:ext uri="{FF2B5EF4-FFF2-40B4-BE49-F238E27FC236}">
                    <a16:creationId xmlns:a16="http://schemas.microsoft.com/office/drawing/2014/main" id="{9EF90A72-0F9C-6CEC-4A8D-87878ED5269B}"/>
                  </a:ext>
                </a:extLst>
              </p:cNvPr>
              <p:cNvSpPr txBox="1">
                <a:spLocks noChangeArrowheads="1"/>
              </p:cNvSpPr>
              <p:nvPr/>
            </p:nvSpPr>
            <p:spPr bwMode="gray">
              <a:xfrm>
                <a:off x="1332" y="1814"/>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a:solidFill>
                      <a:srgbClr val="000000"/>
                    </a:solidFill>
                    <a:latin typeface="Roboto Black" panose="02000000000000000000" pitchFamily="2" charset="0"/>
                    <a:ea typeface="Roboto Black" panose="02000000000000000000" pitchFamily="2" charset="0"/>
                  </a:rPr>
                  <a:t>2</a:t>
                </a:r>
              </a:p>
            </p:txBody>
          </p:sp>
        </p:grpSp>
        <p:sp>
          <p:nvSpPr>
            <p:cNvPr id="25" name="Rectangle 8">
              <a:extLst>
                <a:ext uri="{FF2B5EF4-FFF2-40B4-BE49-F238E27FC236}">
                  <a16:creationId xmlns:a16="http://schemas.microsoft.com/office/drawing/2014/main" id="{2532A892-D248-04A9-6102-9577F8B2652F}"/>
                </a:ext>
              </a:extLst>
            </p:cNvPr>
            <p:cNvSpPr>
              <a:spLocks noChangeArrowheads="1"/>
            </p:cNvSpPr>
            <p:nvPr/>
          </p:nvSpPr>
          <p:spPr bwMode="black">
            <a:xfrm>
              <a:off x="3623211" y="2234298"/>
              <a:ext cx="843567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CƠ SỞ LÝ THUYẾT</a:t>
              </a:r>
            </a:p>
          </p:txBody>
        </p:sp>
      </p:grpSp>
      <p:grpSp>
        <p:nvGrpSpPr>
          <p:cNvPr id="43" name="Group 42">
            <a:extLst>
              <a:ext uri="{FF2B5EF4-FFF2-40B4-BE49-F238E27FC236}">
                <a16:creationId xmlns:a16="http://schemas.microsoft.com/office/drawing/2014/main" id="{CB5FDA2A-2CE3-66A5-C0F9-3D9FB8D598D6}"/>
              </a:ext>
            </a:extLst>
          </p:cNvPr>
          <p:cNvGrpSpPr/>
          <p:nvPr/>
        </p:nvGrpSpPr>
        <p:grpSpPr>
          <a:xfrm>
            <a:off x="2126616" y="5296319"/>
            <a:ext cx="8327291" cy="622300"/>
            <a:chOff x="3175315" y="4641641"/>
            <a:chExt cx="8327291" cy="622300"/>
          </a:xfrm>
        </p:grpSpPr>
        <p:grpSp>
          <p:nvGrpSpPr>
            <p:cNvPr id="44" name="Group 38">
              <a:extLst>
                <a:ext uri="{FF2B5EF4-FFF2-40B4-BE49-F238E27FC236}">
                  <a16:creationId xmlns:a16="http://schemas.microsoft.com/office/drawing/2014/main" id="{7B312448-489A-1F4E-A872-BC8B704F8770}"/>
                </a:ext>
              </a:extLst>
            </p:cNvPr>
            <p:cNvGrpSpPr>
              <a:grpSpLocks/>
            </p:cNvGrpSpPr>
            <p:nvPr/>
          </p:nvGrpSpPr>
          <p:grpSpPr bwMode="auto">
            <a:xfrm>
              <a:off x="3175315" y="4641641"/>
              <a:ext cx="642937" cy="622300"/>
              <a:chOff x="1275" y="2526"/>
              <a:chExt cx="405" cy="392"/>
            </a:xfrm>
          </p:grpSpPr>
          <p:grpSp>
            <p:nvGrpSpPr>
              <p:cNvPr id="46" name="Group 39">
                <a:extLst>
                  <a:ext uri="{FF2B5EF4-FFF2-40B4-BE49-F238E27FC236}">
                    <a16:creationId xmlns:a16="http://schemas.microsoft.com/office/drawing/2014/main" id="{BCD9BDED-21FF-625A-5A38-333E3AF84F26}"/>
                  </a:ext>
                </a:extLst>
              </p:cNvPr>
              <p:cNvGrpSpPr>
                <a:grpSpLocks/>
              </p:cNvGrpSpPr>
              <p:nvPr/>
            </p:nvGrpSpPr>
            <p:grpSpPr bwMode="auto">
              <a:xfrm>
                <a:off x="1275" y="2526"/>
                <a:ext cx="405" cy="392"/>
                <a:chOff x="1289" y="587"/>
                <a:chExt cx="668" cy="647"/>
              </a:xfrm>
            </p:grpSpPr>
            <p:sp>
              <p:nvSpPr>
                <p:cNvPr id="48" name="Oval 40">
                  <a:extLst>
                    <a:ext uri="{FF2B5EF4-FFF2-40B4-BE49-F238E27FC236}">
                      <a16:creationId xmlns:a16="http://schemas.microsoft.com/office/drawing/2014/main" id="{430789F5-735C-EF2F-72F7-52396EB32477}"/>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49" name="Oval 41">
                  <a:extLst>
                    <a:ext uri="{FF2B5EF4-FFF2-40B4-BE49-F238E27FC236}">
                      <a16:creationId xmlns:a16="http://schemas.microsoft.com/office/drawing/2014/main" id="{132390D0-7EB0-F020-95B8-C8E5F4E1B77B}"/>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0" name="Oval 42">
                  <a:extLst>
                    <a:ext uri="{FF2B5EF4-FFF2-40B4-BE49-F238E27FC236}">
                      <a16:creationId xmlns:a16="http://schemas.microsoft.com/office/drawing/2014/main" id="{34F6BCD8-5E9F-AA97-5F78-0A42553B7445}"/>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1" name="Oval 43">
                  <a:extLst>
                    <a:ext uri="{FF2B5EF4-FFF2-40B4-BE49-F238E27FC236}">
                      <a16:creationId xmlns:a16="http://schemas.microsoft.com/office/drawing/2014/main" id="{25F27F39-A905-EE72-0002-31E60D6324B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52" name="Oval 44">
                  <a:extLst>
                    <a:ext uri="{FF2B5EF4-FFF2-40B4-BE49-F238E27FC236}">
                      <a16:creationId xmlns:a16="http://schemas.microsoft.com/office/drawing/2014/main" id="{B863CC33-E5A7-A976-4457-9B5CDF018F1D}"/>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47" name="Text Box 45">
                <a:extLst>
                  <a:ext uri="{FF2B5EF4-FFF2-40B4-BE49-F238E27FC236}">
                    <a16:creationId xmlns:a16="http://schemas.microsoft.com/office/drawing/2014/main" id="{D5B10AF6-59A6-FEF4-0A0D-C933AC2198FB}"/>
                  </a:ext>
                </a:extLst>
              </p:cNvPr>
              <p:cNvSpPr txBox="1">
                <a:spLocks noChangeArrowheads="1"/>
              </p:cNvSpPr>
              <p:nvPr/>
            </p:nvSpPr>
            <p:spPr bwMode="gray">
              <a:xfrm>
                <a:off x="1358"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4</a:t>
                </a:r>
              </a:p>
            </p:txBody>
          </p:sp>
        </p:grpSp>
        <p:sp>
          <p:nvSpPr>
            <p:cNvPr id="45" name="Rectangle 8">
              <a:extLst>
                <a:ext uri="{FF2B5EF4-FFF2-40B4-BE49-F238E27FC236}">
                  <a16:creationId xmlns:a16="http://schemas.microsoft.com/office/drawing/2014/main" id="{609E7AD3-6145-129A-F20B-1C9C958E20DF}"/>
                </a:ext>
              </a:extLst>
            </p:cNvPr>
            <p:cNvSpPr>
              <a:spLocks noChangeArrowheads="1"/>
            </p:cNvSpPr>
            <p:nvPr/>
          </p:nvSpPr>
          <p:spPr bwMode="black">
            <a:xfrm>
              <a:off x="4123407" y="4697545"/>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LUẬN VÀ HƯỚNG PHÁT TRIỂN</a:t>
              </a:r>
            </a:p>
          </p:txBody>
        </p:sp>
      </p:grpSp>
      <p:grpSp>
        <p:nvGrpSpPr>
          <p:cNvPr id="53" name="Group 52">
            <a:extLst>
              <a:ext uri="{FF2B5EF4-FFF2-40B4-BE49-F238E27FC236}">
                <a16:creationId xmlns:a16="http://schemas.microsoft.com/office/drawing/2014/main" id="{96720D19-990A-427D-A433-70B88308D8D3}"/>
              </a:ext>
            </a:extLst>
          </p:cNvPr>
          <p:cNvGrpSpPr/>
          <p:nvPr/>
        </p:nvGrpSpPr>
        <p:grpSpPr>
          <a:xfrm>
            <a:off x="1672947" y="1362661"/>
            <a:ext cx="9704865" cy="661988"/>
            <a:chOff x="1953454" y="1348906"/>
            <a:chExt cx="9704865" cy="661988"/>
          </a:xfrm>
        </p:grpSpPr>
        <p:grpSp>
          <p:nvGrpSpPr>
            <p:cNvPr id="54" name="Group 22">
              <a:extLst>
                <a:ext uri="{FF2B5EF4-FFF2-40B4-BE49-F238E27FC236}">
                  <a16:creationId xmlns:a16="http://schemas.microsoft.com/office/drawing/2014/main" id="{CB940A66-D341-D95B-4FB1-6FA5A3411079}"/>
                </a:ext>
              </a:extLst>
            </p:cNvPr>
            <p:cNvGrpSpPr>
              <a:grpSpLocks/>
            </p:cNvGrpSpPr>
            <p:nvPr/>
          </p:nvGrpSpPr>
          <p:grpSpPr bwMode="auto">
            <a:xfrm>
              <a:off x="1953454" y="1348906"/>
              <a:ext cx="757238" cy="661988"/>
              <a:chOff x="912" y="1107"/>
              <a:chExt cx="477" cy="417"/>
            </a:xfrm>
          </p:grpSpPr>
          <p:grpSp>
            <p:nvGrpSpPr>
              <p:cNvPr id="56" name="Group 23">
                <a:extLst>
                  <a:ext uri="{FF2B5EF4-FFF2-40B4-BE49-F238E27FC236}">
                    <a16:creationId xmlns:a16="http://schemas.microsoft.com/office/drawing/2014/main" id="{A6E5DBF4-F381-CDDD-B40B-D02CED594283}"/>
                  </a:ext>
                </a:extLst>
              </p:cNvPr>
              <p:cNvGrpSpPr>
                <a:grpSpLocks/>
              </p:cNvGrpSpPr>
              <p:nvPr/>
            </p:nvGrpSpPr>
            <p:grpSpPr bwMode="auto">
              <a:xfrm>
                <a:off x="912" y="1107"/>
                <a:ext cx="477" cy="417"/>
                <a:chOff x="1289" y="587"/>
                <a:chExt cx="787" cy="689"/>
              </a:xfrm>
            </p:grpSpPr>
            <p:sp>
              <p:nvSpPr>
                <p:cNvPr id="58" name="Oval 24">
                  <a:extLst>
                    <a:ext uri="{FF2B5EF4-FFF2-40B4-BE49-F238E27FC236}">
                      <a16:creationId xmlns:a16="http://schemas.microsoft.com/office/drawing/2014/main" id="{0D97DB41-CBE7-6CB3-4E06-25C338892B76}"/>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59" name="Oval 25">
                  <a:extLst>
                    <a:ext uri="{FF2B5EF4-FFF2-40B4-BE49-F238E27FC236}">
                      <a16:creationId xmlns:a16="http://schemas.microsoft.com/office/drawing/2014/main" id="{9F94781D-F5FF-DD6D-1001-7DA40D23C0B6}"/>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0" name="Oval 26">
                  <a:extLst>
                    <a:ext uri="{FF2B5EF4-FFF2-40B4-BE49-F238E27FC236}">
                      <a16:creationId xmlns:a16="http://schemas.microsoft.com/office/drawing/2014/main" id="{91D2E57D-8743-B412-F407-D751E922205E}"/>
                    </a:ext>
                  </a:extLst>
                </p:cNvPr>
                <p:cNvSpPr>
                  <a:spLocks noChangeArrowheads="1"/>
                </p:cNvSpPr>
                <p:nvPr/>
              </p:nvSpPr>
              <p:spPr bwMode="gray">
                <a:xfrm>
                  <a:off x="1445" y="645"/>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1" name="Oval 27">
                  <a:extLst>
                    <a:ext uri="{FF2B5EF4-FFF2-40B4-BE49-F238E27FC236}">
                      <a16:creationId xmlns:a16="http://schemas.microsoft.com/office/drawing/2014/main" id="{E45F7D9B-8231-1B84-9C7A-B3FC56B09E6A}"/>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62" name="Oval 28">
                  <a:extLst>
                    <a:ext uri="{FF2B5EF4-FFF2-40B4-BE49-F238E27FC236}">
                      <a16:creationId xmlns:a16="http://schemas.microsoft.com/office/drawing/2014/main" id="{0C824F17-EE28-4E20-6510-6FD1A6FB0030}"/>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57" name="Text Box 29">
                <a:extLst>
                  <a:ext uri="{FF2B5EF4-FFF2-40B4-BE49-F238E27FC236}">
                    <a16:creationId xmlns:a16="http://schemas.microsoft.com/office/drawing/2014/main" id="{12A10B26-E80C-5C36-DEFA-27ECD70C0115}"/>
                  </a:ext>
                </a:extLst>
              </p:cNvPr>
              <p:cNvSpPr txBox="1">
                <a:spLocks noChangeArrowheads="1"/>
              </p:cNvSpPr>
              <p:nvPr/>
            </p:nvSpPr>
            <p:spPr bwMode="gray">
              <a:xfrm>
                <a:off x="996" y="116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1</a:t>
                </a:r>
              </a:p>
            </p:txBody>
          </p:sp>
        </p:grpSp>
        <p:sp>
          <p:nvSpPr>
            <p:cNvPr id="55" name="Rectangle 8">
              <a:extLst>
                <a:ext uri="{FF2B5EF4-FFF2-40B4-BE49-F238E27FC236}">
                  <a16:creationId xmlns:a16="http://schemas.microsoft.com/office/drawing/2014/main" id="{B0EBA3E1-4EFD-BDA1-8559-AF369A19E97A}"/>
                </a:ext>
              </a:extLst>
            </p:cNvPr>
            <p:cNvSpPr>
              <a:spLocks noChangeArrowheads="1"/>
            </p:cNvSpPr>
            <p:nvPr/>
          </p:nvSpPr>
          <p:spPr bwMode="black">
            <a:xfrm>
              <a:off x="2964656" y="1351941"/>
              <a:ext cx="8693663" cy="492443"/>
            </a:xfrm>
            <a:prstGeom prst="rect">
              <a:avLst/>
            </a:prstGeom>
            <a:noFill/>
            <a:ln w="9525">
              <a:noFill/>
              <a:miter lim="800000"/>
              <a:headEnd/>
              <a:tailEnd/>
            </a:ln>
            <a:effectLst/>
          </p:spPr>
          <p:txBody>
            <a:bodyPr wrap="square">
              <a:spAutoFit/>
            </a:bodyPr>
            <a:lstStyle/>
            <a:p>
              <a:pPr eaLnBrk="0" hangingPunct="0"/>
              <a:r>
                <a:rPr lang="en-US" sz="2600" b="1" dirty="0">
                  <a:solidFill>
                    <a:srgbClr val="002060"/>
                  </a:solidFill>
                  <a:latin typeface="Cambria" panose="02040503050406030204" pitchFamily="18" charset="0"/>
                  <a:ea typeface="Cambria" panose="02040503050406030204" pitchFamily="18" charset="0"/>
                  <a:cs typeface="Times New Roman" pitchFamily="18" charset="0"/>
                </a:rPr>
                <a:t>TỔNG QUAN</a:t>
              </a:r>
            </a:p>
          </p:txBody>
        </p:sp>
      </p:grpSp>
      <p:grpSp>
        <p:nvGrpSpPr>
          <p:cNvPr id="63" name="Group 62">
            <a:extLst>
              <a:ext uri="{FF2B5EF4-FFF2-40B4-BE49-F238E27FC236}">
                <a16:creationId xmlns:a16="http://schemas.microsoft.com/office/drawing/2014/main" id="{EEA37683-BFF0-B1B5-2C77-EA20141CD56B}"/>
              </a:ext>
            </a:extLst>
          </p:cNvPr>
          <p:cNvGrpSpPr/>
          <p:nvPr/>
        </p:nvGrpSpPr>
        <p:grpSpPr>
          <a:xfrm>
            <a:off x="3188601" y="3995838"/>
            <a:ext cx="8393799" cy="622300"/>
            <a:chOff x="3313292" y="3444939"/>
            <a:chExt cx="8393799" cy="622300"/>
          </a:xfrm>
        </p:grpSpPr>
        <p:grpSp>
          <p:nvGrpSpPr>
            <p:cNvPr id="64" name="Group 38">
              <a:extLst>
                <a:ext uri="{FF2B5EF4-FFF2-40B4-BE49-F238E27FC236}">
                  <a16:creationId xmlns:a16="http://schemas.microsoft.com/office/drawing/2014/main" id="{E4505DE9-ED44-37B8-CD9C-1E1F0E47974A}"/>
                </a:ext>
              </a:extLst>
            </p:cNvPr>
            <p:cNvGrpSpPr>
              <a:grpSpLocks/>
            </p:cNvGrpSpPr>
            <p:nvPr/>
          </p:nvGrpSpPr>
          <p:grpSpPr bwMode="auto">
            <a:xfrm>
              <a:off x="3313292" y="3444939"/>
              <a:ext cx="642937" cy="622300"/>
              <a:chOff x="1275" y="2526"/>
              <a:chExt cx="405" cy="392"/>
            </a:xfrm>
          </p:grpSpPr>
          <p:grpSp>
            <p:nvGrpSpPr>
              <p:cNvPr id="66" name="Group 39">
                <a:extLst>
                  <a:ext uri="{FF2B5EF4-FFF2-40B4-BE49-F238E27FC236}">
                    <a16:creationId xmlns:a16="http://schemas.microsoft.com/office/drawing/2014/main" id="{2C30277F-2B42-CBBE-0501-8507A16457FD}"/>
                  </a:ext>
                </a:extLst>
              </p:cNvPr>
              <p:cNvGrpSpPr>
                <a:grpSpLocks/>
              </p:cNvGrpSpPr>
              <p:nvPr/>
            </p:nvGrpSpPr>
            <p:grpSpPr bwMode="auto">
              <a:xfrm>
                <a:off x="1275" y="2526"/>
                <a:ext cx="405" cy="392"/>
                <a:chOff x="1289" y="587"/>
                <a:chExt cx="668" cy="647"/>
              </a:xfrm>
            </p:grpSpPr>
            <p:sp>
              <p:nvSpPr>
                <p:cNvPr id="68" name="Oval 40">
                  <a:extLst>
                    <a:ext uri="{FF2B5EF4-FFF2-40B4-BE49-F238E27FC236}">
                      <a16:creationId xmlns:a16="http://schemas.microsoft.com/office/drawing/2014/main" id="{951E8D20-5D45-C925-F11F-B87C1FBD511A}"/>
                    </a:ext>
                  </a:extLst>
                </p:cNvPr>
                <p:cNvSpPr>
                  <a:spLocks noChangeArrowheads="1"/>
                </p:cNvSpPr>
                <p:nvPr/>
              </p:nvSpPr>
              <p:spPr bwMode="gray">
                <a:xfrm>
                  <a:off x="1289" y="646"/>
                  <a:ext cx="668" cy="540"/>
                </a:xfrm>
                <a:prstGeom prst="ellipse">
                  <a:avLst/>
                </a:prstGeom>
                <a:solidFill>
                  <a:srgbClr val="333333"/>
                </a:solidFill>
                <a:ln>
                  <a:noFill/>
                </a:ln>
                <a:effectLst>
                  <a:prstShdw prst="shdw11">
                    <a:srgbClr val="808080">
                      <a:alpha val="50000"/>
                    </a:srgbClr>
                  </a:prstShdw>
                </a:effectLst>
                <a:extLst>
                  <a:ext uri="{91240B29-F687-4F45-9708-019B960494DF}">
                    <a14:hiddenLine xmlns:a14="http://schemas.microsoft.com/office/drawing/2010/main" w="38100" algn="ctr">
                      <a:solidFill>
                        <a:schemeClr val="bg1"/>
                      </a:solidFill>
                      <a:round/>
                      <a:headEnd/>
                      <a:tailEnd/>
                    </a14:hiddenLine>
                  </a:ext>
                </a:extLst>
              </p:spPr>
              <p:txBody>
                <a:bodyPr anchor="ctr">
                  <a:spAutoFit/>
                </a:bodyPr>
                <a:lstStyle/>
                <a:p>
                  <a:endParaRPr lang="vi-VN">
                    <a:latin typeface="Roboto Black" panose="02000000000000000000" pitchFamily="2" charset="0"/>
                    <a:ea typeface="Roboto Black" panose="02000000000000000000" pitchFamily="2" charset="0"/>
                  </a:endParaRPr>
                </a:p>
              </p:txBody>
            </p:sp>
            <p:sp>
              <p:nvSpPr>
                <p:cNvPr id="69" name="Oval 41">
                  <a:extLst>
                    <a:ext uri="{FF2B5EF4-FFF2-40B4-BE49-F238E27FC236}">
                      <a16:creationId xmlns:a16="http://schemas.microsoft.com/office/drawing/2014/main" id="{073B0308-1162-EE85-62FA-9304F9BF7CD7}"/>
                    </a:ext>
                  </a:extLst>
                </p:cNvPr>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0" name="Oval 42">
                  <a:extLst>
                    <a:ext uri="{FF2B5EF4-FFF2-40B4-BE49-F238E27FC236}">
                      <a16:creationId xmlns:a16="http://schemas.microsoft.com/office/drawing/2014/main" id="{A71043BD-1EFE-36D6-DEC1-5C72C49AE603}"/>
                    </a:ext>
                  </a:extLst>
                </p:cNvPr>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1" name="Oval 43">
                  <a:extLst>
                    <a:ext uri="{FF2B5EF4-FFF2-40B4-BE49-F238E27FC236}">
                      <a16:creationId xmlns:a16="http://schemas.microsoft.com/office/drawing/2014/main" id="{94931240-8474-81F4-EA62-B229FC6F20E8}"/>
                    </a:ext>
                  </a:extLst>
                </p:cNvPr>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sp>
              <p:nvSpPr>
                <p:cNvPr id="72" name="Oval 44">
                  <a:extLst>
                    <a:ext uri="{FF2B5EF4-FFF2-40B4-BE49-F238E27FC236}">
                      <a16:creationId xmlns:a16="http://schemas.microsoft.com/office/drawing/2014/main" id="{58E80DF3-7C5A-7861-AE44-E9D661F5A9D1}"/>
                    </a:ext>
                  </a:extLst>
                </p:cNvPr>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prstShdw prst="shdw11">
                    <a:schemeClr val="bg2">
                      <a:alpha val="50000"/>
                    </a:schemeClr>
                  </a:prstShdw>
                </a:effectLst>
                <a:extLst>
                  <a:ext uri="{91240B29-F687-4F45-9708-019B960494DF}">
                    <a14:hiddenLine xmlns:a14="http://schemas.microsoft.com/office/drawing/2010/main" w="9525" algn="ctr">
                      <a:solidFill>
                        <a:schemeClr val="tx1"/>
                      </a:solidFill>
                      <a:round/>
                      <a:headEnd/>
                      <a:tailEnd/>
                    </a14:hiddenLine>
                  </a:ext>
                </a:extLst>
              </p:spPr>
              <p:txBody>
                <a:bodyPr vert="eaVert" wrap="none" anchor="ctr"/>
                <a:lstStyle/>
                <a:p>
                  <a:endParaRPr lang="vi-VN">
                    <a:latin typeface="Roboto Black" panose="02000000000000000000" pitchFamily="2" charset="0"/>
                    <a:ea typeface="Roboto Black" panose="02000000000000000000" pitchFamily="2" charset="0"/>
                  </a:endParaRPr>
                </a:p>
              </p:txBody>
            </p:sp>
          </p:grpSp>
          <p:sp>
            <p:nvSpPr>
              <p:cNvPr id="67" name="Text Box 45">
                <a:extLst>
                  <a:ext uri="{FF2B5EF4-FFF2-40B4-BE49-F238E27FC236}">
                    <a16:creationId xmlns:a16="http://schemas.microsoft.com/office/drawing/2014/main" id="{373EC5D4-F56C-600D-F212-5044CF2F7677}"/>
                  </a:ext>
                </a:extLst>
              </p:cNvPr>
              <p:cNvSpPr txBox="1">
                <a:spLocks noChangeArrowheads="1"/>
              </p:cNvSpPr>
              <p:nvPr/>
            </p:nvSpPr>
            <p:spPr bwMode="gray">
              <a:xfrm>
                <a:off x="1359" y="2582"/>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dirty="0">
                    <a:solidFill>
                      <a:srgbClr val="000000"/>
                    </a:solidFill>
                    <a:latin typeface="Roboto Black" panose="02000000000000000000" pitchFamily="2" charset="0"/>
                    <a:ea typeface="Roboto Black" panose="02000000000000000000" pitchFamily="2" charset="0"/>
                  </a:rPr>
                  <a:t>3</a:t>
                </a:r>
              </a:p>
            </p:txBody>
          </p:sp>
        </p:grpSp>
        <p:sp>
          <p:nvSpPr>
            <p:cNvPr id="65" name="Rectangle 8">
              <a:extLst>
                <a:ext uri="{FF2B5EF4-FFF2-40B4-BE49-F238E27FC236}">
                  <a16:creationId xmlns:a16="http://schemas.microsoft.com/office/drawing/2014/main" id="{DB8501E3-0A98-297C-E007-7594DD4FB0FD}"/>
                </a:ext>
              </a:extLst>
            </p:cNvPr>
            <p:cNvSpPr>
              <a:spLocks noChangeArrowheads="1"/>
            </p:cNvSpPr>
            <p:nvPr/>
          </p:nvSpPr>
          <p:spPr bwMode="black">
            <a:xfrm>
              <a:off x="4327892" y="3503359"/>
              <a:ext cx="7379199" cy="492443"/>
            </a:xfrm>
            <a:prstGeom prst="rect">
              <a:avLst/>
            </a:prstGeom>
            <a:noFill/>
            <a:ln w="9525">
              <a:noFill/>
              <a:miter lim="800000"/>
              <a:headEnd/>
              <a:tailEnd/>
            </a:ln>
            <a:effectLst/>
          </p:spPr>
          <p:txBody>
            <a:bodyPr wrap="square">
              <a:spAutoFit/>
            </a:bodyPr>
            <a:lstStyle/>
            <a:p>
              <a:pPr marL="0" lvl="4" eaLnBrk="0" hangingPunct="0"/>
              <a:r>
                <a:rPr lang="en-US" sz="2600" b="1" dirty="0">
                  <a:solidFill>
                    <a:srgbClr val="002060"/>
                  </a:solidFill>
                  <a:latin typeface="Cambria" panose="02040503050406030204" pitchFamily="18" charset="0"/>
                  <a:ea typeface="Cambria" panose="02040503050406030204" pitchFamily="18" charset="0"/>
                </a:rPr>
                <a:t>KẾT QUẢ VÀ PHÂN TÍCH</a:t>
              </a:r>
            </a:p>
          </p:txBody>
        </p:sp>
      </p:grpSp>
    </p:spTree>
    <p:extLst>
      <p:ext uri="{BB962C8B-B14F-4D97-AF65-F5344CB8AC3E}">
        <p14:creationId xmlns:p14="http://schemas.microsoft.com/office/powerpoint/2010/main" val="364170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left)">
                                      <p:cBhvr>
                                        <p:cTn id="7" dur="500"/>
                                        <p:tgtEl>
                                          <p:spTgt spid="5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sp>
        <p:nvSpPr>
          <p:cNvPr id="13" name="Text Box 25">
            <a:extLst>
              <a:ext uri="{FF2B5EF4-FFF2-40B4-BE49-F238E27FC236}">
                <a16:creationId xmlns:a16="http://schemas.microsoft.com/office/drawing/2014/main" id="{743461CF-6E19-494E-AA4F-8FEF67C93E3E}"/>
              </a:ext>
            </a:extLst>
          </p:cNvPr>
          <p:cNvSpPr txBox="1">
            <a:spLocks noChangeArrowheads="1"/>
          </p:cNvSpPr>
          <p:nvPr/>
        </p:nvSpPr>
        <p:spPr bwMode="auto">
          <a:xfrm>
            <a:off x="193396" y="965200"/>
            <a:ext cx="1131788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lgn="just">
              <a:buAutoNum type="arabicPeriod"/>
            </a:pPr>
            <a:r>
              <a:rPr lang="en-US" sz="2000" b="1" dirty="0">
                <a:latin typeface="Cambria" panose="02040503050406030204" pitchFamily="18" charset="0"/>
                <a:ea typeface="Cambria" panose="02040503050406030204" pitchFamily="18" charset="0"/>
                <a:cs typeface="Times New Roman" panose="02020603050405020304" pitchFamily="18" charset="0"/>
              </a:rPr>
              <a:t>ĐẶT VẤN ĐỀ</a:t>
            </a:r>
          </a:p>
          <a:p>
            <a:pPr algn="just"/>
            <a:r>
              <a:rPr lang="vi-VN" sz="2000" dirty="0">
                <a:latin typeface="Cambria" panose="02040503050406030204" pitchFamily="18" charset="0"/>
                <a:ea typeface="Cambria" panose="02040503050406030204" pitchFamily="18" charset="0"/>
              </a:rPr>
              <a:t>Trong lĩnh vực hàng hải và công trình biển, độ bền mỏi là một yếu tố cực kỳ quan trọng ảnh hưởng trực tiếp đến tuổi thọ và độ tin cậy của tàu thủy và công trình nổi. Hiện tượng phá hủy mỏi tiềm ẩn nhiều rủi ro, có thể gây ra hậu quả nghiêm trọng về </a:t>
            </a:r>
            <a:r>
              <a:rPr lang="en-US" sz="2000" dirty="0" err="1">
                <a:latin typeface="Cambria" panose="02040503050406030204" pitchFamily="18" charset="0"/>
                <a:ea typeface="Cambria" panose="02040503050406030204" pitchFamily="18" charset="0"/>
              </a:rPr>
              <a:t>kết</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cấu</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kinh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tế</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và</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tính</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mạng</a:t>
            </a:r>
            <a:r>
              <a:rPr lang="en-US" sz="2000" dirty="0">
                <a:latin typeface="Cambria" panose="02040503050406030204" pitchFamily="18" charset="0"/>
                <a:ea typeface="Cambria" panose="02040503050406030204" pitchFamily="18" charset="0"/>
              </a:rPr>
              <a:t> con </a:t>
            </a:r>
            <a:r>
              <a:rPr lang="en-US" sz="2000" dirty="0" err="1">
                <a:latin typeface="Cambria" panose="02040503050406030204" pitchFamily="18" charset="0"/>
                <a:ea typeface="Cambria" panose="02040503050406030204" pitchFamily="18" charset="0"/>
              </a:rPr>
              <a:t>người</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trên</a:t>
            </a: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biển</a:t>
            </a:r>
            <a:endParaRPr lang="en-US" sz="2000" dirty="0">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nội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liệu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tạo</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ứng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suất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tập</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trung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khuyết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tật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Yếu</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tố</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ngoại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1"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tại</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Tải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trọng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tác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dụng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lên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kết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cấu</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môi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trường</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làm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việc</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mặn</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ẩm</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nhiệt</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độ</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4" name="Picture 3">
            <a:extLst>
              <a:ext uri="{FF2B5EF4-FFF2-40B4-BE49-F238E27FC236}">
                <a16:creationId xmlns:a16="http://schemas.microsoft.com/office/drawing/2014/main" id="{CC46BE2A-CADD-E468-D865-2F91AEA61A4E}"/>
              </a:ext>
            </a:extLst>
          </p:cNvPr>
          <p:cNvPicPr>
            <a:picLocks noChangeAspect="1"/>
          </p:cNvPicPr>
          <p:nvPr/>
        </p:nvPicPr>
        <p:blipFill>
          <a:blip r:embed="rId4"/>
          <a:stretch>
            <a:fillRect/>
          </a:stretch>
        </p:blipFill>
        <p:spPr>
          <a:xfrm>
            <a:off x="852464" y="3103372"/>
            <a:ext cx="10141987" cy="3275317"/>
          </a:xfrm>
          <a:prstGeom prst="rect">
            <a:avLst/>
          </a:prstGeom>
        </p:spPr>
      </p:pic>
    </p:spTree>
    <p:extLst>
      <p:ext uri="{BB962C8B-B14F-4D97-AF65-F5344CB8AC3E}">
        <p14:creationId xmlns:p14="http://schemas.microsoft.com/office/powerpoint/2010/main" val="1954631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7694F05E-C341-65B7-3E53-1BA7086F79EC}"/>
              </a:ext>
            </a:extLst>
          </p:cNvPr>
          <p:cNvPicPr>
            <a:picLocks noChangeAspect="1"/>
          </p:cNvPicPr>
          <p:nvPr/>
        </p:nvPicPr>
        <p:blipFill>
          <a:blip r:embed="rId4"/>
          <a:stretch>
            <a:fillRect/>
          </a:stretch>
        </p:blipFill>
        <p:spPr>
          <a:xfrm>
            <a:off x="5806681" y="1808272"/>
            <a:ext cx="5775719" cy="4334922"/>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264516" y="1087329"/>
            <a:ext cx="1131788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vi-VN" sz="2000" b="1" dirty="0">
                <a:latin typeface="Cambria" panose="02040503050406030204" pitchFamily="18" charset="0"/>
                <a:ea typeface="Cambria" panose="02040503050406030204" pitchFamily="18" charset="0"/>
              </a:rPr>
              <a:t>Tàu thủy:</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chuyển tiếp giữa thân tàu và cấu trúc thượng tầng.</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quanh các lỗ mở (cửa sổ, cửa ra vào).</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Góc cạnh, mối hàn, các vị trí tập trung ứng suất.</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r>
              <a:rPr lang="vi-VN" sz="2000" b="1" dirty="0">
                <a:latin typeface="Cambria" panose="02040503050406030204" pitchFamily="18" charset="0"/>
                <a:ea typeface="Cambria" panose="02040503050406030204" pitchFamily="18" charset="0"/>
              </a:rPr>
              <a:t>Công trình nổi:</a:t>
            </a:r>
            <a:endParaRPr lang="en-US" sz="2000" b="1"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Chân đế</a:t>
            </a:r>
            <a:r>
              <a:rPr lang="en-US" sz="2000" dirty="0">
                <a:latin typeface="Cambria" panose="02040503050406030204" pitchFamily="18" charset="0"/>
                <a:ea typeface="Cambria" panose="02040503050406030204" pitchFamily="18" charset="0"/>
              </a:rPr>
              <a:t> </a:t>
            </a:r>
            <a:r>
              <a:rPr lang="vi-VN" sz="2000" dirty="0">
                <a:latin typeface="Cambria" panose="02040503050406030204" pitchFamily="18" charset="0"/>
                <a:ea typeface="Cambria" panose="02040503050406030204" pitchFamily="18" charset="0"/>
              </a:rPr>
              <a:t>neo đậu.</a:t>
            </a: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Vùng tiếp xúc giữa các thành phần cấu trúc.</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vi-VN" sz="2000" dirty="0">
                <a:latin typeface="Cambria" panose="02040503050406030204" pitchFamily="18" charset="0"/>
                <a:ea typeface="Cambria" panose="02040503050406030204" pitchFamily="18" charset="0"/>
              </a:rPr>
              <a:t>Các vị trí chịu tác động trực tiếp của sóng, gió.</a:t>
            </a:r>
            <a:endParaRPr lang="en-US" sz="2000" dirty="0">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Cambria" panose="02040503050406030204" pitchFamily="18" charset="0"/>
                <a:ea typeface="Cambria" panose="02040503050406030204" pitchFamily="18" charset="0"/>
              </a:rPr>
              <a:t>...</a:t>
            </a:r>
            <a:endParaRPr lang="vi-VN"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435750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1162050" y="322987"/>
            <a:ext cx="552341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  TỔNG QUAN</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pic>
        <p:nvPicPr>
          <p:cNvPr id="2" name="Picture 1">
            <a:extLst>
              <a:ext uri="{FF2B5EF4-FFF2-40B4-BE49-F238E27FC236}">
                <a16:creationId xmlns:a16="http://schemas.microsoft.com/office/drawing/2014/main" id="{E475DF86-115D-C344-39FE-D7B7C230A03A}"/>
              </a:ext>
            </a:extLst>
          </p:cNvPr>
          <p:cNvPicPr>
            <a:picLocks noChangeAspect="1"/>
          </p:cNvPicPr>
          <p:nvPr/>
        </p:nvPicPr>
        <p:blipFill>
          <a:blip r:embed="rId4"/>
          <a:stretch>
            <a:fillRect/>
          </a:stretch>
        </p:blipFill>
        <p:spPr>
          <a:xfrm>
            <a:off x="770112" y="1277958"/>
            <a:ext cx="10081501" cy="5178339"/>
          </a:xfrm>
          <a:prstGeom prst="rect">
            <a:avLst/>
          </a:prstGeom>
        </p:spPr>
      </p:pic>
    </p:spTree>
    <p:extLst>
      <p:ext uri="{BB962C8B-B14F-4D97-AF65-F5344CB8AC3E}">
        <p14:creationId xmlns:p14="http://schemas.microsoft.com/office/powerpoint/2010/main" val="420299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193396" y="965200"/>
            <a:ext cx="1131788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endParaRPr lang="en-US" sz="2000" dirty="0">
              <a:latin typeface="Cambria" panose="02040503050406030204" pitchFamily="18" charset="0"/>
              <a:ea typeface="Cambria" panose="02040503050406030204" pitchFamily="18" charset="0"/>
            </a:endParaRP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a16="http://schemas.microsoft.com/office/drawing/2014/main" id="{17B117EF-3D06-2CF9-82BB-A1F67203772F}"/>
              </a:ext>
            </a:extLst>
          </p:cNvPr>
          <p:cNvPicPr>
            <a:picLocks noChangeAspect="1"/>
          </p:cNvPicPr>
          <p:nvPr/>
        </p:nvPicPr>
        <p:blipFill>
          <a:blip r:embed="rId4"/>
          <a:stretch>
            <a:fillRect/>
          </a:stretch>
        </p:blipFill>
        <p:spPr>
          <a:xfrm>
            <a:off x="4289234" y="1087329"/>
            <a:ext cx="3444608" cy="5770671"/>
          </a:xfrm>
          <a:prstGeom prst="rect">
            <a:avLst/>
          </a:prstGeom>
        </p:spPr>
      </p:pic>
    </p:spTree>
    <p:extLst>
      <p:ext uri="{BB962C8B-B14F-4D97-AF65-F5344CB8AC3E}">
        <p14:creationId xmlns:p14="http://schemas.microsoft.com/office/powerpoint/2010/main" val="167751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535774" y="96520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XÂY DỰNG CHƯƠNG TRÌNH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7" name="Picture 6">
            <a:extLst>
              <a:ext uri="{FF2B5EF4-FFF2-40B4-BE49-F238E27FC236}">
                <a16:creationId xmlns:a16="http://schemas.microsoft.com/office/drawing/2014/main" id="{B8FC0A5F-04F6-F5C2-35D0-56AF71B8E131}"/>
              </a:ext>
            </a:extLst>
          </p:cNvPr>
          <p:cNvPicPr>
            <a:picLocks noChangeAspect="1"/>
          </p:cNvPicPr>
          <p:nvPr/>
        </p:nvPicPr>
        <p:blipFill>
          <a:blip r:embed="rId4"/>
          <a:stretch>
            <a:fillRect/>
          </a:stretch>
        </p:blipFill>
        <p:spPr>
          <a:xfrm>
            <a:off x="535774" y="1974563"/>
            <a:ext cx="11331432" cy="3390649"/>
          </a:xfrm>
          <a:prstGeom prst="rect">
            <a:avLst/>
          </a:prstGeom>
          <a:ln>
            <a:solidFill>
              <a:schemeClr val="tx1"/>
            </a:solidFill>
          </a:ln>
        </p:spPr>
      </p:pic>
    </p:spTree>
    <p:extLst>
      <p:ext uri="{BB962C8B-B14F-4D97-AF65-F5344CB8AC3E}">
        <p14:creationId xmlns:p14="http://schemas.microsoft.com/office/powerpoint/2010/main" val="45862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4DD89-6C69-9A6C-833E-D031922FB17E}"/>
              </a:ext>
            </a:extLst>
          </p:cNvPr>
          <p:cNvSpPr>
            <a:spLocks noGrp="1"/>
          </p:cNvSpPr>
          <p:nvPr>
            <p:ph type="sldNum" sz="quarter" idx="12"/>
          </p:nvPr>
        </p:nvSpPr>
        <p:spPr/>
        <p:txBody>
          <a:bodyPr/>
          <a:lstStyle/>
          <a:p>
            <a:fld id="{AA3D6EC1-CEF0-44B9-AC69-1554EEB371D5}" type="slidenum">
              <a:rPr lang="en-GB" smtClean="0"/>
              <a:t>8</a:t>
            </a:fld>
            <a:endParaRPr lang="en-GB"/>
          </a:p>
        </p:txBody>
      </p:sp>
      <p:pic>
        <p:nvPicPr>
          <p:cNvPr id="15" name="Picture 14">
            <a:extLst>
              <a:ext uri="{FF2B5EF4-FFF2-40B4-BE49-F238E27FC236}">
                <a16:creationId xmlns:a16="http://schemas.microsoft.com/office/drawing/2014/main" id="{D62206B3-4131-7169-47D2-06A3266DF44C}"/>
              </a:ext>
            </a:extLst>
          </p:cNvPr>
          <p:cNvPicPr>
            <a:picLocks noChangeAspect="1"/>
          </p:cNvPicPr>
          <p:nvPr/>
        </p:nvPicPr>
        <p:blipFill>
          <a:blip r:embed="rId3"/>
          <a:stretch>
            <a:fillRect/>
          </a:stretch>
        </p:blipFill>
        <p:spPr>
          <a:xfrm>
            <a:off x="39088" y="0"/>
            <a:ext cx="3919149" cy="6467475"/>
          </a:xfrm>
          <a:prstGeom prst="rect">
            <a:avLst/>
          </a:prstGeom>
        </p:spPr>
      </p:pic>
      <p:pic>
        <p:nvPicPr>
          <p:cNvPr id="27" name="Picture 26">
            <a:extLst>
              <a:ext uri="{FF2B5EF4-FFF2-40B4-BE49-F238E27FC236}">
                <a16:creationId xmlns:a16="http://schemas.microsoft.com/office/drawing/2014/main" id="{1A38F368-E356-B115-134E-163EE0A30CBF}"/>
              </a:ext>
            </a:extLst>
          </p:cNvPr>
          <p:cNvPicPr>
            <a:picLocks noChangeAspect="1"/>
          </p:cNvPicPr>
          <p:nvPr/>
        </p:nvPicPr>
        <p:blipFill>
          <a:blip r:embed="rId4"/>
          <a:stretch>
            <a:fillRect/>
          </a:stretch>
        </p:blipFill>
        <p:spPr>
          <a:xfrm>
            <a:off x="3974886" y="-1"/>
            <a:ext cx="4004879" cy="6467475"/>
          </a:xfrm>
          <a:prstGeom prst="rect">
            <a:avLst/>
          </a:prstGeom>
        </p:spPr>
      </p:pic>
      <p:pic>
        <p:nvPicPr>
          <p:cNvPr id="28" name="Picture 27">
            <a:extLst>
              <a:ext uri="{FF2B5EF4-FFF2-40B4-BE49-F238E27FC236}">
                <a16:creationId xmlns:a16="http://schemas.microsoft.com/office/drawing/2014/main" id="{A5B701C1-262D-101D-2050-DDFD0C88FB7E}"/>
              </a:ext>
            </a:extLst>
          </p:cNvPr>
          <p:cNvPicPr>
            <a:picLocks noChangeAspect="1"/>
          </p:cNvPicPr>
          <p:nvPr/>
        </p:nvPicPr>
        <p:blipFill>
          <a:blip r:embed="rId5"/>
          <a:stretch>
            <a:fillRect/>
          </a:stretch>
        </p:blipFill>
        <p:spPr>
          <a:xfrm>
            <a:off x="7999243" y="-1"/>
            <a:ext cx="4153670" cy="6467475"/>
          </a:xfrm>
          <a:prstGeom prst="rect">
            <a:avLst/>
          </a:prstGeom>
        </p:spPr>
      </p:pic>
      <p:cxnSp>
        <p:nvCxnSpPr>
          <p:cNvPr id="30" name="Straight Connector 29">
            <a:extLst>
              <a:ext uri="{FF2B5EF4-FFF2-40B4-BE49-F238E27FC236}">
                <a16:creationId xmlns:a16="http://schemas.microsoft.com/office/drawing/2014/main" id="{1B826400-D35F-D958-37BB-38867215FB09}"/>
              </a:ext>
            </a:extLst>
          </p:cNvPr>
          <p:cNvCxnSpPr/>
          <p:nvPr/>
        </p:nvCxnSpPr>
        <p:spPr>
          <a:xfrm flipV="1">
            <a:off x="3962186" y="0"/>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C6F3341-A319-6053-08C6-DC00829EBF0E}"/>
              </a:ext>
            </a:extLst>
          </p:cNvPr>
          <p:cNvCxnSpPr/>
          <p:nvPr/>
        </p:nvCxnSpPr>
        <p:spPr>
          <a:xfrm flipV="1">
            <a:off x="7966851" y="-1"/>
            <a:ext cx="0"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107087C-E1C1-EF4A-304F-15F4DB9159C8}"/>
              </a:ext>
            </a:extLst>
          </p:cNvPr>
          <p:cNvSpPr txBox="1"/>
          <p:nvPr/>
        </p:nvSpPr>
        <p:spPr>
          <a:xfrm>
            <a:off x="4042415" y="6467473"/>
            <a:ext cx="3820859"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1</a:t>
            </a:r>
            <a:endParaRPr lang="en-US" sz="1800" cap="small" dirty="0">
              <a:effectLst/>
              <a:latin typeface="Cambria" panose="02040503050406030204" pitchFamily="18" charset="0"/>
              <a:ea typeface="Cambria" panose="02040503050406030204" pitchFamily="18" charset="0"/>
            </a:endParaRPr>
          </a:p>
        </p:txBody>
      </p:sp>
      <p:sp>
        <p:nvSpPr>
          <p:cNvPr id="36" name="TextBox 35">
            <a:extLst>
              <a:ext uri="{FF2B5EF4-FFF2-40B4-BE49-F238E27FC236}">
                <a16:creationId xmlns:a16="http://schemas.microsoft.com/office/drawing/2014/main" id="{995B4659-187D-567A-BAE6-7AF6EDD5AE98}"/>
              </a:ext>
            </a:extLst>
          </p:cNvPr>
          <p:cNvSpPr txBox="1"/>
          <p:nvPr/>
        </p:nvSpPr>
        <p:spPr>
          <a:xfrm>
            <a:off x="8051030" y="6482079"/>
            <a:ext cx="4050096"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SO SÁNH ĐIỂM NÓNG 2</a:t>
            </a:r>
            <a:endParaRPr lang="en-US" sz="1800" cap="small" dirty="0">
              <a:effectLst/>
              <a:latin typeface="Cambria" panose="02040503050406030204" pitchFamily="18" charset="0"/>
              <a:ea typeface="Cambria" panose="02040503050406030204" pitchFamily="18" charset="0"/>
            </a:endParaRPr>
          </a:p>
        </p:txBody>
      </p:sp>
      <p:sp>
        <p:nvSpPr>
          <p:cNvPr id="37" name="TextBox 36">
            <a:extLst>
              <a:ext uri="{FF2B5EF4-FFF2-40B4-BE49-F238E27FC236}">
                <a16:creationId xmlns:a16="http://schemas.microsoft.com/office/drawing/2014/main" id="{5C3FBCFC-A5DB-BD7C-2717-B23B4143F183}"/>
              </a:ext>
            </a:extLst>
          </p:cNvPr>
          <p:cNvSpPr txBox="1"/>
          <p:nvPr/>
        </p:nvSpPr>
        <p:spPr>
          <a:xfrm>
            <a:off x="39087" y="6467473"/>
            <a:ext cx="3643913" cy="341632"/>
          </a:xfrm>
          <a:prstGeom prst="rect">
            <a:avLst/>
          </a:prstGeom>
          <a:solidFill>
            <a:schemeClr val="bg1"/>
          </a:solidFill>
        </p:spPr>
        <p:txBody>
          <a:bodyPr wrap="square">
            <a:spAutoFit/>
          </a:bodyPr>
          <a:lstStyle/>
          <a:p>
            <a:pPr marR="0" lvl="0" algn="ctr">
              <a:lnSpc>
                <a:spcPct val="90000"/>
              </a:lnSpc>
              <a:spcBef>
                <a:spcPts val="1200"/>
              </a:spcBef>
              <a:spcAft>
                <a:spcPts val="600"/>
              </a:spcAft>
              <a:buSzPts val="800"/>
              <a:tabLst>
                <a:tab pos="685800" algn="l"/>
              </a:tabLst>
            </a:pPr>
            <a:r>
              <a:rPr lang="en-US" cap="small" dirty="0">
                <a:latin typeface="Cambria" panose="02040503050406030204" pitchFamily="18" charset="0"/>
                <a:ea typeface="Cambria" panose="02040503050406030204" pitchFamily="18" charset="0"/>
              </a:rPr>
              <a:t>BẢNG TÍNH TOÁN THIỆT HẠI MỎI</a:t>
            </a:r>
            <a:endParaRPr lang="en-US" sz="1800" cap="small" dirty="0">
              <a:effectLst/>
              <a:latin typeface="Cambria" panose="02040503050406030204" pitchFamily="18" charset="0"/>
              <a:ea typeface="Cambria" panose="02040503050406030204" pitchFamily="18" charset="0"/>
            </a:endParaRPr>
          </a:p>
        </p:txBody>
      </p:sp>
      <p:sp>
        <p:nvSpPr>
          <p:cNvPr id="38" name="Rectangle 37">
            <a:extLst>
              <a:ext uri="{FF2B5EF4-FFF2-40B4-BE49-F238E27FC236}">
                <a16:creationId xmlns:a16="http://schemas.microsoft.com/office/drawing/2014/main" id="{37203A76-82AE-53EC-1F41-24B2695723FF}"/>
              </a:ext>
            </a:extLst>
          </p:cNvPr>
          <p:cNvSpPr/>
          <p:nvPr/>
        </p:nvSpPr>
        <p:spPr>
          <a:xfrm>
            <a:off x="7378700" y="0"/>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DE8266A-8C78-E70B-D72E-71F547904FE3}"/>
              </a:ext>
            </a:extLst>
          </p:cNvPr>
          <p:cNvSpPr/>
          <p:nvPr/>
        </p:nvSpPr>
        <p:spPr>
          <a:xfrm>
            <a:off x="11532376" y="-14606"/>
            <a:ext cx="564802" cy="64674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561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11990F-4BF0-54A3-60DE-5A01F7D3C0DC}"/>
              </a:ext>
            </a:extLst>
          </p:cNvPr>
          <p:cNvSpPr/>
          <p:nvPr/>
        </p:nvSpPr>
        <p:spPr>
          <a:xfrm>
            <a:off x="0" y="0"/>
            <a:ext cx="6096000" cy="23717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Pentagon 8">
            <a:extLst>
              <a:ext uri="{FF2B5EF4-FFF2-40B4-BE49-F238E27FC236}">
                <a16:creationId xmlns:a16="http://schemas.microsoft.com/office/drawing/2014/main" id="{825114DF-7015-A4E5-3570-B3B4D50A1F54}"/>
              </a:ext>
            </a:extLst>
          </p:cNvPr>
          <p:cNvSpPr/>
          <p:nvPr/>
        </p:nvSpPr>
        <p:spPr>
          <a:xfrm>
            <a:off x="264516" y="322987"/>
            <a:ext cx="5413473" cy="484632"/>
          </a:xfrm>
          <a:prstGeom prst="homePlate">
            <a:avLst/>
          </a:prstGeom>
          <a:solidFill>
            <a:srgbClr val="15848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5">
            <a:extLst>
              <a:ext uri="{FF2B5EF4-FFF2-40B4-BE49-F238E27FC236}">
                <a16:creationId xmlns:a16="http://schemas.microsoft.com/office/drawing/2014/main" id="{79B26C9F-381B-B38A-0256-05516E21BF35}"/>
              </a:ext>
            </a:extLst>
          </p:cNvPr>
          <p:cNvSpPr>
            <a:spLocks noChangeArrowheads="1"/>
          </p:cNvSpPr>
          <p:nvPr/>
        </p:nvSpPr>
        <p:spPr bwMode="auto">
          <a:xfrm>
            <a:off x="385590" y="322987"/>
            <a:ext cx="3975771"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sz="2500" b="1" dirty="0">
                <a:solidFill>
                  <a:schemeClr val="bg1"/>
                </a:solidFill>
                <a:latin typeface="Cambria" panose="02040503050406030204" pitchFamily="18" charset="0"/>
                <a:ea typeface="Cambria" panose="02040503050406030204" pitchFamily="18" charset="0"/>
                <a:cs typeface="Arial" panose="020B0604020202020204" pitchFamily="34" charset="0"/>
              </a:rPr>
              <a:t>II. CƠ SỞ LÝ THUYẾT</a:t>
            </a:r>
          </a:p>
        </p:txBody>
      </p:sp>
      <p:cxnSp>
        <p:nvCxnSpPr>
          <p:cNvPr id="12" name="Straight Connector 11">
            <a:extLst>
              <a:ext uri="{FF2B5EF4-FFF2-40B4-BE49-F238E27FC236}">
                <a16:creationId xmlns:a16="http://schemas.microsoft.com/office/drawing/2014/main" id="{59FF3DBA-E58D-F129-E10A-6CF6F99991C5}"/>
              </a:ext>
            </a:extLst>
          </p:cNvPr>
          <p:cNvCxnSpPr>
            <a:cxnSpLocks/>
          </p:cNvCxnSpPr>
          <p:nvPr/>
        </p:nvCxnSpPr>
        <p:spPr>
          <a:xfrm>
            <a:off x="264516" y="965200"/>
            <a:ext cx="11317884" cy="0"/>
          </a:xfrm>
          <a:prstGeom prst="line">
            <a:avLst/>
          </a:prstGeom>
          <a:ln w="38100">
            <a:solidFill>
              <a:srgbClr val="15848B"/>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CCCD50FD-6889-4AB8-A389-0A435EBB1A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6571" t="40808" r="16364" b="43636"/>
          <a:stretch/>
        </p:blipFill>
        <p:spPr>
          <a:xfrm>
            <a:off x="9321735" y="279956"/>
            <a:ext cx="2385356" cy="563116"/>
          </a:xfrm>
          <a:prstGeom prst="rect">
            <a:avLst/>
          </a:prstGeom>
        </p:spPr>
      </p:pic>
      <p:sp>
        <p:nvSpPr>
          <p:cNvPr id="19" name="Text Box 25">
            <a:extLst>
              <a:ext uri="{FF2B5EF4-FFF2-40B4-BE49-F238E27FC236}">
                <a16:creationId xmlns:a16="http://schemas.microsoft.com/office/drawing/2014/main" id="{11C5259B-EC9E-B824-2FF8-FE6F71E56595}"/>
              </a:ext>
            </a:extLst>
          </p:cNvPr>
          <p:cNvSpPr txBox="1">
            <a:spLocks noChangeArrowheads="1"/>
          </p:cNvSpPr>
          <p:nvPr/>
        </p:nvSpPr>
        <p:spPr bwMode="auto">
          <a:xfrm>
            <a:off x="454752" y="678030"/>
            <a:ext cx="1097550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sz="2000" b="1" dirty="0">
                <a:latin typeface="Cambria" panose="02040503050406030204" pitchFamily="18" charset="0"/>
                <a:ea typeface="Cambria" panose="02040503050406030204" pitchFamily="18" charset="0"/>
              </a:rPr>
              <a:t> </a:t>
            </a:r>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MÔ HÌNH TÍNH TOÁN</a:t>
            </a:r>
          </a:p>
          <a:p>
            <a:pPr algn="just"/>
            <a:endParaRPr lang="en-US" sz="2000" dirty="0">
              <a:solidFill>
                <a:srgbClr val="00827B"/>
              </a:solidFill>
              <a:effectLst/>
              <a:latin typeface="Cambria" panose="02040503050406030204" pitchFamily="18" charset="0"/>
              <a:ea typeface="Cambria" panose="02040503050406030204" pitchFamily="18" charset="0"/>
              <a:cs typeface="Arial" panose="020B0604020202020204" pitchFamily="34" charset="0"/>
            </a:endParaRPr>
          </a:p>
        </p:txBody>
      </p:sp>
      <p:pic>
        <p:nvPicPr>
          <p:cNvPr id="2" name="Picture 1" descr="A diagram of a rectangular object&#10;&#10;Description automatically generated">
            <a:extLst>
              <a:ext uri="{FF2B5EF4-FFF2-40B4-BE49-F238E27FC236}">
                <a16:creationId xmlns:a16="http://schemas.microsoft.com/office/drawing/2014/main" id="{3261A7B9-F97A-AFFC-2036-D1CB08DCF4EE}"/>
              </a:ext>
            </a:extLst>
          </p:cNvPr>
          <p:cNvPicPr>
            <a:picLocks noChangeAspect="1"/>
          </p:cNvPicPr>
          <p:nvPr/>
        </p:nvPicPr>
        <p:blipFill>
          <a:blip r:embed="rId4"/>
          <a:stretch>
            <a:fillRect/>
          </a:stretch>
        </p:blipFill>
        <p:spPr>
          <a:xfrm>
            <a:off x="385590" y="1467033"/>
            <a:ext cx="5439933" cy="2693486"/>
          </a:xfrm>
          <a:prstGeom prst="rect">
            <a:avLst/>
          </a:prstGeom>
          <a:ln>
            <a:solidFill>
              <a:schemeClr val="tx1"/>
            </a:solidFill>
          </a:ln>
        </p:spPr>
      </p:pic>
      <p:pic>
        <p:nvPicPr>
          <p:cNvPr id="4" name="Picture 3" descr="A computer generated image of a computer&#10;&#10;Description automatically generated">
            <a:extLst>
              <a:ext uri="{FF2B5EF4-FFF2-40B4-BE49-F238E27FC236}">
                <a16:creationId xmlns:a16="http://schemas.microsoft.com/office/drawing/2014/main" id="{8E405D9B-31F0-D868-575D-6A1E43BB1C24}"/>
              </a:ext>
            </a:extLst>
          </p:cNvPr>
          <p:cNvPicPr>
            <a:picLocks noChangeAspect="1"/>
          </p:cNvPicPr>
          <p:nvPr/>
        </p:nvPicPr>
        <p:blipFill>
          <a:blip r:embed="rId5"/>
          <a:stretch>
            <a:fillRect/>
          </a:stretch>
        </p:blipFill>
        <p:spPr>
          <a:xfrm>
            <a:off x="5942505" y="3928265"/>
            <a:ext cx="6096000" cy="2779718"/>
          </a:xfrm>
          <a:prstGeom prst="rect">
            <a:avLst/>
          </a:prstGeom>
          <a:ln>
            <a:solidFill>
              <a:schemeClr val="tx1"/>
            </a:solidFill>
          </a:ln>
        </p:spPr>
      </p:pic>
      <p:graphicFrame>
        <p:nvGraphicFramePr>
          <p:cNvPr id="10" name="Object 9">
            <a:extLst>
              <a:ext uri="{FF2B5EF4-FFF2-40B4-BE49-F238E27FC236}">
                <a16:creationId xmlns:a16="http://schemas.microsoft.com/office/drawing/2014/main" id="{831EF8E9-CBFF-1D41-EAD0-A8A77E6442C0}"/>
              </a:ext>
            </a:extLst>
          </p:cNvPr>
          <p:cNvGraphicFramePr>
            <a:graphicFrameLocks noChangeAspect="1"/>
          </p:cNvGraphicFramePr>
          <p:nvPr>
            <p:extLst>
              <p:ext uri="{D42A27DB-BD31-4B8C-83A1-F6EECF244321}">
                <p14:modId xmlns:p14="http://schemas.microsoft.com/office/powerpoint/2010/main" val="1063208522"/>
              </p:ext>
            </p:extLst>
          </p:nvPr>
        </p:nvGraphicFramePr>
        <p:xfrm>
          <a:off x="8444214" y="2102661"/>
          <a:ext cx="1466472" cy="395453"/>
        </p:xfrm>
        <a:graphic>
          <a:graphicData uri="http://schemas.openxmlformats.org/presentationml/2006/ole">
            <mc:AlternateContent xmlns:mc="http://schemas.openxmlformats.org/markup-compatibility/2006">
              <mc:Choice xmlns:v="urn:schemas-microsoft-com:vml" Requires="v">
                <p:oleObj r:id="rId6" imgW="850900" imgH="228600" progId="Equation.DSMT4">
                  <p:embed/>
                </p:oleObj>
              </mc:Choice>
              <mc:Fallback>
                <p:oleObj r:id="rId6" imgW="850900" imgH="2286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44214" y="2102661"/>
                        <a:ext cx="1466472" cy="395453"/>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5E3D6024-C1C9-52CF-7E81-604F1D0C4EEB}"/>
              </a:ext>
            </a:extLst>
          </p:cNvPr>
          <p:cNvGraphicFramePr>
            <a:graphicFrameLocks noChangeAspect="1"/>
          </p:cNvGraphicFramePr>
          <p:nvPr>
            <p:extLst>
              <p:ext uri="{D42A27DB-BD31-4B8C-83A1-F6EECF244321}">
                <p14:modId xmlns:p14="http://schemas.microsoft.com/office/powerpoint/2010/main" val="3686544178"/>
              </p:ext>
            </p:extLst>
          </p:nvPr>
        </p:nvGraphicFramePr>
        <p:xfrm>
          <a:off x="6757401" y="3081662"/>
          <a:ext cx="1926211" cy="609736"/>
        </p:xfrm>
        <a:graphic>
          <a:graphicData uri="http://schemas.openxmlformats.org/presentationml/2006/ole">
            <mc:AlternateContent xmlns:mc="http://schemas.openxmlformats.org/markup-compatibility/2006">
              <mc:Choice xmlns:v="urn:schemas-microsoft-com:vml" Requires="v">
                <p:oleObj r:id="rId8" imgW="1320227" imgH="431613" progId="Equation.DSMT4">
                  <p:embed/>
                </p:oleObj>
              </mc:Choice>
              <mc:Fallback>
                <p:oleObj r:id="rId8" imgW="1320227" imgH="431613"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7401" y="3081662"/>
                        <a:ext cx="1926211" cy="609736"/>
                      </a:xfrm>
                      <a:prstGeom prst="rect">
                        <a:avLst/>
                      </a:prstGeom>
                      <a:noFill/>
                    </p:spPr>
                  </p:pic>
                </p:oleObj>
              </mc:Fallback>
            </mc:AlternateContent>
          </a:graphicData>
        </a:graphic>
      </p:graphicFrame>
      <p:sp>
        <p:nvSpPr>
          <p:cNvPr id="13" name="Rectangle 4">
            <a:extLst>
              <a:ext uri="{FF2B5EF4-FFF2-40B4-BE49-F238E27FC236}">
                <a16:creationId xmlns:a16="http://schemas.microsoft.com/office/drawing/2014/main" id="{8688099B-42BE-7162-6A8F-4AB1072554F1}"/>
              </a:ext>
            </a:extLst>
          </p:cNvPr>
          <p:cNvSpPr>
            <a:spLocks noChangeArrowheads="1"/>
          </p:cNvSpPr>
          <p:nvPr/>
        </p:nvSpPr>
        <p:spPr bwMode="auto">
          <a:xfrm>
            <a:off x="6134100" y="1298035"/>
            <a:ext cx="432374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danh</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nghĩa</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norminal</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stress):</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p>
            <a:pPr marL="285750" indent="-285750" eaLnBrk="0" fontAlgn="base" hangingPunct="0">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lớn</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nhất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a:t>
            </a:r>
          </a:p>
          <a:p>
            <a:pPr marL="285750" indent="-285750" eaLnBrk="0" fontAlgn="base" hangingPunct="0">
              <a:spcBef>
                <a:spcPct val="0"/>
              </a:spcBef>
              <a:spcAft>
                <a:spcPct val="0"/>
              </a:spcAft>
              <a:buFontTx/>
              <a:buChar char="-"/>
            </a:pPr>
            <a:endParaRPr lang="en-US" altLang="en-US" dirty="0">
              <a:latin typeface="Cambria" panose="02040503050406030204" pitchFamily="18" charset="0"/>
              <a:ea typeface="Cambria" panose="02040503050406030204" pitchFamily="18" charset="0"/>
              <a:cs typeface="Times New Roman" panose="02020603050405020304" pitchFamily="18" charset="0"/>
            </a:endParaRPr>
          </a:p>
          <a:p>
            <a:pPr marL="285750" indent="-285750" eaLnBrk="0" fontAlgn="base" hangingPunct="0">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Hệ</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số</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tập</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trung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ứng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suất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kumimoji="0" lang="en-US" altLang="en-US" sz="4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graphicFrame>
        <p:nvGraphicFramePr>
          <p:cNvPr id="22" name="Object 21">
            <a:extLst>
              <a:ext uri="{FF2B5EF4-FFF2-40B4-BE49-F238E27FC236}">
                <a16:creationId xmlns:a16="http://schemas.microsoft.com/office/drawing/2014/main" id="{8834373A-A208-AAB7-1676-0F97DA2E4DDA}"/>
              </a:ext>
            </a:extLst>
          </p:cNvPr>
          <p:cNvGraphicFramePr>
            <a:graphicFrameLocks noChangeAspect="1"/>
          </p:cNvGraphicFramePr>
          <p:nvPr>
            <p:extLst>
              <p:ext uri="{D42A27DB-BD31-4B8C-83A1-F6EECF244321}">
                <p14:modId xmlns:p14="http://schemas.microsoft.com/office/powerpoint/2010/main" val="463149382"/>
              </p:ext>
            </p:extLst>
          </p:nvPr>
        </p:nvGraphicFramePr>
        <p:xfrm>
          <a:off x="7665176" y="1722613"/>
          <a:ext cx="1575963" cy="370815"/>
        </p:xfrm>
        <a:graphic>
          <a:graphicData uri="http://schemas.openxmlformats.org/presentationml/2006/ole">
            <mc:AlternateContent xmlns:mc="http://schemas.openxmlformats.org/markup-compatibility/2006">
              <mc:Choice xmlns:v="urn:schemas-microsoft-com:vml" Requires="v">
                <p:oleObj r:id="rId10" imgW="965200" imgH="228600" progId="Equation.DSMT4">
                  <p:embed/>
                </p:oleObj>
              </mc:Choice>
              <mc:Fallback>
                <p:oleObj r:id="rId10" imgW="965200" imgH="22860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65176" y="1722613"/>
                        <a:ext cx="1575963" cy="370815"/>
                      </a:xfrm>
                      <a:prstGeom prst="rect">
                        <a:avLst/>
                      </a:prstGeom>
                      <a:noFill/>
                    </p:spPr>
                  </p:pic>
                </p:oleObj>
              </mc:Fallback>
            </mc:AlternateContent>
          </a:graphicData>
        </a:graphic>
      </p:graphicFrame>
    </p:spTree>
    <p:extLst>
      <p:ext uri="{BB962C8B-B14F-4D97-AF65-F5344CB8AC3E}">
        <p14:creationId xmlns:p14="http://schemas.microsoft.com/office/powerpoint/2010/main" val="3278191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5769</TotalTime>
  <Words>1324</Words>
  <Application>Microsoft Office PowerPoint</Application>
  <PresentationFormat>Widescreen</PresentationFormat>
  <Paragraphs>101</Paragraphs>
  <Slides>18</Slides>
  <Notes>15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Roboto Black</vt:lpstr>
      <vt:lpstr>Symbol</vt:lpstr>
      <vt:lpstr>Times New Roman</vt:lpstr>
      <vt:lpstr>Office Theme</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THÀNH PHỐ HỒ CHÍ MINH HỘI NGHỊ CÁN BỘ, CÔNG CHỨC, VIÊN CHỨC</dc:title>
  <dc:creator>Khoan Nguyen</dc:creator>
  <cp:lastModifiedBy>Vu Le</cp:lastModifiedBy>
  <cp:revision>622</cp:revision>
  <cp:lastPrinted>2024-08-11T09:57:29Z</cp:lastPrinted>
  <dcterms:created xsi:type="dcterms:W3CDTF">2021-11-26T15:20:10Z</dcterms:created>
  <dcterms:modified xsi:type="dcterms:W3CDTF">2024-12-15T03:19:36Z</dcterms:modified>
</cp:coreProperties>
</file>