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17"/>
  </p:notesMasterIdLst>
  <p:sldIdLst>
    <p:sldId id="330" r:id="rId2"/>
    <p:sldId id="467" r:id="rId3"/>
    <p:sldId id="480" r:id="rId4"/>
    <p:sldId id="500" r:id="rId5"/>
    <p:sldId id="498" r:id="rId6"/>
    <p:sldId id="501" r:id="rId7"/>
    <p:sldId id="503" r:id="rId8"/>
    <p:sldId id="504" r:id="rId9"/>
    <p:sldId id="506" r:id="rId10"/>
    <p:sldId id="508" r:id="rId11"/>
    <p:sldId id="510" r:id="rId12"/>
    <p:sldId id="511" r:id="rId13"/>
    <p:sldId id="512" r:id="rId14"/>
    <p:sldId id="507" r:id="rId15"/>
    <p:sldId id="4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on" initials="A" lastIdx="4" clrIdx="0">
    <p:extLst>
      <p:ext uri="{19B8F6BF-5375-455C-9EA6-DF929625EA0E}">
        <p15:presenceInfo xmlns:p15="http://schemas.microsoft.com/office/powerpoint/2012/main" userId="Administr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792C"/>
    <a:srgbClr val="00827B"/>
    <a:srgbClr val="18A5AC"/>
    <a:srgbClr val="FF8343"/>
    <a:srgbClr val="139ADA"/>
    <a:srgbClr val="15848B"/>
    <a:srgbClr val="F7931E"/>
    <a:srgbClr val="FCBD24"/>
    <a:srgbClr val="009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75789" autoAdjust="0"/>
  </p:normalViewPr>
  <p:slideViewPr>
    <p:cSldViewPr snapToGrid="0">
      <p:cViewPr>
        <p:scale>
          <a:sx n="75" d="100"/>
          <a:sy n="75" d="100"/>
        </p:scale>
        <p:origin x="1434" y="3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6" Type="http://schemas.openxmlformats.org/officeDocument/2006/relationships/image" Target="../media/image29.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5" Type="http://schemas.openxmlformats.org/officeDocument/2006/relationships/image" Target="../media/image2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 Id="rId1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t>11/08/2024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t>‹#›</a:t>
            </a:fld>
            <a:endParaRPr lang="en-GB"/>
          </a:p>
        </p:txBody>
      </p:sp>
    </p:spTree>
    <p:extLst>
      <p:ext uri="{BB962C8B-B14F-4D97-AF65-F5344CB8AC3E}">
        <p14:creationId xmlns:p14="http://schemas.microsoft.com/office/powerpoint/2010/main" val="10839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a:t>
            </a:fld>
            <a:endParaRPr lang="en-GB"/>
          </a:p>
        </p:txBody>
      </p:sp>
    </p:spTree>
    <p:extLst>
      <p:ext uri="{BB962C8B-B14F-4D97-AF65-F5344CB8AC3E}">
        <p14:creationId xmlns:p14="http://schemas.microsoft.com/office/powerpoint/2010/main" val="44313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err="1">
                <a:effectLst/>
                <a:latin typeface="Times New Roman" panose="02020603050405020304" pitchFamily="18" charset="0"/>
                <a:ea typeface="SimSun" panose="02010600030101010101" pitchFamily="2" charset="-122"/>
              </a:rPr>
              <a:t>Đồ</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thị</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và</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bảng</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tính</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cho thấy việc lựa chọn loại đường cong S-N là rất quan trọng trong việc xác định tổn thương và tuổi thọ mỏi. Các đường cong B1, B2, C, C1 trong cùng hệ số Weibull và các thông số khác cho ra tuổi thọ mỏi thỏa mãn điều kiện lớn hơn số năm phục vụ là 20 năm. Các đường cong C2, D,… cho đến W2, W3 trong cùng các thông số lại không thỏa mãn điều kiện tuổi thọ mỏi lớn hơn số năm phục vụ. Như vậy, với việc lựa đường cong S-N khác nhau sẽ cho ra các giá trị về tổn thương mỏi và tuổi thọ mỏi khác nhau.</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Times New Roman" panose="02020603050405020304" pitchFamily="18" charset="0"/>
                <a:ea typeface="SimSun" panose="02010600030101010101" pitchFamily="2" charset="-122"/>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8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11</a:t>
            </a:fld>
            <a:endParaRPr lang="en-GB"/>
          </a:p>
        </p:txBody>
      </p:sp>
    </p:spTree>
    <p:extLst>
      <p:ext uri="{BB962C8B-B14F-4D97-AF65-F5344CB8AC3E}">
        <p14:creationId xmlns:p14="http://schemas.microsoft.com/office/powerpoint/2010/main" val="2191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12</a:t>
            </a:fld>
            <a:endParaRPr lang="en-GB"/>
          </a:p>
        </p:txBody>
      </p:sp>
    </p:spTree>
    <p:extLst>
      <p:ext uri="{BB962C8B-B14F-4D97-AF65-F5344CB8AC3E}">
        <p14:creationId xmlns:p14="http://schemas.microsoft.com/office/powerpoint/2010/main" val="41297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13</a:t>
            </a:fld>
            <a:endParaRPr lang="en-GB"/>
          </a:p>
        </p:txBody>
      </p:sp>
    </p:spTree>
    <p:extLst>
      <p:ext uri="{BB962C8B-B14F-4D97-AF65-F5344CB8AC3E}">
        <p14:creationId xmlns:p14="http://schemas.microsoft.com/office/powerpoint/2010/main" val="121535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15</a:t>
            </a:fld>
            <a:endParaRPr lang="en-GB"/>
          </a:p>
        </p:txBody>
      </p:sp>
    </p:spTree>
    <p:extLst>
      <p:ext uri="{BB962C8B-B14F-4D97-AF65-F5344CB8AC3E}">
        <p14:creationId xmlns:p14="http://schemas.microsoft.com/office/powerpoint/2010/main" val="222097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3</a:t>
            </a:fld>
            <a:endParaRPr lang="en-GB"/>
          </a:p>
        </p:txBody>
      </p:sp>
    </p:spTree>
    <p:extLst>
      <p:ext uri="{BB962C8B-B14F-4D97-AF65-F5344CB8AC3E}">
        <p14:creationId xmlns:p14="http://schemas.microsoft.com/office/powerpoint/2010/main" val="36175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4</a:t>
            </a:fld>
            <a:endParaRPr lang="en-GB"/>
          </a:p>
        </p:txBody>
      </p:sp>
    </p:spTree>
    <p:extLst>
      <p:ext uri="{BB962C8B-B14F-4D97-AF65-F5344CB8AC3E}">
        <p14:creationId xmlns:p14="http://schemas.microsoft.com/office/powerpoint/2010/main" val="13203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5</a:t>
            </a:fld>
            <a:endParaRPr lang="en-GB"/>
          </a:p>
        </p:txBody>
      </p:sp>
    </p:spTree>
    <p:extLst>
      <p:ext uri="{BB962C8B-B14F-4D97-AF65-F5344CB8AC3E}">
        <p14:creationId xmlns:p14="http://schemas.microsoft.com/office/powerpoint/2010/main" val="169993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6</a:t>
            </a:fld>
            <a:endParaRPr lang="en-GB"/>
          </a:p>
        </p:txBody>
      </p:sp>
    </p:spTree>
    <p:extLst>
      <p:ext uri="{BB962C8B-B14F-4D97-AF65-F5344CB8AC3E}">
        <p14:creationId xmlns:p14="http://schemas.microsoft.com/office/powerpoint/2010/main" val="5259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7</a:t>
            </a:fld>
            <a:endParaRPr lang="en-GB"/>
          </a:p>
        </p:txBody>
      </p:sp>
    </p:spTree>
    <p:extLst>
      <p:ext uri="{BB962C8B-B14F-4D97-AF65-F5344CB8AC3E}">
        <p14:creationId xmlns:p14="http://schemas.microsoft.com/office/powerpoint/2010/main" val="34295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8</a:t>
            </a:fld>
            <a:endParaRPr lang="en-GB"/>
          </a:p>
        </p:txBody>
      </p:sp>
    </p:spTree>
    <p:extLst>
      <p:ext uri="{BB962C8B-B14F-4D97-AF65-F5344CB8AC3E}">
        <p14:creationId xmlns:p14="http://schemas.microsoft.com/office/powerpoint/2010/main" val="250173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9</a:t>
            </a:fld>
            <a:endParaRPr lang="en-GB"/>
          </a:p>
        </p:txBody>
      </p:sp>
    </p:spTree>
    <p:extLst>
      <p:ext uri="{BB962C8B-B14F-4D97-AF65-F5344CB8AC3E}">
        <p14:creationId xmlns:p14="http://schemas.microsoft.com/office/powerpoint/2010/main" val="14997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10</a:t>
            </a:fld>
            <a:endParaRPr lang="en-GB"/>
          </a:p>
        </p:txBody>
      </p:sp>
    </p:spTree>
    <p:extLst>
      <p:ext uri="{BB962C8B-B14F-4D97-AF65-F5344CB8AC3E}">
        <p14:creationId xmlns:p14="http://schemas.microsoft.com/office/powerpoint/2010/main" val="211259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E3FE-C736-42F7-A4F3-D2C26C11E4F2}" type="datetime1">
              <a:rPr lang="en-GB" smtClean="0"/>
              <a:t>11/08/2024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t>11/08/2024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t>11/08/2024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t>11/08/2024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76BB7-EE7E-4CDD-B66F-6308210D855D}" type="datetime1">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F787-E9DC-484B-8432-0A5290E98B47}" type="datetime1">
              <a:rPr lang="en-GB" smtClean="0"/>
              <a:t>11/08/2024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t>11/08/2024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gif"/><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DFFEFF-8B9A-A5AE-F472-F04E6A43B6E6}"/>
              </a:ext>
            </a:extLst>
          </p:cNvPr>
          <p:cNvGrpSpPr/>
          <p:nvPr/>
        </p:nvGrpSpPr>
        <p:grpSpPr>
          <a:xfrm>
            <a:off x="39638" y="1640800"/>
            <a:ext cx="12039600" cy="4037409"/>
            <a:chOff x="240555" y="1548054"/>
            <a:chExt cx="12039600" cy="3619154"/>
          </a:xfrm>
        </p:grpSpPr>
        <p:sp>
          <p:nvSpPr>
            <p:cNvPr id="10" name="Rectangle 9">
              <a:extLst>
                <a:ext uri="{FF2B5EF4-FFF2-40B4-BE49-F238E27FC236}">
                  <a16:creationId xmlns:a16="http://schemas.microsoft.com/office/drawing/2014/main" id="{74012EF2-CEBD-25E5-54B2-4DBC820529F4}"/>
                </a:ext>
              </a:extLst>
            </p:cNvPr>
            <p:cNvSpPr/>
            <p:nvPr/>
          </p:nvSpPr>
          <p:spPr>
            <a:xfrm>
              <a:off x="240555" y="1548054"/>
              <a:ext cx="12039600" cy="855267"/>
            </a:xfrm>
            <a:prstGeom prst="rect">
              <a:avLst/>
            </a:prstGeom>
          </p:spPr>
          <p:txBody>
            <a:bodyPr wrap="square">
              <a:spAutoFit/>
            </a:bodyPr>
            <a:lstStyle/>
            <a:p>
              <a:pPr algn="ctr"/>
              <a:r>
                <a:rPr lang="da-DK" sz="2800" b="1" dirty="0">
                  <a:solidFill>
                    <a:srgbClr val="3F973F"/>
                  </a:solidFill>
                  <a:latin typeface="Cambria" panose="02040503050406030204" pitchFamily="18" charset="0"/>
                  <a:ea typeface="Cambria" panose="02040503050406030204" pitchFamily="18" charset="0"/>
                </a:rPr>
                <a:t>NGHIÊN CỨU PHƯƠNG PHÁP ĐÁNH GIÁ TỔN THƯƠNG MỎI TÍCH LŨY KẾT CẤU, ỨNG DỤNG CHO TÀU THỦY VÀ CÔNG TRÌNH NỔI</a:t>
              </a:r>
              <a:endParaRPr lang="en-US" sz="2800" b="1" dirty="0">
                <a:solidFill>
                  <a:srgbClr val="3F973F"/>
                </a:solidFill>
                <a:latin typeface="Cambria" panose="02040503050406030204" pitchFamily="18" charset="0"/>
                <a:ea typeface="Cambria" panose="02040503050406030204" pitchFamily="18" charset="0"/>
              </a:endParaRPr>
            </a:p>
          </p:txBody>
        </p:sp>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1024092" y="2946274"/>
              <a:ext cx="10744200" cy="222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Lê </a:t>
              </a:r>
              <a:r>
                <a:rPr kumimoji="0" lang="en-US" sz="2500" b="1" i="0" u="none" strike="noStrike" kern="1200" cap="none" spc="0" normalizeH="0" baseline="0" noProof="0" dirty="0" err="1">
                  <a:ln>
                    <a:noFill/>
                  </a:ln>
                  <a:solidFill>
                    <a:srgbClr val="00827B"/>
                  </a:solidFill>
                  <a:effectLst/>
                  <a:uLnTx/>
                  <a:uFillTx/>
                  <a:latin typeface="Cambria" panose="02040503050406030204" pitchFamily="18" charset="0"/>
                  <a:ea typeface="Cambria" panose="02040503050406030204" pitchFamily="18" charset="0"/>
                </a:rPr>
                <a:t>Tuấn</a:t>
              </a: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Vũ</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Đỗ</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Hùng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Chiến</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Công</a:t>
              </a:r>
              <a:r>
                <a:rPr lang="en-US" sz="2500" b="1" dirty="0">
                  <a:solidFill>
                    <a:srgbClr val="00827B"/>
                  </a:solidFill>
                  <a:latin typeface="Cambria" panose="02040503050406030204" pitchFamily="18" charset="0"/>
                  <a:ea typeface="Cambria" panose="02040503050406030204" pitchFamily="18" charset="0"/>
                </a:rPr>
                <a:t> ty TNHH Marine Engineering </a:t>
              </a:r>
              <a:r>
                <a:rPr lang="en-US" sz="2500" b="1" dirty="0" err="1">
                  <a:solidFill>
                    <a:srgbClr val="00827B"/>
                  </a:solidFill>
                  <a:latin typeface="Cambria" panose="02040503050406030204" pitchFamily="18" charset="0"/>
                  <a:ea typeface="Cambria" panose="02040503050406030204" pitchFamily="18" charset="0"/>
                </a:rPr>
                <a:t>Bluetech</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endPar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endParaRP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Hàng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Hải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Trường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Đại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học</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Giao</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thông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vận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tải</a:t>
              </a: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Chí</a:t>
              </a:r>
              <a:r>
                <a:rPr lang="en-US" sz="2500" b="1" dirty="0">
                  <a:solidFill>
                    <a:srgbClr val="00827B"/>
                  </a:solidFill>
                  <a:latin typeface="Cambria" panose="02040503050406030204" pitchFamily="18" charset="0"/>
                  <a:ea typeface="Cambria" panose="02040503050406030204" pitchFamily="18" charset="0"/>
                </a:rPr>
                <a:t> Minh, </a:t>
              </a:r>
            </a:p>
            <a:p>
              <a:pPr lvl="0" eaLnBrk="1" hangingPunct="1">
                <a:spcBef>
                  <a:spcPts val="600"/>
                </a:spcBef>
                <a:spcAft>
                  <a:spcPts val="600"/>
                </a:spcAft>
                <a:defRPr/>
              </a:pP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Chí Minh,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br>
                <a:rPr lang="en-US" sz="2500" b="1" dirty="0">
                  <a:solidFill>
                    <a:srgbClr val="00827B"/>
                  </a:solidFill>
                  <a:latin typeface="Cambria" panose="02040503050406030204" pitchFamily="18" charset="0"/>
                  <a:ea typeface="Cambria" panose="02040503050406030204" pitchFamily="18" charset="0"/>
                </a:rPr>
              </a:br>
              <a:endParaRPr lang="en-US" sz="2500" b="1" dirty="0">
                <a:solidFill>
                  <a:srgbClr val="00827B"/>
                </a:solidFill>
                <a:latin typeface="Cambria" panose="02040503050406030204" pitchFamily="18" charset="0"/>
                <a:ea typeface="Cambria" panose="02040503050406030204" pitchFamily="18" charset="0"/>
              </a:endParaRPr>
            </a:p>
          </p:txBody>
        </p:sp>
      </p:gr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Tree>
    <p:extLst>
      <p:ext uri="{BB962C8B-B14F-4D97-AF65-F5344CB8AC3E}">
        <p14:creationId xmlns:p14="http://schemas.microsoft.com/office/powerpoint/2010/main" val="254058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III. KẾT QUẢ VÀ PHÂN TÍCH</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2D82E1B7-D70F-CCFA-2967-A2DA0A71E487}"/>
              </a:ext>
            </a:extLst>
          </p:cNvPr>
          <p:cNvSpPr txBox="1"/>
          <p:nvPr/>
        </p:nvSpPr>
        <p:spPr>
          <a:xfrm>
            <a:off x="454752" y="1087211"/>
            <a:ext cx="10810148" cy="103566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x-none" sz="1800" spc="-5" dirty="0">
                <a:effectLst/>
                <a:latin typeface="Cambria" panose="02040503050406030204" pitchFamily="18" charset="0"/>
                <a:ea typeface="Cambria" panose="02040503050406030204" pitchFamily="18" charset="0"/>
              </a:rPr>
              <a:t>Kết  quả tính toán được tính toán theo </a:t>
            </a:r>
            <a:r>
              <a:rPr lang="x-none" sz="1800" spc="-5" dirty="0">
                <a:solidFill>
                  <a:srgbClr val="FF0000"/>
                </a:solidFill>
                <a:effectLst/>
                <a:latin typeface="Cambria" panose="02040503050406030204" pitchFamily="18" charset="0"/>
                <a:ea typeface="Cambria" panose="02040503050406030204" pitchFamily="18" charset="0"/>
              </a:rPr>
              <a:t>2</a:t>
            </a:r>
            <a:r>
              <a:rPr lang="x-none" sz="1800" spc="-5" dirty="0">
                <a:effectLst/>
                <a:latin typeface="Cambria" panose="02040503050406030204" pitchFamily="18" charset="0"/>
                <a:ea typeface="Cambria" panose="02040503050406030204" pitchFamily="18" charset="0"/>
              </a:rPr>
              <a:t> trường hợp:</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 Trường hợp 1: Giữ nguyên hệ số hình dạng Weibull là 1.1, thay đổi các giá trị của đường cong S-N.</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2: Giữ nguyên đường cong S-N là B1, thay đổi các giá trị của hệ số hình dạng Weibull.</a:t>
            </a: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47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1</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a:extLst>
              <a:ext uri="{FF2B5EF4-FFF2-40B4-BE49-F238E27FC236}">
                <a16:creationId xmlns:a16="http://schemas.microsoft.com/office/drawing/2014/main" id="{AC78156D-C64A-FA8C-208A-EF655C8AC6FD}"/>
              </a:ext>
            </a:extLst>
          </p:cNvPr>
          <p:cNvPicPr>
            <a:picLocks noChangeAspect="1"/>
          </p:cNvPicPr>
          <p:nvPr/>
        </p:nvPicPr>
        <p:blipFill>
          <a:blip r:embed="rId4"/>
          <a:stretch>
            <a:fillRect/>
          </a:stretch>
        </p:blipFill>
        <p:spPr>
          <a:xfrm>
            <a:off x="89558" y="1024374"/>
            <a:ext cx="5413473" cy="5713112"/>
          </a:xfrm>
          <a:prstGeom prst="rect">
            <a:avLst/>
          </a:prstGeom>
        </p:spPr>
      </p:pic>
      <p:pic>
        <p:nvPicPr>
          <p:cNvPr id="4" name="Picture 3">
            <a:extLst>
              <a:ext uri="{FF2B5EF4-FFF2-40B4-BE49-F238E27FC236}">
                <a16:creationId xmlns:a16="http://schemas.microsoft.com/office/drawing/2014/main" id="{26170021-E0B3-FB7E-3034-DE3A8DEC628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2588" y="1062086"/>
            <a:ext cx="4602121" cy="2766454"/>
          </a:xfrm>
          <a:prstGeom prst="rect">
            <a:avLst/>
          </a:prstGeom>
          <a:noFill/>
          <a:ln>
            <a:solidFill>
              <a:schemeClr val="tx1"/>
            </a:solidFill>
          </a:ln>
        </p:spPr>
      </p:pic>
      <p:pic>
        <p:nvPicPr>
          <p:cNvPr id="7" name="Picture 6">
            <a:extLst>
              <a:ext uri="{FF2B5EF4-FFF2-40B4-BE49-F238E27FC236}">
                <a16:creationId xmlns:a16="http://schemas.microsoft.com/office/drawing/2014/main" id="{06B925B6-34DF-2F83-692E-DDED718B4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7500321" y="3937128"/>
            <a:ext cx="4602121" cy="2761456"/>
          </a:xfrm>
          <a:prstGeom prst="rect">
            <a:avLst/>
          </a:prstGeom>
          <a:noFill/>
          <a:ln>
            <a:solidFill>
              <a:schemeClr val="tx1"/>
            </a:solidFill>
          </a:ln>
        </p:spPr>
      </p:pic>
    </p:spTree>
    <p:extLst>
      <p:ext uri="{BB962C8B-B14F-4D97-AF65-F5344CB8AC3E}">
        <p14:creationId xmlns:p14="http://schemas.microsoft.com/office/powerpoint/2010/main" val="13411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2</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EF68D1AD-FF90-8D6B-FDB3-0AE254E7A56D}"/>
              </a:ext>
            </a:extLst>
          </p:cNvPr>
          <p:cNvPicPr>
            <a:picLocks noChangeAspect="1"/>
          </p:cNvPicPr>
          <p:nvPr/>
        </p:nvPicPr>
        <p:blipFill>
          <a:blip r:embed="rId4"/>
          <a:stretch>
            <a:fillRect/>
          </a:stretch>
        </p:blipFill>
        <p:spPr>
          <a:xfrm>
            <a:off x="165212" y="1191255"/>
            <a:ext cx="5200000" cy="2038095"/>
          </a:xfrm>
          <a:prstGeom prst="rect">
            <a:avLst/>
          </a:prstGeom>
        </p:spPr>
      </p:pic>
      <p:pic>
        <p:nvPicPr>
          <p:cNvPr id="10" name="Picture 9">
            <a:extLst>
              <a:ext uri="{FF2B5EF4-FFF2-40B4-BE49-F238E27FC236}">
                <a16:creationId xmlns:a16="http://schemas.microsoft.com/office/drawing/2014/main" id="{115BF284-07F3-F51E-228F-03E2C2E86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99920" y="3396643"/>
            <a:ext cx="5165291" cy="3098535"/>
          </a:xfrm>
          <a:prstGeom prst="rect">
            <a:avLst/>
          </a:prstGeom>
          <a:noFill/>
          <a:ln>
            <a:solidFill>
              <a:schemeClr val="tx1"/>
            </a:solidFill>
          </a:ln>
        </p:spPr>
      </p:pic>
      <p:pic>
        <p:nvPicPr>
          <p:cNvPr id="11" name="Picture 10">
            <a:extLst>
              <a:ext uri="{FF2B5EF4-FFF2-40B4-BE49-F238E27FC236}">
                <a16:creationId xmlns:a16="http://schemas.microsoft.com/office/drawing/2014/main" id="{71D10F55-9507-4FA7-6D9A-5C0C6E1D3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942505" y="2063946"/>
            <a:ext cx="5356860" cy="3213900"/>
          </a:xfrm>
          <a:prstGeom prst="rect">
            <a:avLst/>
          </a:prstGeom>
          <a:noFill/>
          <a:ln>
            <a:solidFill>
              <a:schemeClr val="tx1"/>
            </a:solidFill>
          </a:ln>
        </p:spPr>
      </p:pic>
    </p:spTree>
    <p:extLst>
      <p:ext uri="{BB962C8B-B14F-4D97-AF65-F5344CB8AC3E}">
        <p14:creationId xmlns:p14="http://schemas.microsoft.com/office/powerpoint/2010/main" val="227890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49835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4939-44DF-DFCB-1A28-B7434C03FA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0A3170-FDB6-BD91-A04D-D664048E336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3A5C3F-20F9-F1BC-346A-065D00EA7CE5}"/>
              </a:ext>
            </a:extLst>
          </p:cNvPr>
          <p:cNvSpPr>
            <a:spLocks noGrp="1"/>
          </p:cNvSpPr>
          <p:nvPr>
            <p:ph type="sldNum" sz="quarter" idx="12"/>
          </p:nvPr>
        </p:nvSpPr>
        <p:spPr/>
        <p:txBody>
          <a:bodyPr/>
          <a:lstStyle/>
          <a:p>
            <a:fld id="{AA3D6EC1-CEF0-44B9-AC69-1554EEB371D5}" type="slidenum">
              <a:rPr lang="en-GB" smtClean="0"/>
              <a:t>14</a:t>
            </a:fld>
            <a:endParaRPr lang="en-GB"/>
          </a:p>
        </p:txBody>
      </p:sp>
    </p:spTree>
    <p:extLst>
      <p:ext uri="{BB962C8B-B14F-4D97-AF65-F5344CB8AC3E}">
        <p14:creationId xmlns:p14="http://schemas.microsoft.com/office/powerpoint/2010/main" val="137613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2947845" y="2623970"/>
            <a:ext cx="6933233" cy="707886"/>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rPr>
              <a:t>THANK YOU</a:t>
            </a:r>
            <a:r>
              <a:rPr kumimoji="0" lang="en-US" sz="4000" b="1" i="0" u="none" strike="noStrike" kern="1200" cap="none" spc="0" normalizeH="0" noProof="0" dirty="0">
                <a:ln>
                  <a:noFill/>
                </a:ln>
                <a:solidFill>
                  <a:srgbClr val="FFFFFF"/>
                </a:solidFill>
                <a:effectLst/>
                <a:uLnTx/>
                <a:uFillTx/>
                <a:latin typeface="Cambria" panose="02040503050406030204" pitchFamily="18" charset="0"/>
                <a:ea typeface="Cambria" panose="02040503050406030204" pitchFamily="18" charset="0"/>
              </a:rPr>
              <a:t> FOR WATCHING </a:t>
            </a:r>
            <a:endParaRPr lang="en-US" sz="4000" b="1" dirty="0">
              <a:solidFill>
                <a:srgbClr val="FFFFFF"/>
              </a:solidFill>
              <a:latin typeface="Cambria" panose="02040503050406030204" pitchFamily="18" charset="0"/>
              <a:ea typeface="Cambria" panose="02040503050406030204" pitchFamily="18" charset="0"/>
            </a:endParaRPr>
          </a:p>
        </p:txBody>
      </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
        <p:nvSpPr>
          <p:cNvPr id="16" name="TextBox 3">
            <a:extLst>
              <a:ext uri="{FF2B5EF4-FFF2-40B4-BE49-F238E27FC236}">
                <a16:creationId xmlns:a16="http://schemas.microsoft.com/office/drawing/2014/main" id="{1043592F-972B-486D-CCE5-B3433ED575E4}"/>
              </a:ext>
            </a:extLst>
          </p:cNvPr>
          <p:cNvSpPr txBox="1">
            <a:spLocks noChangeArrowheads="1"/>
          </p:cNvSpPr>
          <p:nvPr/>
        </p:nvSpPr>
        <p:spPr bwMode="auto">
          <a:xfrm>
            <a:off x="2781716" y="3429000"/>
            <a:ext cx="7265489" cy="477054"/>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Mail : vu.le@bluetechfinland.com</a:t>
            </a:r>
          </a:p>
        </p:txBody>
      </p:sp>
    </p:spTree>
    <p:extLst>
      <p:ext uri="{BB962C8B-B14F-4D97-AF65-F5344CB8AC3E}">
        <p14:creationId xmlns:p14="http://schemas.microsoft.com/office/powerpoint/2010/main" val="16373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335280"/>
            <a:ext cx="12192000" cy="7193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576249" y="315265"/>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GB" sz="2500" b="1" dirty="0">
                <a:solidFill>
                  <a:schemeClr val="bg1"/>
                </a:solidFill>
                <a:latin typeface="Cambria" panose="02040503050406030204" pitchFamily="18" charset="0"/>
                <a:ea typeface="Cambria" panose="02040503050406030204" pitchFamily="18" charset="0"/>
                <a:cs typeface="Arial" panose="020B0604020202020204" pitchFamily="34" charset="0"/>
              </a:rPr>
              <a:t>NỘI DUNG CHÍNH</a:t>
            </a:r>
            <a:endPar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grpSp>
        <p:nvGrpSpPr>
          <p:cNvPr id="23" name="Group 22">
            <a:extLst>
              <a:ext uri="{FF2B5EF4-FFF2-40B4-BE49-F238E27FC236}">
                <a16:creationId xmlns:a16="http://schemas.microsoft.com/office/drawing/2014/main" id="{AD937EDF-D3D5-65C7-E30A-0E4341F683D0}"/>
              </a:ext>
            </a:extLst>
          </p:cNvPr>
          <p:cNvGrpSpPr/>
          <p:nvPr/>
        </p:nvGrpSpPr>
        <p:grpSpPr>
          <a:xfrm>
            <a:off x="2620328" y="2586629"/>
            <a:ext cx="9433701" cy="622300"/>
            <a:chOff x="2625183" y="2228505"/>
            <a:chExt cx="9433701" cy="622300"/>
          </a:xfrm>
        </p:grpSpPr>
        <p:grpSp>
          <p:nvGrpSpPr>
            <p:cNvPr id="24" name="Group 30">
              <a:extLst>
                <a:ext uri="{FF2B5EF4-FFF2-40B4-BE49-F238E27FC236}">
                  <a16:creationId xmlns:a16="http://schemas.microsoft.com/office/drawing/2014/main" id="{CEA90FEF-84B6-E1D3-6A46-FE557D8A1239}"/>
                </a:ext>
              </a:extLst>
            </p:cNvPr>
            <p:cNvGrpSpPr>
              <a:grpSpLocks/>
            </p:cNvGrpSpPr>
            <p:nvPr/>
          </p:nvGrpSpPr>
          <p:grpSpPr bwMode="auto">
            <a:xfrm>
              <a:off x="2625183" y="2228505"/>
              <a:ext cx="642937" cy="622300"/>
              <a:chOff x="1248" y="1758"/>
              <a:chExt cx="405" cy="392"/>
            </a:xfrm>
          </p:grpSpPr>
          <p:grpSp>
            <p:nvGrpSpPr>
              <p:cNvPr id="26" name="Group 31">
                <a:extLst>
                  <a:ext uri="{FF2B5EF4-FFF2-40B4-BE49-F238E27FC236}">
                    <a16:creationId xmlns:a16="http://schemas.microsoft.com/office/drawing/2014/main" id="{935625FD-61DD-334A-89CB-B7803BD5872A}"/>
                  </a:ext>
                </a:extLst>
              </p:cNvPr>
              <p:cNvGrpSpPr>
                <a:grpSpLocks/>
              </p:cNvGrpSpPr>
              <p:nvPr/>
            </p:nvGrpSpPr>
            <p:grpSpPr bwMode="auto">
              <a:xfrm>
                <a:off x="1248" y="1758"/>
                <a:ext cx="405" cy="392"/>
                <a:chOff x="1289" y="587"/>
                <a:chExt cx="668" cy="647"/>
              </a:xfrm>
            </p:grpSpPr>
            <p:sp>
              <p:nvSpPr>
                <p:cNvPr id="28" name="Oval 32">
                  <a:extLst>
                    <a:ext uri="{FF2B5EF4-FFF2-40B4-BE49-F238E27FC236}">
                      <a16:creationId xmlns:a16="http://schemas.microsoft.com/office/drawing/2014/main" id="{5D707AA6-878C-76BA-ACA9-F01DAF7F9629}"/>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29" name="Oval 33">
                  <a:extLst>
                    <a:ext uri="{FF2B5EF4-FFF2-40B4-BE49-F238E27FC236}">
                      <a16:creationId xmlns:a16="http://schemas.microsoft.com/office/drawing/2014/main" id="{287E0D79-06A8-FBA2-0827-39ABACDEFDC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0" name="Oval 34">
                  <a:extLst>
                    <a:ext uri="{FF2B5EF4-FFF2-40B4-BE49-F238E27FC236}">
                      <a16:creationId xmlns:a16="http://schemas.microsoft.com/office/drawing/2014/main" id="{95DA91FF-5D3A-F243-BBC4-F1CF2C3FDFD4}"/>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1" name="Oval 35">
                  <a:extLst>
                    <a:ext uri="{FF2B5EF4-FFF2-40B4-BE49-F238E27FC236}">
                      <a16:creationId xmlns:a16="http://schemas.microsoft.com/office/drawing/2014/main" id="{A2A83078-8B8A-EAEA-5909-44D7F0BB8126}"/>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2" name="Oval 36">
                  <a:extLst>
                    <a:ext uri="{FF2B5EF4-FFF2-40B4-BE49-F238E27FC236}">
                      <a16:creationId xmlns:a16="http://schemas.microsoft.com/office/drawing/2014/main" id="{BD815BA8-7EE4-B3C4-6042-CEA062326885}"/>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27" name="Text Box 37">
                <a:extLst>
                  <a:ext uri="{FF2B5EF4-FFF2-40B4-BE49-F238E27FC236}">
                    <a16:creationId xmlns:a16="http://schemas.microsoft.com/office/drawing/2014/main" id="{9EF90A72-0F9C-6CEC-4A8D-87878ED5269B}"/>
                  </a:ext>
                </a:extLst>
              </p:cNvPr>
              <p:cNvSpPr txBox="1">
                <a:spLocks noChangeArrowheads="1"/>
              </p:cNvSpPr>
              <p:nvPr/>
            </p:nvSpPr>
            <p:spPr bwMode="gray">
              <a:xfrm>
                <a:off x="1332" y="1814"/>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rgbClr val="000000"/>
                    </a:solidFill>
                    <a:latin typeface="Roboto Black" panose="02000000000000000000" pitchFamily="2" charset="0"/>
                    <a:ea typeface="Roboto Black" panose="02000000000000000000" pitchFamily="2" charset="0"/>
                  </a:rPr>
                  <a:t>2</a:t>
                </a:r>
              </a:p>
            </p:txBody>
          </p:sp>
        </p:grpSp>
        <p:sp>
          <p:nvSpPr>
            <p:cNvPr id="25" name="Rectangle 8">
              <a:extLst>
                <a:ext uri="{FF2B5EF4-FFF2-40B4-BE49-F238E27FC236}">
                  <a16:creationId xmlns:a16="http://schemas.microsoft.com/office/drawing/2014/main" id="{2532A892-D248-04A9-6102-9577F8B2652F}"/>
                </a:ext>
              </a:extLst>
            </p:cNvPr>
            <p:cNvSpPr>
              <a:spLocks noChangeArrowheads="1"/>
            </p:cNvSpPr>
            <p:nvPr/>
          </p:nvSpPr>
          <p:spPr bwMode="black">
            <a:xfrm>
              <a:off x="3623211" y="2234298"/>
              <a:ext cx="843567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CƠ SỞ LÝ THUYẾT</a:t>
              </a:r>
            </a:p>
          </p:txBody>
        </p:sp>
      </p:grpSp>
      <p:grpSp>
        <p:nvGrpSpPr>
          <p:cNvPr id="43" name="Group 42">
            <a:extLst>
              <a:ext uri="{FF2B5EF4-FFF2-40B4-BE49-F238E27FC236}">
                <a16:creationId xmlns:a16="http://schemas.microsoft.com/office/drawing/2014/main" id="{CB5FDA2A-2CE3-66A5-C0F9-3D9FB8D598D6}"/>
              </a:ext>
            </a:extLst>
          </p:cNvPr>
          <p:cNvGrpSpPr/>
          <p:nvPr/>
        </p:nvGrpSpPr>
        <p:grpSpPr>
          <a:xfrm>
            <a:off x="2126616" y="5296319"/>
            <a:ext cx="8327291" cy="622300"/>
            <a:chOff x="3175315" y="4641641"/>
            <a:chExt cx="8327291" cy="622300"/>
          </a:xfrm>
        </p:grpSpPr>
        <p:grpSp>
          <p:nvGrpSpPr>
            <p:cNvPr id="44" name="Group 38">
              <a:extLst>
                <a:ext uri="{FF2B5EF4-FFF2-40B4-BE49-F238E27FC236}">
                  <a16:creationId xmlns:a16="http://schemas.microsoft.com/office/drawing/2014/main" id="{7B312448-489A-1F4E-A872-BC8B704F8770}"/>
                </a:ext>
              </a:extLst>
            </p:cNvPr>
            <p:cNvGrpSpPr>
              <a:grpSpLocks/>
            </p:cNvGrpSpPr>
            <p:nvPr/>
          </p:nvGrpSpPr>
          <p:grpSpPr bwMode="auto">
            <a:xfrm>
              <a:off x="3175315" y="4641641"/>
              <a:ext cx="642937" cy="622300"/>
              <a:chOff x="1275" y="2526"/>
              <a:chExt cx="405" cy="392"/>
            </a:xfrm>
          </p:grpSpPr>
          <p:grpSp>
            <p:nvGrpSpPr>
              <p:cNvPr id="46" name="Group 39">
                <a:extLst>
                  <a:ext uri="{FF2B5EF4-FFF2-40B4-BE49-F238E27FC236}">
                    <a16:creationId xmlns:a16="http://schemas.microsoft.com/office/drawing/2014/main" id="{BCD9BDED-21FF-625A-5A38-333E3AF84F26}"/>
                  </a:ext>
                </a:extLst>
              </p:cNvPr>
              <p:cNvGrpSpPr>
                <a:grpSpLocks/>
              </p:cNvGrpSpPr>
              <p:nvPr/>
            </p:nvGrpSpPr>
            <p:grpSpPr bwMode="auto">
              <a:xfrm>
                <a:off x="1275" y="2526"/>
                <a:ext cx="405" cy="392"/>
                <a:chOff x="1289" y="587"/>
                <a:chExt cx="668" cy="647"/>
              </a:xfrm>
            </p:grpSpPr>
            <p:sp>
              <p:nvSpPr>
                <p:cNvPr id="48" name="Oval 40">
                  <a:extLst>
                    <a:ext uri="{FF2B5EF4-FFF2-40B4-BE49-F238E27FC236}">
                      <a16:creationId xmlns:a16="http://schemas.microsoft.com/office/drawing/2014/main" id="{430789F5-735C-EF2F-72F7-52396EB32477}"/>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49" name="Oval 41">
                  <a:extLst>
                    <a:ext uri="{FF2B5EF4-FFF2-40B4-BE49-F238E27FC236}">
                      <a16:creationId xmlns:a16="http://schemas.microsoft.com/office/drawing/2014/main" id="{132390D0-7EB0-F020-95B8-C8E5F4E1B77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0" name="Oval 42">
                  <a:extLst>
                    <a:ext uri="{FF2B5EF4-FFF2-40B4-BE49-F238E27FC236}">
                      <a16:creationId xmlns:a16="http://schemas.microsoft.com/office/drawing/2014/main" id="{34F6BCD8-5E9F-AA97-5F78-0A42553B7445}"/>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1" name="Oval 43">
                  <a:extLst>
                    <a:ext uri="{FF2B5EF4-FFF2-40B4-BE49-F238E27FC236}">
                      <a16:creationId xmlns:a16="http://schemas.microsoft.com/office/drawing/2014/main" id="{25F27F39-A905-EE72-0002-31E60D6324B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2" name="Oval 44">
                  <a:extLst>
                    <a:ext uri="{FF2B5EF4-FFF2-40B4-BE49-F238E27FC236}">
                      <a16:creationId xmlns:a16="http://schemas.microsoft.com/office/drawing/2014/main" id="{B863CC33-E5A7-A976-4457-9B5CDF018F1D}"/>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47" name="Text Box 45">
                <a:extLst>
                  <a:ext uri="{FF2B5EF4-FFF2-40B4-BE49-F238E27FC236}">
                    <a16:creationId xmlns:a16="http://schemas.microsoft.com/office/drawing/2014/main" id="{D5B10AF6-59A6-FEF4-0A0D-C933AC2198FB}"/>
                  </a:ext>
                </a:extLst>
              </p:cNvPr>
              <p:cNvSpPr txBox="1">
                <a:spLocks noChangeArrowheads="1"/>
              </p:cNvSpPr>
              <p:nvPr/>
            </p:nvSpPr>
            <p:spPr bwMode="gray">
              <a:xfrm>
                <a:off x="1358"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4</a:t>
                </a:r>
              </a:p>
            </p:txBody>
          </p:sp>
        </p:grpSp>
        <p:sp>
          <p:nvSpPr>
            <p:cNvPr id="45" name="Rectangle 8">
              <a:extLst>
                <a:ext uri="{FF2B5EF4-FFF2-40B4-BE49-F238E27FC236}">
                  <a16:creationId xmlns:a16="http://schemas.microsoft.com/office/drawing/2014/main" id="{609E7AD3-6145-129A-F20B-1C9C958E20DF}"/>
                </a:ext>
              </a:extLst>
            </p:cNvPr>
            <p:cNvSpPr>
              <a:spLocks noChangeArrowheads="1"/>
            </p:cNvSpPr>
            <p:nvPr/>
          </p:nvSpPr>
          <p:spPr bwMode="black">
            <a:xfrm>
              <a:off x="4123407" y="4697545"/>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LUẬN VÀ HƯỚNG PHÁT TRIỂN</a:t>
              </a:r>
            </a:p>
          </p:txBody>
        </p:sp>
      </p:grpSp>
      <p:grpSp>
        <p:nvGrpSpPr>
          <p:cNvPr id="53" name="Group 52">
            <a:extLst>
              <a:ext uri="{FF2B5EF4-FFF2-40B4-BE49-F238E27FC236}">
                <a16:creationId xmlns:a16="http://schemas.microsoft.com/office/drawing/2014/main" id="{96720D19-990A-427D-A433-70B88308D8D3}"/>
              </a:ext>
            </a:extLst>
          </p:cNvPr>
          <p:cNvGrpSpPr/>
          <p:nvPr/>
        </p:nvGrpSpPr>
        <p:grpSpPr>
          <a:xfrm>
            <a:off x="1672947" y="1362661"/>
            <a:ext cx="9704865" cy="661988"/>
            <a:chOff x="1953454" y="1348906"/>
            <a:chExt cx="9704865" cy="661988"/>
          </a:xfrm>
        </p:grpSpPr>
        <p:grpSp>
          <p:nvGrpSpPr>
            <p:cNvPr id="54" name="Group 22">
              <a:extLst>
                <a:ext uri="{FF2B5EF4-FFF2-40B4-BE49-F238E27FC236}">
                  <a16:creationId xmlns:a16="http://schemas.microsoft.com/office/drawing/2014/main" id="{CB940A66-D341-D95B-4FB1-6FA5A3411079}"/>
                </a:ext>
              </a:extLst>
            </p:cNvPr>
            <p:cNvGrpSpPr>
              <a:grpSpLocks/>
            </p:cNvGrpSpPr>
            <p:nvPr/>
          </p:nvGrpSpPr>
          <p:grpSpPr bwMode="auto">
            <a:xfrm>
              <a:off x="1953454" y="1348906"/>
              <a:ext cx="757238" cy="661988"/>
              <a:chOff x="912" y="1107"/>
              <a:chExt cx="477" cy="417"/>
            </a:xfrm>
          </p:grpSpPr>
          <p:grpSp>
            <p:nvGrpSpPr>
              <p:cNvPr id="56" name="Group 23">
                <a:extLst>
                  <a:ext uri="{FF2B5EF4-FFF2-40B4-BE49-F238E27FC236}">
                    <a16:creationId xmlns:a16="http://schemas.microsoft.com/office/drawing/2014/main" id="{A6E5DBF4-F381-CDDD-B40B-D02CED594283}"/>
                  </a:ext>
                </a:extLst>
              </p:cNvPr>
              <p:cNvGrpSpPr>
                <a:grpSpLocks/>
              </p:cNvGrpSpPr>
              <p:nvPr/>
            </p:nvGrpSpPr>
            <p:grpSpPr bwMode="auto">
              <a:xfrm>
                <a:off x="912" y="1107"/>
                <a:ext cx="477" cy="417"/>
                <a:chOff x="1289" y="587"/>
                <a:chExt cx="787" cy="689"/>
              </a:xfrm>
            </p:grpSpPr>
            <p:sp>
              <p:nvSpPr>
                <p:cNvPr id="58" name="Oval 24">
                  <a:extLst>
                    <a:ext uri="{FF2B5EF4-FFF2-40B4-BE49-F238E27FC236}">
                      <a16:creationId xmlns:a16="http://schemas.microsoft.com/office/drawing/2014/main" id="{0D97DB41-CBE7-6CB3-4E06-25C338892B76}"/>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59" name="Oval 25">
                  <a:extLst>
                    <a:ext uri="{FF2B5EF4-FFF2-40B4-BE49-F238E27FC236}">
                      <a16:creationId xmlns:a16="http://schemas.microsoft.com/office/drawing/2014/main" id="{9F94781D-F5FF-DD6D-1001-7DA40D23C0B6}"/>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0" name="Oval 26">
                  <a:extLst>
                    <a:ext uri="{FF2B5EF4-FFF2-40B4-BE49-F238E27FC236}">
                      <a16:creationId xmlns:a16="http://schemas.microsoft.com/office/drawing/2014/main" id="{91D2E57D-8743-B412-F407-D751E922205E}"/>
                    </a:ext>
                  </a:extLst>
                </p:cNvPr>
                <p:cNvSpPr>
                  <a:spLocks noChangeArrowheads="1"/>
                </p:cNvSpPr>
                <p:nvPr/>
              </p:nvSpPr>
              <p:spPr bwMode="gray">
                <a:xfrm>
                  <a:off x="1445" y="645"/>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1" name="Oval 27">
                  <a:extLst>
                    <a:ext uri="{FF2B5EF4-FFF2-40B4-BE49-F238E27FC236}">
                      <a16:creationId xmlns:a16="http://schemas.microsoft.com/office/drawing/2014/main" id="{E45F7D9B-8231-1B84-9C7A-B3FC56B09E6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2" name="Oval 28">
                  <a:extLst>
                    <a:ext uri="{FF2B5EF4-FFF2-40B4-BE49-F238E27FC236}">
                      <a16:creationId xmlns:a16="http://schemas.microsoft.com/office/drawing/2014/main" id="{0C824F17-EE28-4E20-6510-6FD1A6FB0030}"/>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57" name="Text Box 29">
                <a:extLst>
                  <a:ext uri="{FF2B5EF4-FFF2-40B4-BE49-F238E27FC236}">
                    <a16:creationId xmlns:a16="http://schemas.microsoft.com/office/drawing/2014/main" id="{12A10B26-E80C-5C36-DEFA-27ECD70C0115}"/>
                  </a:ext>
                </a:extLst>
              </p:cNvPr>
              <p:cNvSpPr txBox="1">
                <a:spLocks noChangeArrowheads="1"/>
              </p:cNvSpPr>
              <p:nvPr/>
            </p:nvSpPr>
            <p:spPr bwMode="gray">
              <a:xfrm>
                <a:off x="996" y="116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1</a:t>
                </a:r>
              </a:p>
            </p:txBody>
          </p:sp>
        </p:grpSp>
        <p:sp>
          <p:nvSpPr>
            <p:cNvPr id="55" name="Rectangle 8">
              <a:extLst>
                <a:ext uri="{FF2B5EF4-FFF2-40B4-BE49-F238E27FC236}">
                  <a16:creationId xmlns:a16="http://schemas.microsoft.com/office/drawing/2014/main" id="{B0EBA3E1-4EFD-BDA1-8559-AF369A19E97A}"/>
                </a:ext>
              </a:extLst>
            </p:cNvPr>
            <p:cNvSpPr>
              <a:spLocks noChangeArrowheads="1"/>
            </p:cNvSpPr>
            <p:nvPr/>
          </p:nvSpPr>
          <p:spPr bwMode="black">
            <a:xfrm>
              <a:off x="2964656" y="1351941"/>
              <a:ext cx="869366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TỔNG QUAN</a:t>
              </a:r>
            </a:p>
          </p:txBody>
        </p:sp>
      </p:grpSp>
      <p:grpSp>
        <p:nvGrpSpPr>
          <p:cNvPr id="63" name="Group 62">
            <a:extLst>
              <a:ext uri="{FF2B5EF4-FFF2-40B4-BE49-F238E27FC236}">
                <a16:creationId xmlns:a16="http://schemas.microsoft.com/office/drawing/2014/main" id="{EEA37683-BFF0-B1B5-2C77-EA20141CD56B}"/>
              </a:ext>
            </a:extLst>
          </p:cNvPr>
          <p:cNvGrpSpPr/>
          <p:nvPr/>
        </p:nvGrpSpPr>
        <p:grpSpPr>
          <a:xfrm>
            <a:off x="3188601" y="3995838"/>
            <a:ext cx="8393799" cy="622300"/>
            <a:chOff x="3313292" y="3444939"/>
            <a:chExt cx="8393799" cy="622300"/>
          </a:xfrm>
        </p:grpSpPr>
        <p:grpSp>
          <p:nvGrpSpPr>
            <p:cNvPr id="64" name="Group 38">
              <a:extLst>
                <a:ext uri="{FF2B5EF4-FFF2-40B4-BE49-F238E27FC236}">
                  <a16:creationId xmlns:a16="http://schemas.microsoft.com/office/drawing/2014/main" id="{E4505DE9-ED44-37B8-CD9C-1E1F0E47974A}"/>
                </a:ext>
              </a:extLst>
            </p:cNvPr>
            <p:cNvGrpSpPr>
              <a:grpSpLocks/>
            </p:cNvGrpSpPr>
            <p:nvPr/>
          </p:nvGrpSpPr>
          <p:grpSpPr bwMode="auto">
            <a:xfrm>
              <a:off x="3313292" y="3444939"/>
              <a:ext cx="642937" cy="622300"/>
              <a:chOff x="1275" y="2526"/>
              <a:chExt cx="405" cy="392"/>
            </a:xfrm>
          </p:grpSpPr>
          <p:grpSp>
            <p:nvGrpSpPr>
              <p:cNvPr id="66" name="Group 39">
                <a:extLst>
                  <a:ext uri="{FF2B5EF4-FFF2-40B4-BE49-F238E27FC236}">
                    <a16:creationId xmlns:a16="http://schemas.microsoft.com/office/drawing/2014/main" id="{2C30277F-2B42-CBBE-0501-8507A16457FD}"/>
                  </a:ext>
                </a:extLst>
              </p:cNvPr>
              <p:cNvGrpSpPr>
                <a:grpSpLocks/>
              </p:cNvGrpSpPr>
              <p:nvPr/>
            </p:nvGrpSpPr>
            <p:grpSpPr bwMode="auto">
              <a:xfrm>
                <a:off x="1275" y="2526"/>
                <a:ext cx="405" cy="392"/>
                <a:chOff x="1289" y="587"/>
                <a:chExt cx="668" cy="647"/>
              </a:xfrm>
            </p:grpSpPr>
            <p:sp>
              <p:nvSpPr>
                <p:cNvPr id="68" name="Oval 40">
                  <a:extLst>
                    <a:ext uri="{FF2B5EF4-FFF2-40B4-BE49-F238E27FC236}">
                      <a16:creationId xmlns:a16="http://schemas.microsoft.com/office/drawing/2014/main" id="{951E8D20-5D45-C925-F11F-B87C1FBD511A}"/>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69" name="Oval 41">
                  <a:extLst>
                    <a:ext uri="{FF2B5EF4-FFF2-40B4-BE49-F238E27FC236}">
                      <a16:creationId xmlns:a16="http://schemas.microsoft.com/office/drawing/2014/main" id="{073B0308-1162-EE85-62FA-9304F9BF7CD7}"/>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0" name="Oval 42">
                  <a:extLst>
                    <a:ext uri="{FF2B5EF4-FFF2-40B4-BE49-F238E27FC236}">
                      <a16:creationId xmlns:a16="http://schemas.microsoft.com/office/drawing/2014/main" id="{A71043BD-1EFE-36D6-DEC1-5C72C49AE603}"/>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1" name="Oval 43">
                  <a:extLst>
                    <a:ext uri="{FF2B5EF4-FFF2-40B4-BE49-F238E27FC236}">
                      <a16:creationId xmlns:a16="http://schemas.microsoft.com/office/drawing/2014/main" id="{94931240-8474-81F4-EA62-B229FC6F20E8}"/>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2" name="Oval 44">
                  <a:extLst>
                    <a:ext uri="{FF2B5EF4-FFF2-40B4-BE49-F238E27FC236}">
                      <a16:creationId xmlns:a16="http://schemas.microsoft.com/office/drawing/2014/main" id="{58E80DF3-7C5A-7861-AE44-E9D661F5A9D1}"/>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67" name="Text Box 45">
                <a:extLst>
                  <a:ext uri="{FF2B5EF4-FFF2-40B4-BE49-F238E27FC236}">
                    <a16:creationId xmlns:a16="http://schemas.microsoft.com/office/drawing/2014/main" id="{373EC5D4-F56C-600D-F212-5044CF2F7677}"/>
                  </a:ext>
                </a:extLst>
              </p:cNvPr>
              <p:cNvSpPr txBox="1">
                <a:spLocks noChangeArrowheads="1"/>
              </p:cNvSpPr>
              <p:nvPr/>
            </p:nvSpPr>
            <p:spPr bwMode="gray">
              <a:xfrm>
                <a:off x="1359"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3</a:t>
                </a:r>
              </a:p>
            </p:txBody>
          </p:sp>
        </p:grpSp>
        <p:sp>
          <p:nvSpPr>
            <p:cNvPr id="65" name="Rectangle 8">
              <a:extLst>
                <a:ext uri="{FF2B5EF4-FFF2-40B4-BE49-F238E27FC236}">
                  <a16:creationId xmlns:a16="http://schemas.microsoft.com/office/drawing/2014/main" id="{DB8501E3-0A98-297C-E007-7594DD4FB0FD}"/>
                </a:ext>
              </a:extLst>
            </p:cNvPr>
            <p:cNvSpPr>
              <a:spLocks noChangeArrowheads="1"/>
            </p:cNvSpPr>
            <p:nvPr/>
          </p:nvSpPr>
          <p:spPr bwMode="black">
            <a:xfrm>
              <a:off x="4327892" y="3503359"/>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QUẢ VÀ PHÂN TÍCH</a:t>
              </a:r>
            </a:p>
          </p:txBody>
        </p:sp>
      </p:grpSp>
    </p:spTree>
    <p:extLst>
      <p:ext uri="{BB962C8B-B14F-4D97-AF65-F5344CB8AC3E}">
        <p14:creationId xmlns:p14="http://schemas.microsoft.com/office/powerpoint/2010/main" val="36417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sp>
        <p:nvSpPr>
          <p:cNvPr id="13" name="Text Box 25">
            <a:extLst>
              <a:ext uri="{FF2B5EF4-FFF2-40B4-BE49-F238E27FC236}">
                <a16:creationId xmlns:a16="http://schemas.microsoft.com/office/drawing/2014/main" id="{743461CF-6E19-494E-AA4F-8FEF67C93E3E}"/>
              </a:ext>
            </a:extLst>
          </p:cNvPr>
          <p:cNvSpPr txBox="1">
            <a:spLocks noChangeArrowheads="1"/>
          </p:cNvSpPr>
          <p:nvPr/>
        </p:nvSpPr>
        <p:spPr bwMode="auto">
          <a:xfrm>
            <a:off x="193396" y="965200"/>
            <a:ext cx="113178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buAutoNum type="arabicPeriod"/>
            </a:pPr>
            <a:r>
              <a:rPr lang="en-US" sz="2000" b="1" dirty="0">
                <a:latin typeface="Cambria" panose="02040503050406030204" pitchFamily="18" charset="0"/>
                <a:ea typeface="Cambria" panose="02040503050406030204" pitchFamily="18" charset="0"/>
                <a:cs typeface="Times New Roman" panose="02020603050405020304" pitchFamily="18" charset="0"/>
              </a:rPr>
              <a:t>ĐẶT VẤN ĐỀ</a:t>
            </a:r>
          </a:p>
          <a:p>
            <a:pPr algn="just"/>
            <a:r>
              <a:rPr lang="vi-VN" sz="2000" dirty="0">
                <a:latin typeface="Cambria" panose="02040503050406030204" pitchFamily="18" charset="0"/>
                <a:ea typeface="Cambria" panose="02040503050406030204" pitchFamily="18" charset="0"/>
              </a:rPr>
              <a:t>Trong lĩnh vực hàng hải và công trình biển, độ bền mỏi là một yếu tố cực kỳ quan trọng ảnh hưởng trực tiếp đến tuổi thọ và độ tin cậy của tàu thủy và công trình nổi. Hiện tượng phá hủy mỏi tiềm ẩn nhiều rủi ro, có thể gây ra hậu quả nghiêm trọng về </a:t>
            </a:r>
            <a:r>
              <a:rPr lang="en-US" sz="2000" dirty="0" err="1">
                <a:latin typeface="Cambria" panose="02040503050406030204" pitchFamily="18" charset="0"/>
                <a:ea typeface="Cambria" panose="02040503050406030204" pitchFamily="18" charset="0"/>
              </a:rPr>
              <a:t>kết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cấu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kinh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tế</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mạng</a:t>
            </a:r>
            <a:r>
              <a:rPr lang="en-US" sz="2000" dirty="0">
                <a:latin typeface="Cambria" panose="02040503050406030204" pitchFamily="18" charset="0"/>
                <a:ea typeface="Cambria" panose="02040503050406030204" pitchFamily="18" charset="0"/>
              </a:rPr>
              <a:t> con </a:t>
            </a:r>
            <a:r>
              <a:rPr lang="en-US" sz="2000" dirty="0" err="1">
                <a:latin typeface="Cambria" panose="02040503050406030204" pitchFamily="18" charset="0"/>
                <a:ea typeface="Cambria" panose="02040503050406030204" pitchFamily="18" charset="0"/>
              </a:rPr>
              <a:t>người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trên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biển</a:t>
            </a:r>
            <a:endParaRPr 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nội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liệu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tạo</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ứng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suất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tập</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trung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khuyết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ngoại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Tải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trọng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tác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dụng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lên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môi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trường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làm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việc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mặn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ẩm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nhiệt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độ</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4" name="Picture 3">
            <a:extLst>
              <a:ext uri="{FF2B5EF4-FFF2-40B4-BE49-F238E27FC236}">
                <a16:creationId xmlns:a16="http://schemas.microsoft.com/office/drawing/2014/main" id="{CC46BE2A-CADD-E468-D865-2F91AEA61A4E}"/>
              </a:ext>
            </a:extLst>
          </p:cNvPr>
          <p:cNvPicPr>
            <a:picLocks noChangeAspect="1"/>
          </p:cNvPicPr>
          <p:nvPr/>
        </p:nvPicPr>
        <p:blipFill>
          <a:blip r:embed="rId4"/>
          <a:stretch>
            <a:fillRect/>
          </a:stretch>
        </p:blipFill>
        <p:spPr>
          <a:xfrm>
            <a:off x="852464" y="3103372"/>
            <a:ext cx="10141987" cy="3275317"/>
          </a:xfrm>
          <a:prstGeom prst="rect">
            <a:avLst/>
          </a:prstGeom>
        </p:spPr>
      </p:pic>
    </p:spTree>
    <p:extLst>
      <p:ext uri="{BB962C8B-B14F-4D97-AF65-F5344CB8AC3E}">
        <p14:creationId xmlns:p14="http://schemas.microsoft.com/office/powerpoint/2010/main" val="19546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7694F05E-C341-65B7-3E53-1BA7086F79EC}"/>
              </a:ext>
            </a:extLst>
          </p:cNvPr>
          <p:cNvPicPr>
            <a:picLocks noChangeAspect="1"/>
          </p:cNvPicPr>
          <p:nvPr/>
        </p:nvPicPr>
        <p:blipFill>
          <a:blip r:embed="rId4"/>
          <a:stretch>
            <a:fillRect/>
          </a:stretch>
        </p:blipFill>
        <p:spPr>
          <a:xfrm>
            <a:off x="6096000" y="1930401"/>
            <a:ext cx="5775719" cy="4334922"/>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vi-VN" sz="2000" b="1" dirty="0">
                <a:latin typeface="Cambria" panose="02040503050406030204" pitchFamily="18" charset="0"/>
                <a:ea typeface="Cambria" panose="02040503050406030204" pitchFamily="18" charset="0"/>
              </a:rPr>
              <a:t>Tàu thủy:</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chuyển tiếp giữa thân tàu và cấu trúc thượng tầng.</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quanh các lỗ mở (cửa sổ, cửa ra vào).</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Góc cạnh, mối hàn, các vị trí tập trung ứng suất.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r>
              <a:rPr lang="vi-VN" sz="2000" b="1" dirty="0">
                <a:latin typeface="Cambria" panose="02040503050406030204" pitchFamily="18" charset="0"/>
                <a:ea typeface="Cambria" panose="02040503050406030204" pitchFamily="18" charset="0"/>
              </a:rPr>
              <a:t>Công trình nổi:</a:t>
            </a:r>
            <a:endParaRPr lang="en-US"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Chân đế</a:t>
            </a:r>
            <a:r>
              <a:rPr lang="en-US" sz="2000" dirty="0">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neo đậu.</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tiếp xúc giữa các thành phần cấu trúc.</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Các vị trí chịu tác động trực tiếp của sóng, gió.</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43575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E475DF86-115D-C344-39FE-D7B7C230A03A}"/>
              </a:ext>
            </a:extLst>
          </p:cNvPr>
          <p:cNvPicPr>
            <a:picLocks noChangeAspect="1"/>
          </p:cNvPicPr>
          <p:nvPr/>
        </p:nvPicPr>
        <p:blipFill>
          <a:blip r:embed="rId4"/>
          <a:stretch>
            <a:fillRect/>
          </a:stretch>
        </p:blipFill>
        <p:spPr>
          <a:xfrm>
            <a:off x="770112" y="1277958"/>
            <a:ext cx="10081501" cy="5178339"/>
          </a:xfrm>
          <a:prstGeom prst="rect">
            <a:avLst/>
          </a:prstGeom>
        </p:spPr>
      </p:pic>
    </p:spTree>
    <p:extLst>
      <p:ext uri="{BB962C8B-B14F-4D97-AF65-F5344CB8AC3E}">
        <p14:creationId xmlns:p14="http://schemas.microsoft.com/office/powerpoint/2010/main" val="42029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17B117EF-3D06-2CF9-82BB-A1F67203772F}"/>
              </a:ext>
            </a:extLst>
          </p:cNvPr>
          <p:cNvPicPr>
            <a:picLocks noChangeAspect="1"/>
          </p:cNvPicPr>
          <p:nvPr/>
        </p:nvPicPr>
        <p:blipFill>
          <a:blip r:embed="rId4"/>
          <a:stretch>
            <a:fillRect/>
          </a:stretch>
        </p:blipFill>
        <p:spPr>
          <a:xfrm>
            <a:off x="4289234" y="1087329"/>
            <a:ext cx="3444608" cy="5770671"/>
          </a:xfrm>
          <a:prstGeom prst="rect">
            <a:avLst/>
          </a:prstGeom>
        </p:spPr>
      </p:pic>
    </p:spTree>
    <p:extLst>
      <p:ext uri="{BB962C8B-B14F-4D97-AF65-F5344CB8AC3E}">
        <p14:creationId xmlns:p14="http://schemas.microsoft.com/office/powerpoint/2010/main" val="16775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535774" y="96520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XÂY DỰNG CHƯƠNG TRÌNH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B8FC0A5F-04F6-F5C2-35D0-56AF71B8E131}"/>
              </a:ext>
            </a:extLst>
          </p:cNvPr>
          <p:cNvPicPr>
            <a:picLocks noChangeAspect="1"/>
          </p:cNvPicPr>
          <p:nvPr/>
        </p:nvPicPr>
        <p:blipFill>
          <a:blip r:embed="rId4"/>
          <a:stretch>
            <a:fillRect/>
          </a:stretch>
        </p:blipFill>
        <p:spPr>
          <a:xfrm>
            <a:off x="535774" y="1974563"/>
            <a:ext cx="11331432" cy="3390649"/>
          </a:xfrm>
          <a:prstGeom prst="rect">
            <a:avLst/>
          </a:prstGeom>
          <a:ln>
            <a:solidFill>
              <a:schemeClr val="tx1"/>
            </a:solidFill>
          </a:ln>
        </p:spPr>
      </p:pic>
    </p:spTree>
    <p:extLst>
      <p:ext uri="{BB962C8B-B14F-4D97-AF65-F5344CB8AC3E}">
        <p14:creationId xmlns:p14="http://schemas.microsoft.com/office/powerpoint/2010/main" val="45862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4DD89-6C69-9A6C-833E-D031922FB17E}"/>
              </a:ext>
            </a:extLst>
          </p:cNvPr>
          <p:cNvSpPr>
            <a:spLocks noGrp="1"/>
          </p:cNvSpPr>
          <p:nvPr>
            <p:ph type="sldNum" sz="quarter" idx="12"/>
          </p:nvPr>
        </p:nvSpPr>
        <p:spPr/>
        <p:txBody>
          <a:bodyPr/>
          <a:lstStyle/>
          <a:p>
            <a:fld id="{AA3D6EC1-CEF0-44B9-AC69-1554EEB371D5}" type="slidenum">
              <a:rPr lang="en-GB" smtClean="0"/>
              <a:t>8</a:t>
            </a:fld>
            <a:endParaRPr lang="en-GB"/>
          </a:p>
        </p:txBody>
      </p:sp>
      <p:pic>
        <p:nvPicPr>
          <p:cNvPr id="15" name="Picture 14">
            <a:extLst>
              <a:ext uri="{FF2B5EF4-FFF2-40B4-BE49-F238E27FC236}">
                <a16:creationId xmlns:a16="http://schemas.microsoft.com/office/drawing/2014/main" id="{D62206B3-4131-7169-47D2-06A3266DF44C}"/>
              </a:ext>
            </a:extLst>
          </p:cNvPr>
          <p:cNvPicPr>
            <a:picLocks noChangeAspect="1"/>
          </p:cNvPicPr>
          <p:nvPr/>
        </p:nvPicPr>
        <p:blipFill>
          <a:blip r:embed="rId4"/>
          <a:stretch>
            <a:fillRect/>
          </a:stretch>
        </p:blipFill>
        <p:spPr>
          <a:xfrm>
            <a:off x="39088" y="0"/>
            <a:ext cx="3919149" cy="6467475"/>
          </a:xfrm>
          <a:prstGeom prst="rect">
            <a:avLst/>
          </a:prstGeom>
        </p:spPr>
      </p:pic>
      <p:pic>
        <p:nvPicPr>
          <p:cNvPr id="27" name="Picture 26">
            <a:extLst>
              <a:ext uri="{FF2B5EF4-FFF2-40B4-BE49-F238E27FC236}">
                <a16:creationId xmlns:a16="http://schemas.microsoft.com/office/drawing/2014/main" id="{1A38F368-E356-B115-134E-163EE0A30CBF}"/>
              </a:ext>
            </a:extLst>
          </p:cNvPr>
          <p:cNvPicPr>
            <a:picLocks noChangeAspect="1"/>
          </p:cNvPicPr>
          <p:nvPr/>
        </p:nvPicPr>
        <p:blipFill>
          <a:blip r:embed="rId5"/>
          <a:stretch>
            <a:fillRect/>
          </a:stretch>
        </p:blipFill>
        <p:spPr>
          <a:xfrm>
            <a:off x="3974886" y="-1"/>
            <a:ext cx="4004879" cy="6467475"/>
          </a:xfrm>
          <a:prstGeom prst="rect">
            <a:avLst/>
          </a:prstGeom>
        </p:spPr>
      </p:pic>
      <p:pic>
        <p:nvPicPr>
          <p:cNvPr id="28" name="Picture 27">
            <a:extLst>
              <a:ext uri="{FF2B5EF4-FFF2-40B4-BE49-F238E27FC236}">
                <a16:creationId xmlns:a16="http://schemas.microsoft.com/office/drawing/2014/main" id="{A5B701C1-262D-101D-2050-DDFD0C88FB7E}"/>
              </a:ext>
            </a:extLst>
          </p:cNvPr>
          <p:cNvPicPr>
            <a:picLocks noChangeAspect="1"/>
          </p:cNvPicPr>
          <p:nvPr/>
        </p:nvPicPr>
        <p:blipFill>
          <a:blip r:embed="rId6"/>
          <a:stretch>
            <a:fillRect/>
          </a:stretch>
        </p:blipFill>
        <p:spPr>
          <a:xfrm>
            <a:off x="7999243" y="-1"/>
            <a:ext cx="4153670" cy="6467475"/>
          </a:xfrm>
          <a:prstGeom prst="rect">
            <a:avLst/>
          </a:prstGeom>
        </p:spPr>
      </p:pic>
      <p:cxnSp>
        <p:nvCxnSpPr>
          <p:cNvPr id="30" name="Straight Connector 29">
            <a:extLst>
              <a:ext uri="{FF2B5EF4-FFF2-40B4-BE49-F238E27FC236}">
                <a16:creationId xmlns:a16="http://schemas.microsoft.com/office/drawing/2014/main" id="{1B826400-D35F-D958-37BB-38867215FB09}"/>
              </a:ext>
            </a:extLst>
          </p:cNvPr>
          <p:cNvCxnSpPr/>
          <p:nvPr/>
        </p:nvCxnSpPr>
        <p:spPr>
          <a:xfrm flipV="1">
            <a:off x="396218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6F3341-A319-6053-08C6-DC00829EBF0E}"/>
              </a:ext>
            </a:extLst>
          </p:cNvPr>
          <p:cNvCxnSpPr/>
          <p:nvPr/>
        </p:nvCxnSpPr>
        <p:spPr>
          <a:xfrm flipV="1">
            <a:off x="7966851" y="-1"/>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07087C-E1C1-EF4A-304F-15F4DB9159C8}"/>
              </a:ext>
            </a:extLst>
          </p:cNvPr>
          <p:cNvSpPr txBox="1"/>
          <p:nvPr/>
        </p:nvSpPr>
        <p:spPr>
          <a:xfrm>
            <a:off x="4042415" y="6467473"/>
            <a:ext cx="3820859"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995B4659-187D-567A-BAE6-7AF6EDD5AE98}"/>
              </a:ext>
            </a:extLst>
          </p:cNvPr>
          <p:cNvSpPr txBox="1"/>
          <p:nvPr/>
        </p:nvSpPr>
        <p:spPr>
          <a:xfrm>
            <a:off x="8051030" y="6482079"/>
            <a:ext cx="4050096"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5C3FBCFC-A5DB-BD7C-2717-B23B4143F183}"/>
              </a:ext>
            </a:extLst>
          </p:cNvPr>
          <p:cNvSpPr txBox="1"/>
          <p:nvPr/>
        </p:nvSpPr>
        <p:spPr>
          <a:xfrm>
            <a:off x="39087" y="6467473"/>
            <a:ext cx="3643913"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TÍNH TOÁN THIỆT HẠI MỎI</a:t>
            </a:r>
            <a:endParaRPr lang="en-US" sz="1800" cap="small" dirty="0">
              <a:effectLst/>
              <a:latin typeface="Cambria" panose="02040503050406030204" pitchFamily="18" charset="0"/>
              <a:ea typeface="Cambria" panose="02040503050406030204" pitchFamily="18" charset="0"/>
            </a:endParaRPr>
          </a:p>
        </p:txBody>
      </p:sp>
      <p:sp>
        <p:nvSpPr>
          <p:cNvPr id="38" name="Rectangle 37">
            <a:extLst>
              <a:ext uri="{FF2B5EF4-FFF2-40B4-BE49-F238E27FC236}">
                <a16:creationId xmlns:a16="http://schemas.microsoft.com/office/drawing/2014/main" id="{37203A76-82AE-53EC-1F41-24B2695723FF}"/>
              </a:ext>
            </a:extLst>
          </p:cNvPr>
          <p:cNvSpPr/>
          <p:nvPr/>
        </p:nvSpPr>
        <p:spPr>
          <a:xfrm>
            <a:off x="7378700" y="0"/>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DE8266A-8C78-E70B-D72E-71F547904FE3}"/>
              </a:ext>
            </a:extLst>
          </p:cNvPr>
          <p:cNvSpPr/>
          <p:nvPr/>
        </p:nvSpPr>
        <p:spPr>
          <a:xfrm>
            <a:off x="11532376" y="-14606"/>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5612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MÔ HÌNH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descr="A diagram of a rectangular object&#10;&#10;Description automatically generated">
            <a:extLst>
              <a:ext uri="{FF2B5EF4-FFF2-40B4-BE49-F238E27FC236}">
                <a16:creationId xmlns:a16="http://schemas.microsoft.com/office/drawing/2014/main" id="{3261A7B9-F97A-AFFC-2036-D1CB08DCF4EE}"/>
              </a:ext>
            </a:extLst>
          </p:cNvPr>
          <p:cNvPicPr>
            <a:picLocks noChangeAspect="1"/>
          </p:cNvPicPr>
          <p:nvPr/>
        </p:nvPicPr>
        <p:blipFill>
          <a:blip r:embed="rId4"/>
          <a:stretch>
            <a:fillRect/>
          </a:stretch>
        </p:blipFill>
        <p:spPr>
          <a:xfrm>
            <a:off x="385591" y="1467033"/>
            <a:ext cx="5403420" cy="2675407"/>
          </a:xfrm>
          <a:prstGeom prst="rect">
            <a:avLst/>
          </a:prstGeom>
          <a:ln>
            <a:solidFill>
              <a:schemeClr val="tx1"/>
            </a:solidFill>
          </a:ln>
        </p:spPr>
      </p:pic>
      <p:pic>
        <p:nvPicPr>
          <p:cNvPr id="4" name="Picture 3" descr="A computer generated image of a computer&#10;&#10;Description automatically generated">
            <a:extLst>
              <a:ext uri="{FF2B5EF4-FFF2-40B4-BE49-F238E27FC236}">
                <a16:creationId xmlns:a16="http://schemas.microsoft.com/office/drawing/2014/main" id="{8E405D9B-31F0-D868-575D-6A1E43BB1C24}"/>
              </a:ext>
            </a:extLst>
          </p:cNvPr>
          <p:cNvPicPr>
            <a:picLocks noChangeAspect="1"/>
          </p:cNvPicPr>
          <p:nvPr/>
        </p:nvPicPr>
        <p:blipFill>
          <a:blip r:embed="rId5"/>
          <a:stretch>
            <a:fillRect/>
          </a:stretch>
        </p:blipFill>
        <p:spPr>
          <a:xfrm>
            <a:off x="5942505" y="3928265"/>
            <a:ext cx="6096000" cy="2779718"/>
          </a:xfrm>
          <a:prstGeom prst="rect">
            <a:avLst/>
          </a:prstGeom>
          <a:ln>
            <a:solidFill>
              <a:schemeClr val="tx1"/>
            </a:solidFill>
          </a:ln>
        </p:spPr>
      </p:pic>
      <p:pic>
        <p:nvPicPr>
          <p:cNvPr id="8" name="Picture 7">
            <a:extLst>
              <a:ext uri="{FF2B5EF4-FFF2-40B4-BE49-F238E27FC236}">
                <a16:creationId xmlns:a16="http://schemas.microsoft.com/office/drawing/2014/main" id="{E0E59513-CB3D-2963-7385-BFE4EB8E8612}"/>
              </a:ext>
            </a:extLst>
          </p:cNvPr>
          <p:cNvPicPr>
            <a:picLocks noChangeAspect="1"/>
          </p:cNvPicPr>
          <p:nvPr/>
        </p:nvPicPr>
        <p:blipFill>
          <a:blip r:embed="rId6"/>
          <a:stretch>
            <a:fillRect/>
          </a:stretch>
        </p:blipFill>
        <p:spPr>
          <a:xfrm>
            <a:off x="6133005" y="1467033"/>
            <a:ext cx="5375832" cy="2339103"/>
          </a:xfrm>
          <a:prstGeom prst="rect">
            <a:avLst/>
          </a:prstGeom>
        </p:spPr>
      </p:pic>
    </p:spTree>
    <p:extLst>
      <p:ext uri="{BB962C8B-B14F-4D97-AF65-F5344CB8AC3E}">
        <p14:creationId xmlns:p14="http://schemas.microsoft.com/office/powerpoint/2010/main" val="327819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5556</TotalTime>
  <Words>1128</Words>
  <Application>Microsoft Office PowerPoint</Application>
  <PresentationFormat>Widescreen</PresentationFormat>
  <Paragraphs>78</Paragraphs>
  <Slides>15</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Calibri Light</vt:lpstr>
      <vt:lpstr>Cambria</vt:lpstr>
      <vt:lpstr>Roboto Black</vt:lpstr>
      <vt:lpstr>Symbol</vt:lpstr>
      <vt:lpstr>Times New Roman</vt:lpstr>
      <vt:lpstr>Office Theme</vt:lpstr>
      <vt:lpstr>MathType 7.0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Vu Le</cp:lastModifiedBy>
  <cp:revision>566</cp:revision>
  <cp:lastPrinted>2024-08-11T09:57:29Z</cp:lastPrinted>
  <dcterms:created xsi:type="dcterms:W3CDTF">2021-11-26T15:20:10Z</dcterms:created>
  <dcterms:modified xsi:type="dcterms:W3CDTF">2024-08-11T15:59:36Z</dcterms:modified>
</cp:coreProperties>
</file>