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3"/>
  </p:notesMasterIdLst>
  <p:sldIdLst>
    <p:sldId id="277" r:id="rId5"/>
    <p:sldId id="279" r:id="rId6"/>
    <p:sldId id="281" r:id="rId7"/>
    <p:sldId id="287" r:id="rId8"/>
    <p:sldId id="283" r:id="rId9"/>
    <p:sldId id="284" r:id="rId10"/>
    <p:sldId id="285" r:id="rId11"/>
    <p:sldId id="28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C49A4E-0806-4AB9-B2DD-203AE392FF5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BC7EC1D0-0ADA-47F7-B0F1-26CEF38379B4}">
      <dgm:prSet/>
      <dgm:spPr>
        <a:solidFill>
          <a:srgbClr val="00B050"/>
        </a:solidFill>
      </dgm:spPr>
      <dgm:t>
        <a:bodyPr/>
        <a:lstStyle/>
        <a:p>
          <a:r>
            <a:rPr lang="en-US" dirty="0"/>
            <a:t>Refuse</a:t>
          </a:r>
        </a:p>
      </dgm:t>
    </dgm:pt>
    <dgm:pt modelId="{3102395E-71AE-4121-87DB-99689545B0AC}" type="parTrans" cxnId="{6E63FC6D-94FC-4AFE-90CA-58006DE391C8}">
      <dgm:prSet/>
      <dgm:spPr/>
      <dgm:t>
        <a:bodyPr/>
        <a:lstStyle/>
        <a:p>
          <a:endParaRPr lang="en-US"/>
        </a:p>
      </dgm:t>
    </dgm:pt>
    <dgm:pt modelId="{9B1326FB-661D-4499-8795-66127A21E9C1}" type="sibTrans" cxnId="{6E63FC6D-94FC-4AFE-90CA-58006DE391C8}">
      <dgm:prSet/>
      <dgm:spPr/>
      <dgm:t>
        <a:bodyPr/>
        <a:lstStyle/>
        <a:p>
          <a:endParaRPr lang="en-US"/>
        </a:p>
      </dgm:t>
    </dgm:pt>
    <dgm:pt modelId="{A36AA807-56DA-4BF3-9BCC-5E40C7733C65}">
      <dgm:prSet custT="1"/>
      <dgm:spPr/>
      <dgm:t>
        <a:bodyPr/>
        <a:lstStyle/>
        <a:p>
          <a:r>
            <a:rPr lang="en-US" sz="1200" dirty="0"/>
            <a:t>Refuse: Refuse to waste.</a:t>
          </a:r>
        </a:p>
      </dgm:t>
    </dgm:pt>
    <dgm:pt modelId="{42463562-D3FC-47EF-AEC2-C77220F12D18}" type="parTrans" cxnId="{FDB0CFB5-E293-40E5-999A-2C5C47328E06}">
      <dgm:prSet/>
      <dgm:spPr/>
      <dgm:t>
        <a:bodyPr/>
        <a:lstStyle/>
        <a:p>
          <a:endParaRPr lang="en-US"/>
        </a:p>
      </dgm:t>
    </dgm:pt>
    <dgm:pt modelId="{DE42C444-14D9-4BAB-9820-E311D20DEDF6}" type="sibTrans" cxnId="{FDB0CFB5-E293-40E5-999A-2C5C47328E06}">
      <dgm:prSet/>
      <dgm:spPr/>
      <dgm:t>
        <a:bodyPr/>
        <a:lstStyle/>
        <a:p>
          <a:endParaRPr lang="en-US"/>
        </a:p>
      </dgm:t>
    </dgm:pt>
    <dgm:pt modelId="{97A18B98-9ECA-4DF4-A026-2037DF74E456}">
      <dgm:prSet/>
      <dgm:spPr>
        <a:solidFill>
          <a:srgbClr val="00B0F0"/>
        </a:solidFill>
      </dgm:spPr>
      <dgm:t>
        <a:bodyPr/>
        <a:lstStyle/>
        <a:p>
          <a:r>
            <a:rPr lang="en-US"/>
            <a:t>Reduce</a:t>
          </a:r>
        </a:p>
      </dgm:t>
    </dgm:pt>
    <dgm:pt modelId="{9F35535E-B25B-4341-8B73-EA85FA5D5E38}" type="parTrans" cxnId="{7E3F24A1-AB82-4C5C-A150-AC84E7A9C68A}">
      <dgm:prSet/>
      <dgm:spPr/>
      <dgm:t>
        <a:bodyPr/>
        <a:lstStyle/>
        <a:p>
          <a:endParaRPr lang="en-US"/>
        </a:p>
      </dgm:t>
    </dgm:pt>
    <dgm:pt modelId="{1CE08BF1-56D3-4C64-BF14-2692D9030231}" type="sibTrans" cxnId="{7E3F24A1-AB82-4C5C-A150-AC84E7A9C68A}">
      <dgm:prSet/>
      <dgm:spPr/>
      <dgm:t>
        <a:bodyPr/>
        <a:lstStyle/>
        <a:p>
          <a:endParaRPr lang="en-US"/>
        </a:p>
      </dgm:t>
    </dgm:pt>
    <dgm:pt modelId="{0711F6CA-BD43-42BA-8FF3-2D78B9BC0EE8}">
      <dgm:prSet custT="1"/>
      <dgm:spPr/>
      <dgm:t>
        <a:bodyPr/>
        <a:lstStyle/>
        <a:p>
          <a:r>
            <a:rPr lang="en-US" sz="1200" dirty="0"/>
            <a:t>Reduce:  In the ways that you can’t refuse, look for ways that you can reduce the waste.</a:t>
          </a:r>
        </a:p>
      </dgm:t>
    </dgm:pt>
    <dgm:pt modelId="{47FB200B-0B4A-475E-824B-3BFE268F117F}" type="parTrans" cxnId="{9AF88A9D-BDB0-4DB3-B4C7-2B8252D4A5A1}">
      <dgm:prSet/>
      <dgm:spPr/>
      <dgm:t>
        <a:bodyPr/>
        <a:lstStyle/>
        <a:p>
          <a:endParaRPr lang="en-US"/>
        </a:p>
      </dgm:t>
    </dgm:pt>
    <dgm:pt modelId="{81200230-CACA-4DE6-ADCD-EB703F94978B}" type="sibTrans" cxnId="{9AF88A9D-BDB0-4DB3-B4C7-2B8252D4A5A1}">
      <dgm:prSet/>
      <dgm:spPr/>
      <dgm:t>
        <a:bodyPr/>
        <a:lstStyle/>
        <a:p>
          <a:endParaRPr lang="en-US"/>
        </a:p>
      </dgm:t>
    </dgm:pt>
    <dgm:pt modelId="{B9B0D451-0939-4410-A07E-3B47A17B99D1}">
      <dgm:prSet/>
      <dgm:spPr>
        <a:solidFill>
          <a:srgbClr val="7030A0"/>
        </a:solidFill>
      </dgm:spPr>
      <dgm:t>
        <a:bodyPr/>
        <a:lstStyle/>
        <a:p>
          <a:r>
            <a:rPr lang="en-US"/>
            <a:t>Reuse</a:t>
          </a:r>
        </a:p>
      </dgm:t>
    </dgm:pt>
    <dgm:pt modelId="{D93611F3-3842-4A10-9530-388615BCCC5B}" type="parTrans" cxnId="{16FECC7E-12C1-43E3-9354-AA9254AFF76A}">
      <dgm:prSet/>
      <dgm:spPr/>
      <dgm:t>
        <a:bodyPr/>
        <a:lstStyle/>
        <a:p>
          <a:endParaRPr lang="en-US"/>
        </a:p>
      </dgm:t>
    </dgm:pt>
    <dgm:pt modelId="{F6B44933-C053-42F2-8F9F-B9BB7EAA6C85}" type="sibTrans" cxnId="{16FECC7E-12C1-43E3-9354-AA9254AFF76A}">
      <dgm:prSet/>
      <dgm:spPr/>
      <dgm:t>
        <a:bodyPr/>
        <a:lstStyle/>
        <a:p>
          <a:endParaRPr lang="en-US"/>
        </a:p>
      </dgm:t>
    </dgm:pt>
    <dgm:pt modelId="{6C7101FB-9959-481C-AE78-CD837174A3B6}">
      <dgm:prSet custT="1"/>
      <dgm:spPr/>
      <dgm:t>
        <a:bodyPr/>
        <a:lstStyle/>
        <a:p>
          <a:r>
            <a:rPr lang="en-US" sz="1200" dirty="0"/>
            <a:t>Reuse:  To reduce waste, reuse items throughout the workplace instead of buying new ones.</a:t>
          </a:r>
        </a:p>
      </dgm:t>
    </dgm:pt>
    <dgm:pt modelId="{5CFC40D2-56D1-4366-ACD2-A31314C39FFA}" type="parTrans" cxnId="{194D369A-8426-41CE-9991-70E6AD977020}">
      <dgm:prSet/>
      <dgm:spPr/>
      <dgm:t>
        <a:bodyPr/>
        <a:lstStyle/>
        <a:p>
          <a:endParaRPr lang="en-US"/>
        </a:p>
      </dgm:t>
    </dgm:pt>
    <dgm:pt modelId="{DDBE0A4C-616C-4986-84D6-36E1AFC5608E}" type="sibTrans" cxnId="{194D369A-8426-41CE-9991-70E6AD977020}">
      <dgm:prSet/>
      <dgm:spPr/>
      <dgm:t>
        <a:bodyPr/>
        <a:lstStyle/>
        <a:p>
          <a:endParaRPr lang="en-US"/>
        </a:p>
      </dgm:t>
    </dgm:pt>
    <dgm:pt modelId="{788B2DC5-FBFD-4B12-97CB-98DA3584F9BA}">
      <dgm:prSet/>
      <dgm:spPr>
        <a:solidFill>
          <a:schemeClr val="accent6">
            <a:lumMod val="75000"/>
          </a:schemeClr>
        </a:solidFill>
      </dgm:spPr>
      <dgm:t>
        <a:bodyPr/>
        <a:lstStyle/>
        <a:p>
          <a:r>
            <a:rPr lang="en-US"/>
            <a:t>Repurpose</a:t>
          </a:r>
        </a:p>
      </dgm:t>
    </dgm:pt>
    <dgm:pt modelId="{E4FFE4CF-209C-4CBB-9633-FA325B7A277D}" type="parTrans" cxnId="{D8D75EF3-0078-48DE-84E3-75D838F46F53}">
      <dgm:prSet/>
      <dgm:spPr/>
      <dgm:t>
        <a:bodyPr/>
        <a:lstStyle/>
        <a:p>
          <a:endParaRPr lang="en-US"/>
        </a:p>
      </dgm:t>
    </dgm:pt>
    <dgm:pt modelId="{2E58DB77-8B24-41E0-8850-F62C5534D7C8}" type="sibTrans" cxnId="{D8D75EF3-0078-48DE-84E3-75D838F46F53}">
      <dgm:prSet/>
      <dgm:spPr/>
      <dgm:t>
        <a:bodyPr/>
        <a:lstStyle/>
        <a:p>
          <a:endParaRPr lang="en-US"/>
        </a:p>
      </dgm:t>
    </dgm:pt>
    <dgm:pt modelId="{65682D7B-4471-4B2D-8013-E0B03C9EA674}">
      <dgm:prSet custT="1"/>
      <dgm:spPr/>
      <dgm:t>
        <a:bodyPr/>
        <a:lstStyle/>
        <a:p>
          <a:r>
            <a:rPr lang="en-US" sz="1200" dirty="0"/>
            <a:t>Repurpose:  For every item that can't be refused, reduced, or reused, try repurposing it.</a:t>
          </a:r>
        </a:p>
      </dgm:t>
    </dgm:pt>
    <dgm:pt modelId="{03988FB5-CEDF-4F8D-A3B3-D113CAB29FCF}" type="parTrans" cxnId="{989EFB22-2D3A-41B0-BC67-EAEC0171A959}">
      <dgm:prSet/>
      <dgm:spPr/>
      <dgm:t>
        <a:bodyPr/>
        <a:lstStyle/>
        <a:p>
          <a:endParaRPr lang="en-US"/>
        </a:p>
      </dgm:t>
    </dgm:pt>
    <dgm:pt modelId="{F991212D-92D2-4BC6-B3FB-EACA422AA685}" type="sibTrans" cxnId="{989EFB22-2D3A-41B0-BC67-EAEC0171A959}">
      <dgm:prSet/>
      <dgm:spPr/>
      <dgm:t>
        <a:bodyPr/>
        <a:lstStyle/>
        <a:p>
          <a:endParaRPr lang="en-US"/>
        </a:p>
      </dgm:t>
    </dgm:pt>
    <dgm:pt modelId="{1B6C920B-21E7-4B5E-A134-7D0D6426A2CA}">
      <dgm:prSet/>
      <dgm:spPr>
        <a:solidFill>
          <a:schemeClr val="accent3"/>
        </a:solidFill>
      </dgm:spPr>
      <dgm:t>
        <a:bodyPr/>
        <a:lstStyle/>
        <a:p>
          <a:r>
            <a:rPr lang="en-US"/>
            <a:t>Recycle</a:t>
          </a:r>
        </a:p>
      </dgm:t>
    </dgm:pt>
    <dgm:pt modelId="{220ABD49-784F-48E2-B9C7-4CAD8BB49A9F}" type="parTrans" cxnId="{37F2320A-E0DD-478C-B7D9-E4BED1A78840}">
      <dgm:prSet/>
      <dgm:spPr/>
      <dgm:t>
        <a:bodyPr/>
        <a:lstStyle/>
        <a:p>
          <a:endParaRPr lang="en-US"/>
        </a:p>
      </dgm:t>
    </dgm:pt>
    <dgm:pt modelId="{B317D52A-E314-437D-B872-E7BAAB09A19C}" type="sibTrans" cxnId="{37F2320A-E0DD-478C-B7D9-E4BED1A78840}">
      <dgm:prSet/>
      <dgm:spPr/>
      <dgm:t>
        <a:bodyPr/>
        <a:lstStyle/>
        <a:p>
          <a:endParaRPr lang="en-US"/>
        </a:p>
      </dgm:t>
    </dgm:pt>
    <dgm:pt modelId="{312A3045-82B9-410C-926B-57A8A5C5791E}">
      <dgm:prSet custT="1"/>
      <dgm:spPr/>
      <dgm:t>
        <a:bodyPr/>
        <a:lstStyle/>
        <a:p>
          <a:r>
            <a:rPr lang="en-US" sz="1100" dirty="0"/>
            <a:t>Recycle: Once you've gone through all the other R's, recycling is the most environmentally friendly waste disposal method.</a:t>
          </a:r>
        </a:p>
      </dgm:t>
    </dgm:pt>
    <dgm:pt modelId="{30D4FB4F-C5D0-4142-970D-6484B98C7703}" type="parTrans" cxnId="{5855F74E-914F-4C36-816E-4D39E5112ADB}">
      <dgm:prSet/>
      <dgm:spPr/>
      <dgm:t>
        <a:bodyPr/>
        <a:lstStyle/>
        <a:p>
          <a:endParaRPr lang="en-US"/>
        </a:p>
      </dgm:t>
    </dgm:pt>
    <dgm:pt modelId="{FA68671E-5CC3-4493-A3A6-4F3A11986F66}" type="sibTrans" cxnId="{5855F74E-914F-4C36-816E-4D39E5112ADB}">
      <dgm:prSet/>
      <dgm:spPr/>
      <dgm:t>
        <a:bodyPr/>
        <a:lstStyle/>
        <a:p>
          <a:endParaRPr lang="en-US"/>
        </a:p>
      </dgm:t>
    </dgm:pt>
    <dgm:pt modelId="{B1F64ACC-EC27-4BD0-B5CE-6CCC6829B0E0}" type="pres">
      <dgm:prSet presAssocID="{E6C49A4E-0806-4AB9-B2DD-203AE392FF53}" presName="Name0" presStyleCnt="0">
        <dgm:presLayoutVars>
          <dgm:dir/>
          <dgm:animLvl val="lvl"/>
          <dgm:resizeHandles val="exact"/>
        </dgm:presLayoutVars>
      </dgm:prSet>
      <dgm:spPr/>
    </dgm:pt>
    <dgm:pt modelId="{DC6FF025-EE9E-4395-AA89-81FDBBC6B30B}" type="pres">
      <dgm:prSet presAssocID="{BC7EC1D0-0ADA-47F7-B0F1-26CEF38379B4}" presName="composite" presStyleCnt="0"/>
      <dgm:spPr/>
    </dgm:pt>
    <dgm:pt modelId="{A1AD6033-3BD0-45FD-ACE0-4F5B8AC68983}" type="pres">
      <dgm:prSet presAssocID="{BC7EC1D0-0ADA-47F7-B0F1-26CEF38379B4}" presName="parTx" presStyleLbl="alignNode1" presStyleIdx="0" presStyleCnt="5">
        <dgm:presLayoutVars>
          <dgm:chMax val="0"/>
          <dgm:chPref val="0"/>
        </dgm:presLayoutVars>
      </dgm:prSet>
      <dgm:spPr/>
    </dgm:pt>
    <dgm:pt modelId="{44439633-6CB6-448B-A0A4-1815A2272854}" type="pres">
      <dgm:prSet presAssocID="{BC7EC1D0-0ADA-47F7-B0F1-26CEF38379B4}" presName="desTx" presStyleLbl="alignAccFollowNode1" presStyleIdx="0" presStyleCnt="5">
        <dgm:presLayoutVars/>
      </dgm:prSet>
      <dgm:spPr/>
    </dgm:pt>
    <dgm:pt modelId="{5F46C459-5C1B-4604-89BB-C3AFE6A33E32}" type="pres">
      <dgm:prSet presAssocID="{9B1326FB-661D-4499-8795-66127A21E9C1}" presName="space" presStyleCnt="0"/>
      <dgm:spPr/>
    </dgm:pt>
    <dgm:pt modelId="{2B0EA7A0-F11F-47D3-9A9F-982567757B02}" type="pres">
      <dgm:prSet presAssocID="{97A18B98-9ECA-4DF4-A026-2037DF74E456}" presName="composite" presStyleCnt="0"/>
      <dgm:spPr/>
    </dgm:pt>
    <dgm:pt modelId="{0BB2B964-3952-450C-9FE4-14A2346348A3}" type="pres">
      <dgm:prSet presAssocID="{97A18B98-9ECA-4DF4-A026-2037DF74E456}" presName="parTx" presStyleLbl="alignNode1" presStyleIdx="1" presStyleCnt="5">
        <dgm:presLayoutVars>
          <dgm:chMax val="0"/>
          <dgm:chPref val="0"/>
        </dgm:presLayoutVars>
      </dgm:prSet>
      <dgm:spPr/>
    </dgm:pt>
    <dgm:pt modelId="{26470D69-94EE-4AE5-A696-D3229CE0EB91}" type="pres">
      <dgm:prSet presAssocID="{97A18B98-9ECA-4DF4-A026-2037DF74E456}" presName="desTx" presStyleLbl="alignAccFollowNode1" presStyleIdx="1" presStyleCnt="5">
        <dgm:presLayoutVars/>
      </dgm:prSet>
      <dgm:spPr/>
    </dgm:pt>
    <dgm:pt modelId="{10E6B245-9D71-4690-AAFA-FE7281641929}" type="pres">
      <dgm:prSet presAssocID="{1CE08BF1-56D3-4C64-BF14-2692D9030231}" presName="space" presStyleCnt="0"/>
      <dgm:spPr/>
    </dgm:pt>
    <dgm:pt modelId="{74AA3915-60EF-45E6-A1C6-A97A5CD520E4}" type="pres">
      <dgm:prSet presAssocID="{B9B0D451-0939-4410-A07E-3B47A17B99D1}" presName="composite" presStyleCnt="0"/>
      <dgm:spPr/>
    </dgm:pt>
    <dgm:pt modelId="{750646B5-EB1A-4575-92F9-010478B94A1C}" type="pres">
      <dgm:prSet presAssocID="{B9B0D451-0939-4410-A07E-3B47A17B99D1}" presName="parTx" presStyleLbl="alignNode1" presStyleIdx="2" presStyleCnt="5">
        <dgm:presLayoutVars>
          <dgm:chMax val="0"/>
          <dgm:chPref val="0"/>
        </dgm:presLayoutVars>
      </dgm:prSet>
      <dgm:spPr/>
    </dgm:pt>
    <dgm:pt modelId="{6AFC3628-CBEF-425A-A9DF-A8113F7C4C89}" type="pres">
      <dgm:prSet presAssocID="{B9B0D451-0939-4410-A07E-3B47A17B99D1}" presName="desTx" presStyleLbl="alignAccFollowNode1" presStyleIdx="2" presStyleCnt="5">
        <dgm:presLayoutVars/>
      </dgm:prSet>
      <dgm:spPr/>
    </dgm:pt>
    <dgm:pt modelId="{58B5A3CD-3EAC-48C0-8B2A-4AAF90FA28B3}" type="pres">
      <dgm:prSet presAssocID="{F6B44933-C053-42F2-8F9F-B9BB7EAA6C85}" presName="space" presStyleCnt="0"/>
      <dgm:spPr/>
    </dgm:pt>
    <dgm:pt modelId="{4A940C8F-5791-475B-B160-C0D82D967711}" type="pres">
      <dgm:prSet presAssocID="{788B2DC5-FBFD-4B12-97CB-98DA3584F9BA}" presName="composite" presStyleCnt="0"/>
      <dgm:spPr/>
    </dgm:pt>
    <dgm:pt modelId="{DD12A2E6-F3A1-43DD-88EC-A421A9A4F4A1}" type="pres">
      <dgm:prSet presAssocID="{788B2DC5-FBFD-4B12-97CB-98DA3584F9BA}" presName="parTx" presStyleLbl="alignNode1" presStyleIdx="3" presStyleCnt="5">
        <dgm:presLayoutVars>
          <dgm:chMax val="0"/>
          <dgm:chPref val="0"/>
        </dgm:presLayoutVars>
      </dgm:prSet>
      <dgm:spPr/>
    </dgm:pt>
    <dgm:pt modelId="{E85C8066-6DB0-4800-AC19-3A07ED835825}" type="pres">
      <dgm:prSet presAssocID="{788B2DC5-FBFD-4B12-97CB-98DA3584F9BA}" presName="desTx" presStyleLbl="alignAccFollowNode1" presStyleIdx="3" presStyleCnt="5">
        <dgm:presLayoutVars/>
      </dgm:prSet>
      <dgm:spPr/>
    </dgm:pt>
    <dgm:pt modelId="{5C3AD78E-3F75-42B3-AAC3-E3CFA7967E0C}" type="pres">
      <dgm:prSet presAssocID="{2E58DB77-8B24-41E0-8850-F62C5534D7C8}" presName="space" presStyleCnt="0"/>
      <dgm:spPr/>
    </dgm:pt>
    <dgm:pt modelId="{424D1E2B-04BE-47F2-A034-38E386821D5F}" type="pres">
      <dgm:prSet presAssocID="{1B6C920B-21E7-4B5E-A134-7D0D6426A2CA}" presName="composite" presStyleCnt="0"/>
      <dgm:spPr/>
    </dgm:pt>
    <dgm:pt modelId="{01D9AB66-57ED-428D-A4DB-496F02D7EDF0}" type="pres">
      <dgm:prSet presAssocID="{1B6C920B-21E7-4B5E-A134-7D0D6426A2CA}" presName="parTx" presStyleLbl="alignNode1" presStyleIdx="4" presStyleCnt="5">
        <dgm:presLayoutVars>
          <dgm:chMax val="0"/>
          <dgm:chPref val="0"/>
        </dgm:presLayoutVars>
      </dgm:prSet>
      <dgm:spPr/>
    </dgm:pt>
    <dgm:pt modelId="{71353642-F146-4C9B-B5DC-5DF9F74CDEB8}" type="pres">
      <dgm:prSet presAssocID="{1B6C920B-21E7-4B5E-A134-7D0D6426A2CA}" presName="desTx" presStyleLbl="alignAccFollowNode1" presStyleIdx="4" presStyleCnt="5">
        <dgm:presLayoutVars/>
      </dgm:prSet>
      <dgm:spPr/>
    </dgm:pt>
  </dgm:ptLst>
  <dgm:cxnLst>
    <dgm:cxn modelId="{37F2320A-E0DD-478C-B7D9-E4BED1A78840}" srcId="{E6C49A4E-0806-4AB9-B2DD-203AE392FF53}" destId="{1B6C920B-21E7-4B5E-A134-7D0D6426A2CA}" srcOrd="4" destOrd="0" parTransId="{220ABD49-784F-48E2-B9C7-4CAD8BB49A9F}" sibTransId="{B317D52A-E314-437D-B872-E7BAAB09A19C}"/>
    <dgm:cxn modelId="{989EFB22-2D3A-41B0-BC67-EAEC0171A959}" srcId="{788B2DC5-FBFD-4B12-97CB-98DA3584F9BA}" destId="{65682D7B-4471-4B2D-8013-E0B03C9EA674}" srcOrd="0" destOrd="0" parTransId="{03988FB5-CEDF-4F8D-A3B3-D113CAB29FCF}" sibTransId="{F991212D-92D2-4BC6-B3FB-EACA422AA685}"/>
    <dgm:cxn modelId="{5894B939-0843-456C-940A-743B0594BFB4}" type="presOf" srcId="{97A18B98-9ECA-4DF4-A026-2037DF74E456}" destId="{0BB2B964-3952-450C-9FE4-14A2346348A3}" srcOrd="0" destOrd="0" presId="urn:microsoft.com/office/officeart/2016/7/layout/HorizontalActionList"/>
    <dgm:cxn modelId="{01B3E13F-C8F2-4A7D-B9CD-470FB8CC03F7}" type="presOf" srcId="{788B2DC5-FBFD-4B12-97CB-98DA3584F9BA}" destId="{DD12A2E6-F3A1-43DD-88EC-A421A9A4F4A1}" srcOrd="0" destOrd="0" presId="urn:microsoft.com/office/officeart/2016/7/layout/HorizontalActionList"/>
    <dgm:cxn modelId="{6E63FC6D-94FC-4AFE-90CA-58006DE391C8}" srcId="{E6C49A4E-0806-4AB9-B2DD-203AE392FF53}" destId="{BC7EC1D0-0ADA-47F7-B0F1-26CEF38379B4}" srcOrd="0" destOrd="0" parTransId="{3102395E-71AE-4121-87DB-99689545B0AC}" sibTransId="{9B1326FB-661D-4499-8795-66127A21E9C1}"/>
    <dgm:cxn modelId="{5855F74E-914F-4C36-816E-4D39E5112ADB}" srcId="{1B6C920B-21E7-4B5E-A134-7D0D6426A2CA}" destId="{312A3045-82B9-410C-926B-57A8A5C5791E}" srcOrd="0" destOrd="0" parTransId="{30D4FB4F-C5D0-4142-970D-6484B98C7703}" sibTransId="{FA68671E-5CC3-4493-A3A6-4F3A11986F66}"/>
    <dgm:cxn modelId="{16FECC7E-12C1-43E3-9354-AA9254AFF76A}" srcId="{E6C49A4E-0806-4AB9-B2DD-203AE392FF53}" destId="{B9B0D451-0939-4410-A07E-3B47A17B99D1}" srcOrd="2" destOrd="0" parTransId="{D93611F3-3842-4A10-9530-388615BCCC5B}" sibTransId="{F6B44933-C053-42F2-8F9F-B9BB7EAA6C85}"/>
    <dgm:cxn modelId="{309FF599-5442-4E17-A8C8-75902167A553}" type="presOf" srcId="{A36AA807-56DA-4BF3-9BCC-5E40C7733C65}" destId="{44439633-6CB6-448B-A0A4-1815A2272854}" srcOrd="0" destOrd="0" presId="urn:microsoft.com/office/officeart/2016/7/layout/HorizontalActionList"/>
    <dgm:cxn modelId="{194D369A-8426-41CE-9991-70E6AD977020}" srcId="{B9B0D451-0939-4410-A07E-3B47A17B99D1}" destId="{6C7101FB-9959-481C-AE78-CD837174A3B6}" srcOrd="0" destOrd="0" parTransId="{5CFC40D2-56D1-4366-ACD2-A31314C39FFA}" sibTransId="{DDBE0A4C-616C-4986-84D6-36E1AFC5608E}"/>
    <dgm:cxn modelId="{9AF88A9D-BDB0-4DB3-B4C7-2B8252D4A5A1}" srcId="{97A18B98-9ECA-4DF4-A026-2037DF74E456}" destId="{0711F6CA-BD43-42BA-8FF3-2D78B9BC0EE8}" srcOrd="0" destOrd="0" parTransId="{47FB200B-0B4A-475E-824B-3BFE268F117F}" sibTransId="{81200230-CACA-4DE6-ADCD-EB703F94978B}"/>
    <dgm:cxn modelId="{7E3F24A1-AB82-4C5C-A150-AC84E7A9C68A}" srcId="{E6C49A4E-0806-4AB9-B2DD-203AE392FF53}" destId="{97A18B98-9ECA-4DF4-A026-2037DF74E456}" srcOrd="1" destOrd="0" parTransId="{9F35535E-B25B-4341-8B73-EA85FA5D5E38}" sibTransId="{1CE08BF1-56D3-4C64-BF14-2692D9030231}"/>
    <dgm:cxn modelId="{FDB0CFB5-E293-40E5-999A-2C5C47328E06}" srcId="{BC7EC1D0-0ADA-47F7-B0F1-26CEF38379B4}" destId="{A36AA807-56DA-4BF3-9BCC-5E40C7733C65}" srcOrd="0" destOrd="0" parTransId="{42463562-D3FC-47EF-AEC2-C77220F12D18}" sibTransId="{DE42C444-14D9-4BAB-9820-E311D20DEDF6}"/>
    <dgm:cxn modelId="{979375B7-FC24-45E6-9805-64BFCB0BF24C}" type="presOf" srcId="{312A3045-82B9-410C-926B-57A8A5C5791E}" destId="{71353642-F146-4C9B-B5DC-5DF9F74CDEB8}" srcOrd="0" destOrd="0" presId="urn:microsoft.com/office/officeart/2016/7/layout/HorizontalActionList"/>
    <dgm:cxn modelId="{8A7768BD-2627-4041-B864-5CFBEA8CF8F2}" type="presOf" srcId="{E6C49A4E-0806-4AB9-B2DD-203AE392FF53}" destId="{B1F64ACC-EC27-4BD0-B5CE-6CCC6829B0E0}" srcOrd="0" destOrd="0" presId="urn:microsoft.com/office/officeart/2016/7/layout/HorizontalActionList"/>
    <dgm:cxn modelId="{240306C3-DECD-4B82-98B5-5E2E886BE71F}" type="presOf" srcId="{0711F6CA-BD43-42BA-8FF3-2D78B9BC0EE8}" destId="{26470D69-94EE-4AE5-A696-D3229CE0EB91}" srcOrd="0" destOrd="0" presId="urn:microsoft.com/office/officeart/2016/7/layout/HorizontalActionList"/>
    <dgm:cxn modelId="{F3461ECC-0E3F-46FE-9224-CAEB46B78A83}" type="presOf" srcId="{6C7101FB-9959-481C-AE78-CD837174A3B6}" destId="{6AFC3628-CBEF-425A-A9DF-A8113F7C4C89}" srcOrd="0" destOrd="0" presId="urn:microsoft.com/office/officeart/2016/7/layout/HorizontalActionList"/>
    <dgm:cxn modelId="{44CAC9CF-9A1A-45BF-AD0C-67F6126DB8A9}" type="presOf" srcId="{65682D7B-4471-4B2D-8013-E0B03C9EA674}" destId="{E85C8066-6DB0-4800-AC19-3A07ED835825}" srcOrd="0" destOrd="0" presId="urn:microsoft.com/office/officeart/2016/7/layout/HorizontalActionList"/>
    <dgm:cxn modelId="{2CAB65DD-15C8-45B5-AD90-54FD3E412AB6}" type="presOf" srcId="{BC7EC1D0-0ADA-47F7-B0F1-26CEF38379B4}" destId="{A1AD6033-3BD0-45FD-ACE0-4F5B8AC68983}" srcOrd="0" destOrd="0" presId="urn:microsoft.com/office/officeart/2016/7/layout/HorizontalActionList"/>
    <dgm:cxn modelId="{6EEBC9E7-276E-488C-B676-EFA6F33B677F}" type="presOf" srcId="{1B6C920B-21E7-4B5E-A134-7D0D6426A2CA}" destId="{01D9AB66-57ED-428D-A4DB-496F02D7EDF0}" srcOrd="0" destOrd="0" presId="urn:microsoft.com/office/officeart/2016/7/layout/HorizontalActionList"/>
    <dgm:cxn modelId="{D8D75EF3-0078-48DE-84E3-75D838F46F53}" srcId="{E6C49A4E-0806-4AB9-B2DD-203AE392FF53}" destId="{788B2DC5-FBFD-4B12-97CB-98DA3584F9BA}" srcOrd="3" destOrd="0" parTransId="{E4FFE4CF-209C-4CBB-9633-FA325B7A277D}" sibTransId="{2E58DB77-8B24-41E0-8850-F62C5534D7C8}"/>
    <dgm:cxn modelId="{56F2BFF9-76E1-4BBA-B566-2CBF0CB6A13D}" type="presOf" srcId="{B9B0D451-0939-4410-A07E-3B47A17B99D1}" destId="{750646B5-EB1A-4575-92F9-010478B94A1C}" srcOrd="0" destOrd="0" presId="urn:microsoft.com/office/officeart/2016/7/layout/HorizontalActionList"/>
    <dgm:cxn modelId="{54D2469B-07A6-4C9F-9065-90C29CA7E3B3}" type="presParOf" srcId="{B1F64ACC-EC27-4BD0-B5CE-6CCC6829B0E0}" destId="{DC6FF025-EE9E-4395-AA89-81FDBBC6B30B}" srcOrd="0" destOrd="0" presId="urn:microsoft.com/office/officeart/2016/7/layout/HorizontalActionList"/>
    <dgm:cxn modelId="{01BA8942-849D-4BBA-AAAB-4E8201E22C57}" type="presParOf" srcId="{DC6FF025-EE9E-4395-AA89-81FDBBC6B30B}" destId="{A1AD6033-3BD0-45FD-ACE0-4F5B8AC68983}" srcOrd="0" destOrd="0" presId="urn:microsoft.com/office/officeart/2016/7/layout/HorizontalActionList"/>
    <dgm:cxn modelId="{A014A1AC-854D-444B-9E96-3E898935B96D}" type="presParOf" srcId="{DC6FF025-EE9E-4395-AA89-81FDBBC6B30B}" destId="{44439633-6CB6-448B-A0A4-1815A2272854}" srcOrd="1" destOrd="0" presId="urn:microsoft.com/office/officeart/2016/7/layout/HorizontalActionList"/>
    <dgm:cxn modelId="{FF45BE90-9B48-4794-872C-76AFF228DD52}" type="presParOf" srcId="{B1F64ACC-EC27-4BD0-B5CE-6CCC6829B0E0}" destId="{5F46C459-5C1B-4604-89BB-C3AFE6A33E32}" srcOrd="1" destOrd="0" presId="urn:microsoft.com/office/officeart/2016/7/layout/HorizontalActionList"/>
    <dgm:cxn modelId="{CB865EE1-4E2D-4404-B7C1-F27F8C55E831}" type="presParOf" srcId="{B1F64ACC-EC27-4BD0-B5CE-6CCC6829B0E0}" destId="{2B0EA7A0-F11F-47D3-9A9F-982567757B02}" srcOrd="2" destOrd="0" presId="urn:microsoft.com/office/officeart/2016/7/layout/HorizontalActionList"/>
    <dgm:cxn modelId="{4C57FDE4-6C19-49AD-BEDA-BD9454B24920}" type="presParOf" srcId="{2B0EA7A0-F11F-47D3-9A9F-982567757B02}" destId="{0BB2B964-3952-450C-9FE4-14A2346348A3}" srcOrd="0" destOrd="0" presId="urn:microsoft.com/office/officeart/2016/7/layout/HorizontalActionList"/>
    <dgm:cxn modelId="{E282145C-22E8-489F-9896-2089FD989274}" type="presParOf" srcId="{2B0EA7A0-F11F-47D3-9A9F-982567757B02}" destId="{26470D69-94EE-4AE5-A696-D3229CE0EB91}" srcOrd="1" destOrd="0" presId="urn:microsoft.com/office/officeart/2016/7/layout/HorizontalActionList"/>
    <dgm:cxn modelId="{AA95BC77-5B3B-4FEC-A53D-8EAADA6233EE}" type="presParOf" srcId="{B1F64ACC-EC27-4BD0-B5CE-6CCC6829B0E0}" destId="{10E6B245-9D71-4690-AAFA-FE7281641929}" srcOrd="3" destOrd="0" presId="urn:microsoft.com/office/officeart/2016/7/layout/HorizontalActionList"/>
    <dgm:cxn modelId="{CA178FD5-E7B4-4BC7-823D-9DF503DA43A8}" type="presParOf" srcId="{B1F64ACC-EC27-4BD0-B5CE-6CCC6829B0E0}" destId="{74AA3915-60EF-45E6-A1C6-A97A5CD520E4}" srcOrd="4" destOrd="0" presId="urn:microsoft.com/office/officeart/2016/7/layout/HorizontalActionList"/>
    <dgm:cxn modelId="{AB58EB73-A357-426B-A296-A7C3EBB3E74C}" type="presParOf" srcId="{74AA3915-60EF-45E6-A1C6-A97A5CD520E4}" destId="{750646B5-EB1A-4575-92F9-010478B94A1C}" srcOrd="0" destOrd="0" presId="urn:microsoft.com/office/officeart/2016/7/layout/HorizontalActionList"/>
    <dgm:cxn modelId="{3FEBDBFF-D623-44DB-8C2E-8FE1F5F399CF}" type="presParOf" srcId="{74AA3915-60EF-45E6-A1C6-A97A5CD520E4}" destId="{6AFC3628-CBEF-425A-A9DF-A8113F7C4C89}" srcOrd="1" destOrd="0" presId="urn:microsoft.com/office/officeart/2016/7/layout/HorizontalActionList"/>
    <dgm:cxn modelId="{A7C53366-DB64-423F-9005-C663394E3302}" type="presParOf" srcId="{B1F64ACC-EC27-4BD0-B5CE-6CCC6829B0E0}" destId="{58B5A3CD-3EAC-48C0-8B2A-4AAF90FA28B3}" srcOrd="5" destOrd="0" presId="urn:microsoft.com/office/officeart/2016/7/layout/HorizontalActionList"/>
    <dgm:cxn modelId="{31FC2575-6F9A-4E6C-A007-84E471D22818}" type="presParOf" srcId="{B1F64ACC-EC27-4BD0-B5CE-6CCC6829B0E0}" destId="{4A940C8F-5791-475B-B160-C0D82D967711}" srcOrd="6" destOrd="0" presId="urn:microsoft.com/office/officeart/2016/7/layout/HorizontalActionList"/>
    <dgm:cxn modelId="{5739E9C9-A1F7-4B44-8E97-AAEFC5C02D84}" type="presParOf" srcId="{4A940C8F-5791-475B-B160-C0D82D967711}" destId="{DD12A2E6-F3A1-43DD-88EC-A421A9A4F4A1}" srcOrd="0" destOrd="0" presId="urn:microsoft.com/office/officeart/2016/7/layout/HorizontalActionList"/>
    <dgm:cxn modelId="{0DE8751E-C53C-4AB0-9163-CC4FBACD04FE}" type="presParOf" srcId="{4A940C8F-5791-475B-B160-C0D82D967711}" destId="{E85C8066-6DB0-4800-AC19-3A07ED835825}" srcOrd="1" destOrd="0" presId="urn:microsoft.com/office/officeart/2016/7/layout/HorizontalActionList"/>
    <dgm:cxn modelId="{21A5DC2C-C294-439D-8181-B10A069D8FA0}" type="presParOf" srcId="{B1F64ACC-EC27-4BD0-B5CE-6CCC6829B0E0}" destId="{5C3AD78E-3F75-42B3-AAC3-E3CFA7967E0C}" srcOrd="7" destOrd="0" presId="urn:microsoft.com/office/officeart/2016/7/layout/HorizontalActionList"/>
    <dgm:cxn modelId="{FEAE0848-AE3E-46D4-97C9-72475582618F}" type="presParOf" srcId="{B1F64ACC-EC27-4BD0-B5CE-6CCC6829B0E0}" destId="{424D1E2B-04BE-47F2-A034-38E386821D5F}" srcOrd="8" destOrd="0" presId="urn:microsoft.com/office/officeart/2016/7/layout/HorizontalActionList"/>
    <dgm:cxn modelId="{B15F3EED-3603-4FB3-92D1-4DD376F561C3}" type="presParOf" srcId="{424D1E2B-04BE-47F2-A034-38E386821D5F}" destId="{01D9AB66-57ED-428D-A4DB-496F02D7EDF0}" srcOrd="0" destOrd="0" presId="urn:microsoft.com/office/officeart/2016/7/layout/HorizontalActionList"/>
    <dgm:cxn modelId="{CF967EDA-8968-41E3-9C2E-D4210867EEC9}" type="presParOf" srcId="{424D1E2B-04BE-47F2-A034-38E386821D5F}" destId="{71353642-F146-4C9B-B5DC-5DF9F74CDEB8}" srcOrd="1" destOrd="0" presId="urn:microsoft.com/office/officeart/2016/7/layout/Horizontal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D6033-3BD0-45FD-ACE0-4F5B8AC68983}">
      <dsp:nvSpPr>
        <dsp:cNvPr id="0" name=""/>
        <dsp:cNvSpPr/>
      </dsp:nvSpPr>
      <dsp:spPr>
        <a:xfrm>
          <a:off x="5856" y="502470"/>
          <a:ext cx="1394987" cy="418496"/>
        </a:xfrm>
        <a:prstGeom prst="rect">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35" tIns="110235" rIns="110235" bIns="110235" numCol="1" spcCol="1270" anchor="ctr" anchorCtr="0">
          <a:noAutofit/>
        </a:bodyPr>
        <a:lstStyle/>
        <a:p>
          <a:pPr marL="0" lvl="0" indent="0" algn="ctr" defTabSz="622300">
            <a:lnSpc>
              <a:spcPct val="90000"/>
            </a:lnSpc>
            <a:spcBef>
              <a:spcPct val="0"/>
            </a:spcBef>
            <a:spcAft>
              <a:spcPct val="35000"/>
            </a:spcAft>
            <a:buNone/>
          </a:pPr>
          <a:r>
            <a:rPr lang="en-US" sz="1400" kern="1200" dirty="0"/>
            <a:t>Refuse</a:t>
          </a:r>
        </a:p>
      </dsp:txBody>
      <dsp:txXfrm>
        <a:off x="5856" y="502470"/>
        <a:ext cx="1394987" cy="418496"/>
      </dsp:txXfrm>
    </dsp:sp>
    <dsp:sp modelId="{44439633-6CB6-448B-A0A4-1815A2272854}">
      <dsp:nvSpPr>
        <dsp:cNvPr id="0" name=""/>
        <dsp:cNvSpPr/>
      </dsp:nvSpPr>
      <dsp:spPr>
        <a:xfrm>
          <a:off x="5856" y="920966"/>
          <a:ext cx="1394987" cy="150772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794" tIns="137794" rIns="137794" bIns="137794" numCol="1" spcCol="1270" anchor="t" anchorCtr="0">
          <a:noAutofit/>
        </a:bodyPr>
        <a:lstStyle/>
        <a:p>
          <a:pPr marL="0" lvl="0" indent="0" algn="l" defTabSz="533400">
            <a:lnSpc>
              <a:spcPct val="90000"/>
            </a:lnSpc>
            <a:spcBef>
              <a:spcPct val="0"/>
            </a:spcBef>
            <a:spcAft>
              <a:spcPct val="35000"/>
            </a:spcAft>
            <a:buNone/>
          </a:pPr>
          <a:r>
            <a:rPr lang="en-US" sz="1200" kern="1200" dirty="0"/>
            <a:t>Refuse: Refuse to waste.</a:t>
          </a:r>
        </a:p>
      </dsp:txBody>
      <dsp:txXfrm>
        <a:off x="5856" y="920966"/>
        <a:ext cx="1394987" cy="1507727"/>
      </dsp:txXfrm>
    </dsp:sp>
    <dsp:sp modelId="{0BB2B964-3952-450C-9FE4-14A2346348A3}">
      <dsp:nvSpPr>
        <dsp:cNvPr id="0" name=""/>
        <dsp:cNvSpPr/>
      </dsp:nvSpPr>
      <dsp:spPr>
        <a:xfrm>
          <a:off x="1508739" y="502470"/>
          <a:ext cx="1394987" cy="418496"/>
        </a:xfrm>
        <a:prstGeom prst="rect">
          <a:avLst/>
        </a:prstGeom>
        <a:solidFill>
          <a:srgbClr val="00B0F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35" tIns="110235" rIns="110235" bIns="110235" numCol="1" spcCol="1270" anchor="ctr" anchorCtr="0">
          <a:noAutofit/>
        </a:bodyPr>
        <a:lstStyle/>
        <a:p>
          <a:pPr marL="0" lvl="0" indent="0" algn="ctr" defTabSz="622300">
            <a:lnSpc>
              <a:spcPct val="90000"/>
            </a:lnSpc>
            <a:spcBef>
              <a:spcPct val="0"/>
            </a:spcBef>
            <a:spcAft>
              <a:spcPct val="35000"/>
            </a:spcAft>
            <a:buNone/>
          </a:pPr>
          <a:r>
            <a:rPr lang="en-US" sz="1400" kern="1200"/>
            <a:t>Reduce</a:t>
          </a:r>
        </a:p>
      </dsp:txBody>
      <dsp:txXfrm>
        <a:off x="1508739" y="502470"/>
        <a:ext cx="1394987" cy="418496"/>
      </dsp:txXfrm>
    </dsp:sp>
    <dsp:sp modelId="{26470D69-94EE-4AE5-A696-D3229CE0EB91}">
      <dsp:nvSpPr>
        <dsp:cNvPr id="0" name=""/>
        <dsp:cNvSpPr/>
      </dsp:nvSpPr>
      <dsp:spPr>
        <a:xfrm>
          <a:off x="1508739" y="920966"/>
          <a:ext cx="1394987" cy="150772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794" tIns="137794" rIns="137794" bIns="137794" numCol="1" spcCol="1270" anchor="t" anchorCtr="0">
          <a:noAutofit/>
        </a:bodyPr>
        <a:lstStyle/>
        <a:p>
          <a:pPr marL="0" lvl="0" indent="0" algn="l" defTabSz="533400">
            <a:lnSpc>
              <a:spcPct val="90000"/>
            </a:lnSpc>
            <a:spcBef>
              <a:spcPct val="0"/>
            </a:spcBef>
            <a:spcAft>
              <a:spcPct val="35000"/>
            </a:spcAft>
            <a:buNone/>
          </a:pPr>
          <a:r>
            <a:rPr lang="en-US" sz="1200" kern="1200" dirty="0"/>
            <a:t>Reduce:  In the ways that you can’t refuse, look for ways that you can reduce the waste.</a:t>
          </a:r>
        </a:p>
      </dsp:txBody>
      <dsp:txXfrm>
        <a:off x="1508739" y="920966"/>
        <a:ext cx="1394987" cy="1507727"/>
      </dsp:txXfrm>
    </dsp:sp>
    <dsp:sp modelId="{750646B5-EB1A-4575-92F9-010478B94A1C}">
      <dsp:nvSpPr>
        <dsp:cNvPr id="0" name=""/>
        <dsp:cNvSpPr/>
      </dsp:nvSpPr>
      <dsp:spPr>
        <a:xfrm>
          <a:off x="3011621" y="502470"/>
          <a:ext cx="1394987" cy="418496"/>
        </a:xfrm>
        <a:prstGeom prst="rect">
          <a:avLst/>
        </a:prstGeom>
        <a:solidFill>
          <a:srgbClr val="7030A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35" tIns="110235" rIns="110235" bIns="110235" numCol="1" spcCol="1270" anchor="ctr" anchorCtr="0">
          <a:noAutofit/>
        </a:bodyPr>
        <a:lstStyle/>
        <a:p>
          <a:pPr marL="0" lvl="0" indent="0" algn="ctr" defTabSz="622300">
            <a:lnSpc>
              <a:spcPct val="90000"/>
            </a:lnSpc>
            <a:spcBef>
              <a:spcPct val="0"/>
            </a:spcBef>
            <a:spcAft>
              <a:spcPct val="35000"/>
            </a:spcAft>
            <a:buNone/>
          </a:pPr>
          <a:r>
            <a:rPr lang="en-US" sz="1400" kern="1200"/>
            <a:t>Reuse</a:t>
          </a:r>
        </a:p>
      </dsp:txBody>
      <dsp:txXfrm>
        <a:off x="3011621" y="502470"/>
        <a:ext cx="1394987" cy="418496"/>
      </dsp:txXfrm>
    </dsp:sp>
    <dsp:sp modelId="{6AFC3628-CBEF-425A-A9DF-A8113F7C4C89}">
      <dsp:nvSpPr>
        <dsp:cNvPr id="0" name=""/>
        <dsp:cNvSpPr/>
      </dsp:nvSpPr>
      <dsp:spPr>
        <a:xfrm>
          <a:off x="3011621" y="920966"/>
          <a:ext cx="1394987" cy="150772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794" tIns="137794" rIns="137794" bIns="137794" numCol="1" spcCol="1270" anchor="t" anchorCtr="0">
          <a:noAutofit/>
        </a:bodyPr>
        <a:lstStyle/>
        <a:p>
          <a:pPr marL="0" lvl="0" indent="0" algn="l" defTabSz="533400">
            <a:lnSpc>
              <a:spcPct val="90000"/>
            </a:lnSpc>
            <a:spcBef>
              <a:spcPct val="0"/>
            </a:spcBef>
            <a:spcAft>
              <a:spcPct val="35000"/>
            </a:spcAft>
            <a:buNone/>
          </a:pPr>
          <a:r>
            <a:rPr lang="en-US" sz="1200" kern="1200" dirty="0"/>
            <a:t>Reuse:  To reduce waste, reuse items throughout the workplace instead of buying new ones.</a:t>
          </a:r>
        </a:p>
      </dsp:txBody>
      <dsp:txXfrm>
        <a:off x="3011621" y="920966"/>
        <a:ext cx="1394987" cy="1507727"/>
      </dsp:txXfrm>
    </dsp:sp>
    <dsp:sp modelId="{DD12A2E6-F3A1-43DD-88EC-A421A9A4F4A1}">
      <dsp:nvSpPr>
        <dsp:cNvPr id="0" name=""/>
        <dsp:cNvSpPr/>
      </dsp:nvSpPr>
      <dsp:spPr>
        <a:xfrm>
          <a:off x="4514504" y="502470"/>
          <a:ext cx="1394987" cy="418496"/>
        </a:xfrm>
        <a:prstGeom prst="rect">
          <a:avLst/>
        </a:prstGeom>
        <a:solidFill>
          <a:schemeClr val="accent6">
            <a:lumMod val="75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35" tIns="110235" rIns="110235" bIns="110235" numCol="1" spcCol="1270" anchor="ctr" anchorCtr="0">
          <a:noAutofit/>
        </a:bodyPr>
        <a:lstStyle/>
        <a:p>
          <a:pPr marL="0" lvl="0" indent="0" algn="ctr" defTabSz="622300">
            <a:lnSpc>
              <a:spcPct val="90000"/>
            </a:lnSpc>
            <a:spcBef>
              <a:spcPct val="0"/>
            </a:spcBef>
            <a:spcAft>
              <a:spcPct val="35000"/>
            </a:spcAft>
            <a:buNone/>
          </a:pPr>
          <a:r>
            <a:rPr lang="en-US" sz="1400" kern="1200"/>
            <a:t>Repurpose</a:t>
          </a:r>
        </a:p>
      </dsp:txBody>
      <dsp:txXfrm>
        <a:off x="4514504" y="502470"/>
        <a:ext cx="1394987" cy="418496"/>
      </dsp:txXfrm>
    </dsp:sp>
    <dsp:sp modelId="{E85C8066-6DB0-4800-AC19-3A07ED835825}">
      <dsp:nvSpPr>
        <dsp:cNvPr id="0" name=""/>
        <dsp:cNvSpPr/>
      </dsp:nvSpPr>
      <dsp:spPr>
        <a:xfrm>
          <a:off x="4514504" y="920966"/>
          <a:ext cx="1394987" cy="150772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794" tIns="137794" rIns="137794" bIns="137794" numCol="1" spcCol="1270" anchor="t" anchorCtr="0">
          <a:noAutofit/>
        </a:bodyPr>
        <a:lstStyle/>
        <a:p>
          <a:pPr marL="0" lvl="0" indent="0" algn="l" defTabSz="533400">
            <a:lnSpc>
              <a:spcPct val="90000"/>
            </a:lnSpc>
            <a:spcBef>
              <a:spcPct val="0"/>
            </a:spcBef>
            <a:spcAft>
              <a:spcPct val="35000"/>
            </a:spcAft>
            <a:buNone/>
          </a:pPr>
          <a:r>
            <a:rPr lang="en-US" sz="1200" kern="1200" dirty="0"/>
            <a:t>Repurpose:  For every item that can't be refused, reduced, or reused, try repurposing it.</a:t>
          </a:r>
        </a:p>
      </dsp:txBody>
      <dsp:txXfrm>
        <a:off x="4514504" y="920966"/>
        <a:ext cx="1394987" cy="1507727"/>
      </dsp:txXfrm>
    </dsp:sp>
    <dsp:sp modelId="{01D9AB66-57ED-428D-A4DB-496F02D7EDF0}">
      <dsp:nvSpPr>
        <dsp:cNvPr id="0" name=""/>
        <dsp:cNvSpPr/>
      </dsp:nvSpPr>
      <dsp:spPr>
        <a:xfrm>
          <a:off x="6017386" y="502470"/>
          <a:ext cx="1394987" cy="418496"/>
        </a:xfrm>
        <a:prstGeom prst="rect">
          <a:avLst/>
        </a:prstGeom>
        <a:solidFill>
          <a:schemeClr val="accent3"/>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35" tIns="110235" rIns="110235" bIns="110235" numCol="1" spcCol="1270" anchor="ctr" anchorCtr="0">
          <a:noAutofit/>
        </a:bodyPr>
        <a:lstStyle/>
        <a:p>
          <a:pPr marL="0" lvl="0" indent="0" algn="ctr" defTabSz="622300">
            <a:lnSpc>
              <a:spcPct val="90000"/>
            </a:lnSpc>
            <a:spcBef>
              <a:spcPct val="0"/>
            </a:spcBef>
            <a:spcAft>
              <a:spcPct val="35000"/>
            </a:spcAft>
            <a:buNone/>
          </a:pPr>
          <a:r>
            <a:rPr lang="en-US" sz="1400" kern="1200"/>
            <a:t>Recycle</a:t>
          </a:r>
        </a:p>
      </dsp:txBody>
      <dsp:txXfrm>
        <a:off x="6017386" y="502470"/>
        <a:ext cx="1394987" cy="418496"/>
      </dsp:txXfrm>
    </dsp:sp>
    <dsp:sp modelId="{71353642-F146-4C9B-B5DC-5DF9F74CDEB8}">
      <dsp:nvSpPr>
        <dsp:cNvPr id="0" name=""/>
        <dsp:cNvSpPr/>
      </dsp:nvSpPr>
      <dsp:spPr>
        <a:xfrm>
          <a:off x="6017386" y="920966"/>
          <a:ext cx="1394987" cy="150772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794" tIns="137794" rIns="137794" bIns="137794" numCol="1" spcCol="1270" anchor="t" anchorCtr="0">
          <a:noAutofit/>
        </a:bodyPr>
        <a:lstStyle/>
        <a:p>
          <a:pPr marL="0" lvl="0" indent="0" algn="l" defTabSz="488950">
            <a:lnSpc>
              <a:spcPct val="90000"/>
            </a:lnSpc>
            <a:spcBef>
              <a:spcPct val="0"/>
            </a:spcBef>
            <a:spcAft>
              <a:spcPct val="35000"/>
            </a:spcAft>
            <a:buNone/>
          </a:pPr>
          <a:r>
            <a:rPr lang="en-US" sz="1100" kern="1200" dirty="0"/>
            <a:t>Recycle: Once you've gone through all the other R's, recycling is the most environmentally friendly waste disposal method.</a:t>
          </a:r>
        </a:p>
      </dsp:txBody>
      <dsp:txXfrm>
        <a:off x="6017386" y="920966"/>
        <a:ext cx="1394987" cy="1507727"/>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8/12/2022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8/12/2022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8/12/2022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8/12/2022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8/12/2022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8/12/2022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jpg"/><Relationship Id="rId7"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hyperlink" Target="https://sendpulse.com/support/glossary/green-marketing" TargetMode="External"/><Relationship Id="rId2" Type="http://schemas.openxmlformats.org/officeDocument/2006/relationships/hyperlink" Target="https://www.ionos.ca/startupguide/grow-your-business/what-is-green-marketing/" TargetMode="External"/><Relationship Id="rId1" Type="http://schemas.openxmlformats.org/officeDocument/2006/relationships/slideLayout" Target="../slideLayouts/slideLayout2.xml"/><Relationship Id="rId4" Type="http://schemas.openxmlformats.org/officeDocument/2006/relationships/hyperlink" Target="https://www.roadrunnerwm.com/blog/the-5-rs-of-waste-recyc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3112CE-D069-4E61-8406-FBD65B78E8F4}"/>
              </a:ext>
            </a:extLst>
          </p:cNvPr>
          <p:cNvSpPr>
            <a:spLocks noGrp="1"/>
          </p:cNvSpPr>
          <p:nvPr>
            <p:ph type="ctrTitle"/>
          </p:nvPr>
        </p:nvSpPr>
        <p:spPr>
          <a:xfrm>
            <a:off x="4102359" y="-1210732"/>
            <a:ext cx="7197726" cy="2421464"/>
          </a:xfrm>
        </p:spPr>
        <p:txBody>
          <a:bodyPr>
            <a:normAutofit/>
          </a:bodyPr>
          <a:lstStyle/>
          <a:p>
            <a:pPr marL="0" marR="0">
              <a:spcBef>
                <a:spcPts val="0"/>
              </a:spcBef>
              <a:spcAft>
                <a:spcPts val="0"/>
              </a:spcAft>
            </a:pPr>
            <a:r>
              <a:rPr lang="en-US" sz="3600" kern="100" dirty="0">
                <a:solidFill>
                  <a:schemeClr val="accent3">
                    <a:lumMod val="60000"/>
                    <a:lumOff val="40000"/>
                  </a:schemeClr>
                </a:solidFill>
                <a:effectLst/>
                <a:latin typeface="Arial" panose="020B0604020202020204" pitchFamily="34" charset="0"/>
                <a:ea typeface="DengXian" panose="02010600030101010101" pitchFamily="2" charset="-122"/>
                <a:cs typeface="Arial" panose="020B0604020202020204" pitchFamily="34" charset="0"/>
              </a:rPr>
              <a:t>Green Marketing</a:t>
            </a:r>
            <a:endParaRPr lang="en-US" sz="3600" kern="100" dirty="0">
              <a:solidFill>
                <a:schemeClr val="accent3">
                  <a:lumMod val="60000"/>
                  <a:lumOff val="40000"/>
                </a:schemeClr>
              </a:solidFill>
              <a:effectLst/>
              <a:latin typeface="DengXian" panose="02010600030101010101" pitchFamily="2" charset="-122"/>
              <a:ea typeface="DengXian" panose="02010600030101010101" pitchFamily="2" charset="-122"/>
              <a:cs typeface="Arial" panose="020B0604020202020204" pitchFamily="34" charset="0"/>
            </a:endParaRPr>
          </a:p>
        </p:txBody>
      </p:sp>
      <p:sp>
        <p:nvSpPr>
          <p:cNvPr id="5" name="Subtitle 4">
            <a:extLst>
              <a:ext uri="{FF2B5EF4-FFF2-40B4-BE49-F238E27FC236}">
                <a16:creationId xmlns:a16="http://schemas.microsoft.com/office/drawing/2014/main" id="{7D8EAB5D-C5F0-4B56-A157-7A49E683E751}"/>
              </a:ext>
            </a:extLst>
          </p:cNvPr>
          <p:cNvSpPr>
            <a:spLocks noGrp="1"/>
          </p:cNvSpPr>
          <p:nvPr>
            <p:ph type="subTitle" idx="1"/>
          </p:nvPr>
        </p:nvSpPr>
        <p:spPr>
          <a:xfrm>
            <a:off x="4102359" y="1210732"/>
            <a:ext cx="7197726" cy="1405467"/>
          </a:xfrm>
        </p:spPr>
        <p:txBody>
          <a:bodyPr/>
          <a:lstStyle/>
          <a:p>
            <a:r>
              <a:rPr lang="en-CA" b="0" i="0" dirty="0">
                <a:solidFill>
                  <a:schemeClr val="accent4">
                    <a:lumMod val="60000"/>
                    <a:lumOff val="40000"/>
                  </a:schemeClr>
                </a:solidFill>
                <a:effectLst/>
                <a:latin typeface="arial" panose="020B0604020202020204" pitchFamily="34" charset="0"/>
              </a:rPr>
              <a:t>Think green.</a:t>
            </a:r>
          </a:p>
          <a:p>
            <a:endParaRPr lang="en-CA" dirty="0">
              <a:solidFill>
                <a:schemeClr val="accent4">
                  <a:lumMod val="60000"/>
                  <a:lumOff val="40000"/>
                </a:schemeClr>
              </a:solidFill>
            </a:endParaRPr>
          </a:p>
        </p:txBody>
      </p:sp>
      <p:sp>
        <p:nvSpPr>
          <p:cNvPr id="2" name="Title 1">
            <a:extLst>
              <a:ext uri="{FF2B5EF4-FFF2-40B4-BE49-F238E27FC236}">
                <a16:creationId xmlns:a16="http://schemas.microsoft.com/office/drawing/2014/main" id="{D215FE47-927E-5521-2456-FCFD3FC98B3F}"/>
              </a:ext>
            </a:extLst>
          </p:cNvPr>
          <p:cNvSpPr txBox="1">
            <a:spLocks/>
          </p:cNvSpPr>
          <p:nvPr/>
        </p:nvSpPr>
        <p:spPr>
          <a:xfrm>
            <a:off x="1168660" y="2237363"/>
            <a:ext cx="10131425" cy="1303176"/>
          </a:xfrm>
          <a:prstGeom prst="rect">
            <a:avLst/>
          </a:prstGeom>
          <a:effectLst/>
        </p:spPr>
        <p:txBody>
          <a:bodyPr vert="horz" lIns="91440" tIns="45720" rIns="91440" bIns="45720" rtlCol="0" anchor="b">
            <a:normAutofit fontScale="92500" lnSpcReduction="1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t>Group members</a:t>
            </a:r>
            <a:r>
              <a:rPr lang="en-US" dirty="0"/>
              <a:t>:</a:t>
            </a:r>
            <a:br>
              <a:rPr lang="en-US" dirty="0"/>
            </a:br>
            <a:endParaRPr lang="en-US" dirty="0"/>
          </a:p>
        </p:txBody>
      </p:sp>
      <p:sp>
        <p:nvSpPr>
          <p:cNvPr id="8" name="TextBox 7">
            <a:extLst>
              <a:ext uri="{FF2B5EF4-FFF2-40B4-BE49-F238E27FC236}">
                <a16:creationId xmlns:a16="http://schemas.microsoft.com/office/drawing/2014/main" id="{B7941E09-2FDF-B0CC-CC90-3753D1998B21}"/>
              </a:ext>
            </a:extLst>
          </p:cNvPr>
          <p:cNvSpPr txBox="1"/>
          <p:nvPr/>
        </p:nvSpPr>
        <p:spPr>
          <a:xfrm>
            <a:off x="6736702" y="3092723"/>
            <a:ext cx="5455298" cy="2554545"/>
          </a:xfrm>
          <a:prstGeom prst="rect">
            <a:avLst/>
          </a:prstGeom>
          <a:noFill/>
        </p:spPr>
        <p:txBody>
          <a:bodyPr wrap="square" rtlCol="0">
            <a:spAutoFit/>
          </a:bodyPr>
          <a:lstStyle/>
          <a:p>
            <a:r>
              <a:rPr lang="en-US" sz="2000" b="1" dirty="0"/>
              <a:t>Name – </a:t>
            </a:r>
            <a:r>
              <a:rPr lang="en-US" sz="2000" b="1" dirty="0" err="1"/>
              <a:t>StudentID</a:t>
            </a:r>
            <a:endParaRPr lang="en-US" sz="2000" b="1" dirty="0"/>
          </a:p>
          <a:p>
            <a:r>
              <a:rPr lang="en-US" sz="2000" dirty="0"/>
              <a:t>Prince </a:t>
            </a:r>
            <a:r>
              <a:rPr lang="en-US" sz="2000" dirty="0" err="1"/>
              <a:t>Dineshkumar</a:t>
            </a:r>
            <a:r>
              <a:rPr lang="en-US" sz="2000" dirty="0"/>
              <a:t> </a:t>
            </a:r>
            <a:r>
              <a:rPr lang="en-US" sz="2000" dirty="0" err="1"/>
              <a:t>Jodhani</a:t>
            </a:r>
            <a:r>
              <a:rPr lang="en-US" sz="2000" dirty="0"/>
              <a:t>  - 149455206</a:t>
            </a:r>
          </a:p>
          <a:p>
            <a:r>
              <a:rPr lang="en-US" sz="2000" dirty="0" err="1"/>
              <a:t>Sheida</a:t>
            </a:r>
            <a:r>
              <a:rPr lang="en-US" sz="2000" dirty="0"/>
              <a:t> </a:t>
            </a:r>
            <a:r>
              <a:rPr lang="en-US" sz="2000" dirty="0" err="1"/>
              <a:t>Tajali</a:t>
            </a:r>
            <a:r>
              <a:rPr lang="en-US" sz="2000" dirty="0"/>
              <a:t> </a:t>
            </a:r>
            <a:r>
              <a:rPr lang="en-US" sz="2000" dirty="0" err="1"/>
              <a:t>Ghoreishi</a:t>
            </a:r>
            <a:r>
              <a:rPr lang="en-US" sz="2000" dirty="0"/>
              <a:t> – 116954165</a:t>
            </a:r>
          </a:p>
          <a:p>
            <a:r>
              <a:rPr lang="en-US" sz="2000" dirty="0" err="1"/>
              <a:t>Jiyu</a:t>
            </a:r>
            <a:r>
              <a:rPr lang="en-US" sz="2000" dirty="0"/>
              <a:t> </a:t>
            </a:r>
            <a:r>
              <a:rPr lang="en-US" sz="2000" dirty="0" err="1"/>
              <a:t>Kalpeshbhai</a:t>
            </a:r>
            <a:r>
              <a:rPr lang="en-US" sz="2000" dirty="0"/>
              <a:t> </a:t>
            </a:r>
            <a:r>
              <a:rPr lang="en-US" sz="2000" dirty="0" err="1"/>
              <a:t>Kholvadiya</a:t>
            </a:r>
            <a:r>
              <a:rPr lang="en-US" sz="2000" dirty="0"/>
              <a:t> - 148939200</a:t>
            </a:r>
          </a:p>
          <a:p>
            <a:r>
              <a:rPr lang="en-US" sz="2000" dirty="0" err="1"/>
              <a:t>Juvairiya</a:t>
            </a:r>
            <a:r>
              <a:rPr lang="en-US" sz="2000" dirty="0"/>
              <a:t> Mohammed Amin Shaikh - 145185203</a:t>
            </a:r>
          </a:p>
          <a:p>
            <a:r>
              <a:rPr lang="en-US" sz="2000" dirty="0"/>
              <a:t>You </a:t>
            </a:r>
            <a:r>
              <a:rPr lang="en-US" sz="2000" dirty="0" err="1"/>
              <a:t>You</a:t>
            </a:r>
            <a:r>
              <a:rPr lang="en-US" sz="2000" dirty="0"/>
              <a:t> - 107351215</a:t>
            </a:r>
          </a:p>
          <a:p>
            <a:r>
              <a:rPr lang="en-US" sz="2000" dirty="0"/>
              <a:t>Di Zhao - 115547218</a:t>
            </a:r>
          </a:p>
          <a:p>
            <a:endParaRPr lang="en-US" sz="2000"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DC76F-149D-4A90-AC4F-28C1354DB068}"/>
              </a:ext>
            </a:extLst>
          </p:cNvPr>
          <p:cNvSpPr>
            <a:spLocks noGrp="1"/>
          </p:cNvSpPr>
          <p:nvPr>
            <p:ph idx="1"/>
          </p:nvPr>
        </p:nvSpPr>
        <p:spPr>
          <a:xfrm>
            <a:off x="685801" y="1294532"/>
            <a:ext cx="10131425" cy="5479491"/>
          </a:xfrm>
        </p:spPr>
        <p:txBody>
          <a:bodyPr>
            <a:noAutofit/>
          </a:bodyPr>
          <a:lstStyle/>
          <a:p>
            <a:r>
              <a:rPr lang="en-US" dirty="0"/>
              <a:t>Green marketing is the practice of promoting a product or service in light of its benefits to the environment. These product and service are ecologically friendly in and of themselves.</a:t>
            </a:r>
          </a:p>
          <a:p>
            <a:r>
              <a:rPr lang="en-US" dirty="0"/>
              <a:t>"Green marketing" is the term used in the business world to describe any PR and educational campaigns that draw attention to or promote a product's environmental friendliness or the sustainability of its supply chain.</a:t>
            </a:r>
          </a:p>
          <a:p>
            <a:r>
              <a:rPr lang="en-US" dirty="0"/>
              <a:t>It is also know as Eco-marketing, environmental marketing.</a:t>
            </a:r>
          </a:p>
          <a:p>
            <a:pPr marL="0" indent="0">
              <a:buNone/>
            </a:pPr>
            <a:endParaRPr lang="en-US" dirty="0"/>
          </a:p>
          <a:p>
            <a:pPr marL="0" indent="0">
              <a:buNone/>
            </a:pPr>
            <a:r>
              <a:rPr lang="en-US" dirty="0"/>
              <a:t>When a company advertises its eco-friendliness, it could use the following products:</a:t>
            </a:r>
          </a:p>
          <a:p>
            <a:pPr lvl="1">
              <a:buFont typeface="Wingdings" panose="05000000000000000000" pitchFamily="2" charset="2"/>
              <a:buChar char="v"/>
            </a:pPr>
            <a:r>
              <a:rPr lang="en-US" dirty="0"/>
              <a:t>Not containing toxic materials or ozone-depleting substances</a:t>
            </a:r>
          </a:p>
          <a:p>
            <a:pPr lvl="1">
              <a:buFont typeface="Wingdings" panose="05000000000000000000" pitchFamily="2" charset="2"/>
              <a:buChar char="v"/>
            </a:pPr>
            <a:r>
              <a:rPr lang="en-US" dirty="0"/>
              <a:t>Produced from recycled materials or able to be recycled</a:t>
            </a:r>
          </a:p>
          <a:p>
            <a:pPr lvl="1">
              <a:buFont typeface="Wingdings" panose="05000000000000000000" pitchFamily="2" charset="2"/>
              <a:buChar char="v"/>
            </a:pPr>
            <a:r>
              <a:rPr lang="en-US" dirty="0"/>
              <a:t>Made from renewable materials</a:t>
            </a:r>
          </a:p>
          <a:p>
            <a:pPr lvl="1">
              <a:buFont typeface="Wingdings" panose="05000000000000000000" pitchFamily="2" charset="2"/>
              <a:buChar char="v"/>
            </a:pPr>
            <a:r>
              <a:rPr lang="en-US" dirty="0"/>
              <a:t>Not making use of excessive packaging</a:t>
            </a:r>
          </a:p>
          <a:p>
            <a:pPr lvl="1">
              <a:buFont typeface="Wingdings" panose="05000000000000000000" pitchFamily="2" charset="2"/>
              <a:buChar char="v"/>
            </a:pPr>
            <a:r>
              <a:rPr lang="en-US" dirty="0"/>
              <a:t>Designed to be repairable and not thrown away</a:t>
            </a:r>
          </a:p>
          <a:p>
            <a:pPr>
              <a:buFont typeface="Wingdings" panose="05000000000000000000" pitchFamily="2" charset="2"/>
              <a:buChar char="v"/>
            </a:pPr>
            <a:endParaRPr lang="en-US" sz="2000" dirty="0"/>
          </a:p>
        </p:txBody>
      </p:sp>
      <p:sp>
        <p:nvSpPr>
          <p:cNvPr id="4" name="TextBox 3">
            <a:extLst>
              <a:ext uri="{FF2B5EF4-FFF2-40B4-BE49-F238E27FC236}">
                <a16:creationId xmlns:a16="http://schemas.microsoft.com/office/drawing/2014/main" id="{13232C3E-2DC7-44FD-B5A9-7D6CC963FA62}"/>
              </a:ext>
            </a:extLst>
          </p:cNvPr>
          <p:cNvSpPr txBox="1"/>
          <p:nvPr/>
        </p:nvSpPr>
        <p:spPr>
          <a:xfrm>
            <a:off x="685801" y="771313"/>
            <a:ext cx="5273040" cy="523220"/>
          </a:xfrm>
          <a:prstGeom prst="rect">
            <a:avLst/>
          </a:prstGeom>
          <a:noFill/>
        </p:spPr>
        <p:txBody>
          <a:bodyPr wrap="square" rtlCol="0">
            <a:spAutoFit/>
          </a:bodyPr>
          <a:lstStyle/>
          <a:p>
            <a:r>
              <a:rPr lang="en-US" sz="2800" b="1" dirty="0"/>
              <a:t>What is Green marketing?</a:t>
            </a:r>
            <a:endParaRPr lang="en-CA" sz="2800" b="1" dirty="0"/>
          </a:p>
        </p:txBody>
      </p:sp>
      <p:pic>
        <p:nvPicPr>
          <p:cNvPr id="7" name="Picture 6" descr="Calendar&#10;&#10;Description automatically generated with low confidence">
            <a:extLst>
              <a:ext uri="{FF2B5EF4-FFF2-40B4-BE49-F238E27FC236}">
                <a16:creationId xmlns:a16="http://schemas.microsoft.com/office/drawing/2014/main" id="{3BB98D5E-0F3A-B724-A727-71DE3E9A4516}"/>
              </a:ext>
            </a:extLst>
          </p:cNvPr>
          <p:cNvPicPr>
            <a:picLocks noChangeAspect="1"/>
          </p:cNvPicPr>
          <p:nvPr/>
        </p:nvPicPr>
        <p:blipFill>
          <a:blip r:embed="rId2"/>
          <a:stretch>
            <a:fillRect/>
          </a:stretch>
        </p:blipFill>
        <p:spPr>
          <a:xfrm>
            <a:off x="10284703" y="3780260"/>
            <a:ext cx="2093657" cy="2187736"/>
          </a:xfrm>
          <a:prstGeom prst="rect">
            <a:avLst/>
          </a:prstGeom>
        </p:spPr>
      </p:pic>
    </p:spTree>
    <p:extLst>
      <p:ext uri="{BB962C8B-B14F-4D97-AF65-F5344CB8AC3E}">
        <p14:creationId xmlns:p14="http://schemas.microsoft.com/office/powerpoint/2010/main" val="38334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DC76F-149D-4A90-AC4F-28C1354DB068}"/>
              </a:ext>
            </a:extLst>
          </p:cNvPr>
          <p:cNvSpPr>
            <a:spLocks noGrp="1"/>
          </p:cNvSpPr>
          <p:nvPr>
            <p:ph idx="1"/>
          </p:nvPr>
        </p:nvSpPr>
        <p:spPr>
          <a:xfrm>
            <a:off x="685801" y="1294532"/>
            <a:ext cx="10131425" cy="2907355"/>
          </a:xfrm>
        </p:spPr>
        <p:txBody>
          <a:bodyPr>
            <a:noAutofit/>
          </a:bodyPr>
          <a:lstStyle/>
          <a:p>
            <a:r>
              <a:rPr lang="en-US" dirty="0"/>
              <a:t>There are numerous hazards to our world, including deforestation, food waste, water, and air pollution, and pollution from plastics. Since factory-produced chemicals are ubiquitous, many businesses are looking into more ecologically friendly ways to generate their goods. Additionally, consumers are becoming more environmentally concerned, and despite the increased cost of eco-friendly products, buyers are still ready to purchase them.</a:t>
            </a:r>
          </a:p>
          <a:p>
            <a:r>
              <a:rPr lang="en-US" dirty="0"/>
              <a:t>Businesses can use green marketing to help individuals change the planet for the better, recognize problems, and help the environment. Companies are trying to reduce the harmful impact of waste on the environment by developing sustainable products</a:t>
            </a:r>
          </a:p>
          <a:p>
            <a:endParaRPr lang="en-US" sz="2000" dirty="0"/>
          </a:p>
        </p:txBody>
      </p:sp>
      <p:sp>
        <p:nvSpPr>
          <p:cNvPr id="4" name="TextBox 3">
            <a:extLst>
              <a:ext uri="{FF2B5EF4-FFF2-40B4-BE49-F238E27FC236}">
                <a16:creationId xmlns:a16="http://schemas.microsoft.com/office/drawing/2014/main" id="{13232C3E-2DC7-44FD-B5A9-7D6CC963FA62}"/>
              </a:ext>
            </a:extLst>
          </p:cNvPr>
          <p:cNvSpPr txBox="1"/>
          <p:nvPr/>
        </p:nvSpPr>
        <p:spPr>
          <a:xfrm>
            <a:off x="685801" y="611186"/>
            <a:ext cx="6946640" cy="523220"/>
          </a:xfrm>
          <a:prstGeom prst="rect">
            <a:avLst/>
          </a:prstGeom>
          <a:noFill/>
        </p:spPr>
        <p:txBody>
          <a:bodyPr wrap="square" rtlCol="0">
            <a:spAutoFit/>
          </a:bodyPr>
          <a:lstStyle/>
          <a:p>
            <a:r>
              <a:rPr lang="en-US" sz="2800" b="1" kern="100" dirty="0">
                <a:effectLst/>
                <a:latin typeface="Arial" panose="020B0604020202020204" pitchFamily="34" charset="0"/>
                <a:ea typeface="DengXian" panose="02010600030101010101" pitchFamily="2" charset="-122"/>
                <a:cs typeface="Arial" panose="020B0604020202020204" pitchFamily="34" charset="0"/>
              </a:rPr>
              <a:t>Why is green marketing important?</a:t>
            </a:r>
            <a:endParaRPr lang="en-CA" sz="2800" b="1" dirty="0"/>
          </a:p>
        </p:txBody>
      </p:sp>
      <p:pic>
        <p:nvPicPr>
          <p:cNvPr id="5" name="Picture 4" descr="A picture containing text&#10;&#10;Description automatically generated">
            <a:extLst>
              <a:ext uri="{FF2B5EF4-FFF2-40B4-BE49-F238E27FC236}">
                <a16:creationId xmlns:a16="http://schemas.microsoft.com/office/drawing/2014/main" id="{C78512B3-F2C0-0BC1-853D-06CDBAD0D367}"/>
              </a:ext>
            </a:extLst>
          </p:cNvPr>
          <p:cNvPicPr>
            <a:picLocks noChangeAspect="1"/>
          </p:cNvPicPr>
          <p:nvPr/>
        </p:nvPicPr>
        <p:blipFill>
          <a:blip r:embed="rId2"/>
          <a:stretch>
            <a:fillRect/>
          </a:stretch>
        </p:blipFill>
        <p:spPr>
          <a:xfrm>
            <a:off x="10443679" y="4218043"/>
            <a:ext cx="2125039" cy="1164836"/>
          </a:xfrm>
          <a:prstGeom prst="rect">
            <a:avLst/>
          </a:prstGeom>
        </p:spPr>
      </p:pic>
      <p:sp>
        <p:nvSpPr>
          <p:cNvPr id="6" name="TextBox 5">
            <a:extLst>
              <a:ext uri="{FF2B5EF4-FFF2-40B4-BE49-F238E27FC236}">
                <a16:creationId xmlns:a16="http://schemas.microsoft.com/office/drawing/2014/main" id="{8887BE7F-944A-3A8F-5FE8-2F8B0B7CEA8D}"/>
              </a:ext>
            </a:extLst>
          </p:cNvPr>
          <p:cNvSpPr txBox="1"/>
          <p:nvPr/>
        </p:nvSpPr>
        <p:spPr>
          <a:xfrm>
            <a:off x="685801" y="4061928"/>
            <a:ext cx="6946640" cy="954107"/>
          </a:xfrm>
          <a:prstGeom prst="rect">
            <a:avLst/>
          </a:prstGeom>
          <a:noFill/>
        </p:spPr>
        <p:txBody>
          <a:bodyPr wrap="square" rtlCol="0">
            <a:spAutoFit/>
          </a:bodyPr>
          <a:lstStyle/>
          <a:p>
            <a:r>
              <a:rPr lang="en-CA" sz="2800" b="1" dirty="0"/>
              <a:t>Benefits:</a:t>
            </a:r>
          </a:p>
          <a:p>
            <a:endParaRPr lang="en-CA" sz="2800" b="1" dirty="0"/>
          </a:p>
        </p:txBody>
      </p:sp>
      <p:sp>
        <p:nvSpPr>
          <p:cNvPr id="8" name="Content Placeholder 2">
            <a:extLst>
              <a:ext uri="{FF2B5EF4-FFF2-40B4-BE49-F238E27FC236}">
                <a16:creationId xmlns:a16="http://schemas.microsoft.com/office/drawing/2014/main" id="{1989C35B-68EC-667B-1B31-B46FDA5F3AEE}"/>
              </a:ext>
            </a:extLst>
          </p:cNvPr>
          <p:cNvSpPr txBox="1">
            <a:spLocks/>
          </p:cNvSpPr>
          <p:nvPr/>
        </p:nvSpPr>
        <p:spPr>
          <a:xfrm>
            <a:off x="685801" y="4417702"/>
            <a:ext cx="6135290" cy="244029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R="0" lvl="0" rtl="0">
              <a:lnSpc>
                <a:spcPct val="100000"/>
              </a:lnSpc>
              <a:spcBef>
                <a:spcPts val="0"/>
              </a:spcBef>
              <a:spcAft>
                <a:spcPts val="0"/>
              </a:spcAft>
              <a:buFont typeface="Wingdings" panose="05000000000000000000" pitchFamily="2" charset="2"/>
              <a:buChar char="v"/>
            </a:pPr>
            <a:r>
              <a:rPr lang="en-US" kern="100" dirty="0">
                <a:ea typeface="DengXian" panose="02010600030101010101" pitchFamily="2" charset="-122"/>
                <a:cs typeface="Arial" panose="020B0604020202020204" pitchFamily="34" charset="0"/>
              </a:rPr>
              <a:t>S</a:t>
            </a:r>
            <a:r>
              <a:rPr lang="en-US" kern="100" dirty="0">
                <a:effectLst/>
                <a:ea typeface="DengXian" panose="02010600030101010101" pitchFamily="2" charset="-122"/>
                <a:cs typeface="Arial" panose="020B0604020202020204" pitchFamily="34" charset="0"/>
              </a:rPr>
              <a:t>tand out in the increasingly competitive environment</a:t>
            </a:r>
          </a:p>
          <a:p>
            <a:pPr marR="0" lvl="0">
              <a:lnSpc>
                <a:spcPct val="100000"/>
              </a:lnSpc>
              <a:spcBef>
                <a:spcPts val="0"/>
              </a:spcBef>
              <a:spcAft>
                <a:spcPts val="0"/>
              </a:spcAft>
              <a:buFont typeface="Wingdings" panose="05000000000000000000" pitchFamily="2" charset="2"/>
              <a:buChar char="v"/>
            </a:pPr>
            <a:r>
              <a:rPr lang="en-US" kern="100" dirty="0">
                <a:ea typeface="DengXian" panose="02010600030101010101" pitchFamily="2" charset="-122"/>
                <a:cs typeface="Arial" panose="020B0604020202020204" pitchFamily="34" charset="0"/>
              </a:rPr>
              <a:t>R</a:t>
            </a:r>
            <a:r>
              <a:rPr lang="en-US" kern="100" dirty="0">
                <a:effectLst/>
                <a:ea typeface="DengXian" panose="02010600030101010101" pitchFamily="2" charset="-122"/>
                <a:cs typeface="Arial" panose="020B0604020202020204" pitchFamily="34" charset="0"/>
              </a:rPr>
              <a:t>educe the negative impact of production on the environment</a:t>
            </a:r>
          </a:p>
          <a:p>
            <a:pPr marR="0" lvl="0">
              <a:lnSpc>
                <a:spcPct val="100000"/>
              </a:lnSpc>
              <a:spcBef>
                <a:spcPts val="0"/>
              </a:spcBef>
              <a:spcAft>
                <a:spcPts val="0"/>
              </a:spcAft>
              <a:buFont typeface="Wingdings" panose="05000000000000000000" pitchFamily="2" charset="2"/>
              <a:buChar char="v"/>
            </a:pPr>
            <a:r>
              <a:rPr lang="en-US" kern="100" dirty="0">
                <a:ea typeface="DengXian" panose="02010600030101010101" pitchFamily="2" charset="-122"/>
                <a:cs typeface="Arial" panose="020B0604020202020204" pitchFamily="34" charset="0"/>
              </a:rPr>
              <a:t>S</a:t>
            </a:r>
            <a:r>
              <a:rPr lang="en-US" kern="100" dirty="0">
                <a:effectLst/>
                <a:ea typeface="DengXian" panose="02010600030101010101" pitchFamily="2" charset="-122"/>
                <a:cs typeface="Arial" panose="020B0604020202020204" pitchFamily="34" charset="0"/>
              </a:rPr>
              <a:t>ave energy, reduce the use of natural resources and carbon footprint</a:t>
            </a:r>
          </a:p>
          <a:p>
            <a:pPr marR="0" lvl="0">
              <a:lnSpc>
                <a:spcPct val="100000"/>
              </a:lnSpc>
              <a:spcBef>
                <a:spcPts val="0"/>
              </a:spcBef>
              <a:spcAft>
                <a:spcPts val="0"/>
              </a:spcAft>
              <a:buFont typeface="Wingdings" panose="05000000000000000000" pitchFamily="2" charset="2"/>
              <a:buChar char="v"/>
            </a:pPr>
            <a:r>
              <a:rPr lang="en-US" kern="100" dirty="0">
                <a:ea typeface="DengXian" panose="02010600030101010101" pitchFamily="2" charset="-122"/>
                <a:cs typeface="Arial" panose="020B0604020202020204" pitchFamily="34" charset="0"/>
              </a:rPr>
              <a:t>P</a:t>
            </a:r>
            <a:r>
              <a:rPr lang="en-US" kern="100" dirty="0">
                <a:effectLst/>
                <a:ea typeface="DengXian" panose="02010600030101010101" pitchFamily="2" charset="-122"/>
                <a:cs typeface="Arial" panose="020B0604020202020204" pitchFamily="34" charset="0"/>
              </a:rPr>
              <a:t>roduce recyclable products</a:t>
            </a:r>
          </a:p>
          <a:p>
            <a:pPr>
              <a:buFont typeface="Wingdings" panose="05000000000000000000" pitchFamily="2" charset="2"/>
              <a:buChar char="v"/>
            </a:pPr>
            <a:endParaRPr lang="en-US" dirty="0"/>
          </a:p>
        </p:txBody>
      </p:sp>
      <p:sp>
        <p:nvSpPr>
          <p:cNvPr id="9" name="Content Placeholder 2">
            <a:extLst>
              <a:ext uri="{FF2B5EF4-FFF2-40B4-BE49-F238E27FC236}">
                <a16:creationId xmlns:a16="http://schemas.microsoft.com/office/drawing/2014/main" id="{BD5EA829-74D1-3064-6F53-24904FD47392}"/>
              </a:ext>
            </a:extLst>
          </p:cNvPr>
          <p:cNvSpPr txBox="1">
            <a:spLocks/>
          </p:cNvSpPr>
          <p:nvPr/>
        </p:nvSpPr>
        <p:spPr>
          <a:xfrm>
            <a:off x="6795581" y="3948912"/>
            <a:ext cx="4484959" cy="307219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R="0" lvl="0">
              <a:lnSpc>
                <a:spcPct val="100000"/>
              </a:lnSpc>
              <a:spcBef>
                <a:spcPts val="0"/>
              </a:spcBef>
              <a:spcAft>
                <a:spcPts val="0"/>
              </a:spcAft>
              <a:buFont typeface="Wingdings" panose="05000000000000000000" pitchFamily="2" charset="2"/>
              <a:buChar char="v"/>
            </a:pPr>
            <a:r>
              <a:rPr lang="en-US" kern="100" dirty="0">
                <a:effectLst/>
                <a:ea typeface="DengXian" panose="02010600030101010101" pitchFamily="2" charset="-122"/>
                <a:cs typeface="Arial" panose="020B0604020202020204" pitchFamily="34" charset="0"/>
              </a:rPr>
              <a:t>Improve your credibility</a:t>
            </a:r>
          </a:p>
          <a:p>
            <a:pPr marR="0" lvl="0">
              <a:lnSpc>
                <a:spcPct val="100000"/>
              </a:lnSpc>
              <a:spcBef>
                <a:spcPts val="0"/>
              </a:spcBef>
              <a:spcAft>
                <a:spcPts val="0"/>
              </a:spcAft>
              <a:buFont typeface="Wingdings" panose="05000000000000000000" pitchFamily="2" charset="2"/>
              <a:buChar char="v"/>
            </a:pPr>
            <a:r>
              <a:rPr lang="en-US" kern="100" dirty="0">
                <a:effectLst/>
                <a:ea typeface="DengXian" panose="02010600030101010101" pitchFamily="2" charset="-122"/>
                <a:cs typeface="Arial" panose="020B0604020202020204" pitchFamily="34" charset="0"/>
              </a:rPr>
              <a:t>Enter a new audience segment</a:t>
            </a:r>
          </a:p>
          <a:p>
            <a:pPr marR="0" lvl="0">
              <a:lnSpc>
                <a:spcPct val="100000"/>
              </a:lnSpc>
              <a:spcBef>
                <a:spcPts val="0"/>
              </a:spcBef>
              <a:spcAft>
                <a:spcPts val="0"/>
              </a:spcAft>
              <a:buFont typeface="Wingdings" panose="05000000000000000000" pitchFamily="2" charset="2"/>
              <a:buChar char="v"/>
            </a:pPr>
            <a:r>
              <a:rPr lang="en-US" kern="100" dirty="0">
                <a:ea typeface="DengXian" panose="02010600030101010101" pitchFamily="2" charset="-122"/>
                <a:cs typeface="Arial" panose="020B0604020202020204" pitchFamily="34" charset="0"/>
              </a:rPr>
              <a:t>E</a:t>
            </a:r>
            <a:r>
              <a:rPr lang="en-US" kern="100" dirty="0">
                <a:effectLst/>
                <a:ea typeface="DengXian" panose="02010600030101010101" pitchFamily="2" charset="-122"/>
                <a:cs typeface="Arial" panose="020B0604020202020204" pitchFamily="34" charset="0"/>
              </a:rPr>
              <a:t>nsure long-term growth</a:t>
            </a:r>
          </a:p>
          <a:p>
            <a:pPr marR="0" lvl="0">
              <a:lnSpc>
                <a:spcPct val="100000"/>
              </a:lnSpc>
              <a:spcBef>
                <a:spcPts val="0"/>
              </a:spcBef>
              <a:spcAft>
                <a:spcPts val="0"/>
              </a:spcAft>
              <a:buFont typeface="Wingdings" panose="05000000000000000000" pitchFamily="2" charset="2"/>
              <a:buChar char="v"/>
            </a:pPr>
            <a:r>
              <a:rPr lang="en-US" kern="100" dirty="0">
                <a:effectLst/>
                <a:ea typeface="DengXian" panose="02010600030101010101" pitchFamily="2" charset="-122"/>
                <a:cs typeface="Arial" panose="020B0604020202020204" pitchFamily="34" charset="0"/>
              </a:rPr>
              <a:t>Implement innovations</a:t>
            </a:r>
          </a:p>
          <a:p>
            <a:pPr marR="0" lvl="0">
              <a:lnSpc>
                <a:spcPct val="100000"/>
              </a:lnSpc>
              <a:spcBef>
                <a:spcPts val="0"/>
              </a:spcBef>
              <a:spcAft>
                <a:spcPts val="0"/>
              </a:spcAft>
              <a:buFont typeface="Wingdings" panose="05000000000000000000" pitchFamily="2" charset="2"/>
              <a:buChar char="v"/>
            </a:pPr>
            <a:r>
              <a:rPr lang="en-US" kern="100" dirty="0">
                <a:effectLst/>
                <a:ea typeface="DengXian" panose="02010600030101010101" pitchFamily="2" charset="-122"/>
                <a:cs typeface="Arial" panose="020B0604020202020204" pitchFamily="34" charset="0"/>
              </a:rPr>
              <a:t>Obtain a higher revenue</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420194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2BF5072-FB48-40CF-1617-2B5D64F0D202}"/>
              </a:ext>
            </a:extLst>
          </p:cNvPr>
          <p:cNvSpPr/>
          <p:nvPr/>
        </p:nvSpPr>
        <p:spPr>
          <a:xfrm>
            <a:off x="1327392" y="2640903"/>
            <a:ext cx="5148636" cy="417690"/>
          </a:xfrm>
          <a:prstGeom prst="roundRect">
            <a:avLst>
              <a:gd name="adj" fmla="val 1000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6" name="Rectangle: Rounded Corners 5">
            <a:extLst>
              <a:ext uri="{FF2B5EF4-FFF2-40B4-BE49-F238E27FC236}">
                <a16:creationId xmlns:a16="http://schemas.microsoft.com/office/drawing/2014/main" id="{FAC29375-6BF7-168C-4823-51AFD10BE295}"/>
              </a:ext>
            </a:extLst>
          </p:cNvPr>
          <p:cNvSpPr/>
          <p:nvPr/>
        </p:nvSpPr>
        <p:spPr>
          <a:xfrm>
            <a:off x="1327392" y="3636760"/>
            <a:ext cx="5148635" cy="417690"/>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7" name="Rectangle 6" descr="Sustainability">
            <a:extLst>
              <a:ext uri="{FF2B5EF4-FFF2-40B4-BE49-F238E27FC236}">
                <a16:creationId xmlns:a16="http://schemas.microsoft.com/office/drawing/2014/main" id="{AE912156-14E9-EF88-8822-983A2085918F}"/>
              </a:ext>
            </a:extLst>
          </p:cNvPr>
          <p:cNvSpPr/>
          <p:nvPr/>
        </p:nvSpPr>
        <p:spPr>
          <a:xfrm>
            <a:off x="1420699" y="2648325"/>
            <a:ext cx="405670" cy="405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Content Placeholder 2">
            <a:extLst>
              <a:ext uri="{FF2B5EF4-FFF2-40B4-BE49-F238E27FC236}">
                <a16:creationId xmlns:a16="http://schemas.microsoft.com/office/drawing/2014/main" id="{68502FFD-7CD2-C104-B1B7-2F1EACC0644D}"/>
              </a:ext>
            </a:extLst>
          </p:cNvPr>
          <p:cNvSpPr>
            <a:spLocks noGrp="1"/>
          </p:cNvSpPr>
          <p:nvPr>
            <p:ph idx="1"/>
          </p:nvPr>
        </p:nvSpPr>
        <p:spPr>
          <a:xfrm>
            <a:off x="685801" y="1151006"/>
            <a:ext cx="10131425" cy="907492"/>
          </a:xfrm>
        </p:spPr>
        <p:txBody>
          <a:bodyPr>
            <a:noAutofit/>
          </a:bodyPr>
          <a:lstStyle/>
          <a:p>
            <a:r>
              <a:rPr lang="en-US" dirty="0"/>
              <a:t>Green marketing begins with a company actually implementing and practicing sustainable business methods. Authenticity is essential in green marketing.</a:t>
            </a:r>
          </a:p>
        </p:txBody>
      </p:sp>
      <p:sp>
        <p:nvSpPr>
          <p:cNvPr id="9" name="TextBox 8">
            <a:extLst>
              <a:ext uri="{FF2B5EF4-FFF2-40B4-BE49-F238E27FC236}">
                <a16:creationId xmlns:a16="http://schemas.microsoft.com/office/drawing/2014/main" id="{247589F1-1001-7466-CCAF-371275FDA388}"/>
              </a:ext>
            </a:extLst>
          </p:cNvPr>
          <p:cNvSpPr txBox="1"/>
          <p:nvPr/>
        </p:nvSpPr>
        <p:spPr>
          <a:xfrm>
            <a:off x="685801" y="611186"/>
            <a:ext cx="6946640" cy="523220"/>
          </a:xfrm>
          <a:prstGeom prst="rect">
            <a:avLst/>
          </a:prstGeom>
          <a:noFill/>
        </p:spPr>
        <p:txBody>
          <a:bodyPr wrap="square" rtlCol="0">
            <a:spAutoFit/>
          </a:bodyPr>
          <a:lstStyle/>
          <a:p>
            <a:r>
              <a:rPr lang="en-US" sz="2800" b="1" kern="100" dirty="0">
                <a:effectLst/>
                <a:latin typeface="Arial" panose="020B0604020202020204" pitchFamily="34" charset="0"/>
                <a:ea typeface="DengXian" panose="02010600030101010101" pitchFamily="2" charset="-122"/>
                <a:cs typeface="Arial" panose="020B0604020202020204" pitchFamily="34" charset="0"/>
              </a:rPr>
              <a:t>How green marketing works?</a:t>
            </a:r>
            <a:endParaRPr lang="en-CA" sz="2800" b="1" dirty="0"/>
          </a:p>
        </p:txBody>
      </p:sp>
      <p:sp>
        <p:nvSpPr>
          <p:cNvPr id="10" name="Content Placeholder 2">
            <a:extLst>
              <a:ext uri="{FF2B5EF4-FFF2-40B4-BE49-F238E27FC236}">
                <a16:creationId xmlns:a16="http://schemas.microsoft.com/office/drawing/2014/main" id="{FACC45F8-6344-7327-1D61-EF3E0021B29B}"/>
              </a:ext>
            </a:extLst>
          </p:cNvPr>
          <p:cNvSpPr txBox="1">
            <a:spLocks/>
          </p:cNvSpPr>
          <p:nvPr/>
        </p:nvSpPr>
        <p:spPr>
          <a:xfrm>
            <a:off x="685801" y="1828034"/>
            <a:ext cx="9997750" cy="907492"/>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US" sz="2000" dirty="0"/>
              <a:t>Companies generally have three angles of highlighting their eco-friendliness:</a:t>
            </a:r>
          </a:p>
        </p:txBody>
      </p:sp>
      <p:sp>
        <p:nvSpPr>
          <p:cNvPr id="11" name="Rectangle: Rounded Corners 10">
            <a:extLst>
              <a:ext uri="{FF2B5EF4-FFF2-40B4-BE49-F238E27FC236}">
                <a16:creationId xmlns:a16="http://schemas.microsoft.com/office/drawing/2014/main" id="{7BBCBF3E-0F72-078B-F567-121276420038}"/>
              </a:ext>
            </a:extLst>
          </p:cNvPr>
          <p:cNvSpPr/>
          <p:nvPr/>
        </p:nvSpPr>
        <p:spPr>
          <a:xfrm>
            <a:off x="1327393" y="3132508"/>
            <a:ext cx="5148636" cy="417690"/>
          </a:xfrm>
          <a:prstGeom prst="roundRect">
            <a:avLst>
              <a:gd name="adj" fmla="val 10000"/>
            </a:avLst>
          </a:prstGeom>
          <a:solidFill>
            <a:schemeClr val="accent6">
              <a:lumMod val="60000"/>
              <a:lumOff val="40000"/>
            </a:schemeClr>
          </a:solidFill>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2" name="Content Placeholder 2">
            <a:extLst>
              <a:ext uri="{FF2B5EF4-FFF2-40B4-BE49-F238E27FC236}">
                <a16:creationId xmlns:a16="http://schemas.microsoft.com/office/drawing/2014/main" id="{306F9F84-EFAD-5EF7-D7E7-D4E5A309C981}"/>
              </a:ext>
            </a:extLst>
          </p:cNvPr>
          <p:cNvSpPr txBox="1">
            <a:spLocks/>
          </p:cNvSpPr>
          <p:nvPr/>
        </p:nvSpPr>
        <p:spPr>
          <a:xfrm>
            <a:off x="1971063" y="3141704"/>
            <a:ext cx="4192318" cy="41769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The packaging the products are sold in</a:t>
            </a:r>
          </a:p>
        </p:txBody>
      </p:sp>
      <p:sp>
        <p:nvSpPr>
          <p:cNvPr id="16" name="Content Placeholder 2">
            <a:extLst>
              <a:ext uri="{FF2B5EF4-FFF2-40B4-BE49-F238E27FC236}">
                <a16:creationId xmlns:a16="http://schemas.microsoft.com/office/drawing/2014/main" id="{4CDAD5A6-0B8B-7A72-8511-5F65D5E994CD}"/>
              </a:ext>
            </a:extLst>
          </p:cNvPr>
          <p:cNvSpPr txBox="1">
            <a:spLocks/>
          </p:cNvSpPr>
          <p:nvPr/>
        </p:nvSpPr>
        <p:spPr>
          <a:xfrm>
            <a:off x="1971063" y="2667641"/>
            <a:ext cx="4192318" cy="41769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dirty="0"/>
              <a:t>The item used to make their products</a:t>
            </a:r>
          </a:p>
        </p:txBody>
      </p:sp>
      <p:sp>
        <p:nvSpPr>
          <p:cNvPr id="18" name="TextBox 17">
            <a:extLst>
              <a:ext uri="{FF2B5EF4-FFF2-40B4-BE49-F238E27FC236}">
                <a16:creationId xmlns:a16="http://schemas.microsoft.com/office/drawing/2014/main" id="{5D44C789-48FC-4EC0-6284-E2CA5FD86509}"/>
              </a:ext>
            </a:extLst>
          </p:cNvPr>
          <p:cNvSpPr txBox="1"/>
          <p:nvPr/>
        </p:nvSpPr>
        <p:spPr>
          <a:xfrm>
            <a:off x="1971063" y="3653360"/>
            <a:ext cx="6097554" cy="369332"/>
          </a:xfrm>
          <a:prstGeom prst="rect">
            <a:avLst/>
          </a:prstGeom>
          <a:noFill/>
        </p:spPr>
        <p:txBody>
          <a:bodyPr wrap="square">
            <a:spAutoFit/>
          </a:bodyPr>
          <a:lstStyle/>
          <a:p>
            <a:r>
              <a:rPr lang="en-US" dirty="0"/>
              <a:t>The actual products</a:t>
            </a:r>
          </a:p>
        </p:txBody>
      </p:sp>
      <p:pic>
        <p:nvPicPr>
          <p:cNvPr id="22" name="Picture 21" descr="Shape&#10;&#10;Description automatically generated">
            <a:extLst>
              <a:ext uri="{FF2B5EF4-FFF2-40B4-BE49-F238E27FC236}">
                <a16:creationId xmlns:a16="http://schemas.microsoft.com/office/drawing/2014/main" id="{7389AB0D-AEF1-A045-FD67-E966B8F6F989}"/>
              </a:ext>
            </a:extLst>
          </p:cNvPr>
          <p:cNvPicPr>
            <a:picLocks noChangeAspect="1"/>
          </p:cNvPicPr>
          <p:nvPr/>
        </p:nvPicPr>
        <p:blipFill>
          <a:blip r:embed="rId4"/>
          <a:stretch>
            <a:fillRect/>
          </a:stretch>
        </p:blipFill>
        <p:spPr>
          <a:xfrm>
            <a:off x="1454216" y="3639146"/>
            <a:ext cx="483329" cy="483329"/>
          </a:xfrm>
          <a:prstGeom prst="rect">
            <a:avLst/>
          </a:prstGeom>
        </p:spPr>
      </p:pic>
      <p:sp>
        <p:nvSpPr>
          <p:cNvPr id="5" name="Rectangle 4" descr="Barcode">
            <a:extLst>
              <a:ext uri="{FF2B5EF4-FFF2-40B4-BE49-F238E27FC236}">
                <a16:creationId xmlns:a16="http://schemas.microsoft.com/office/drawing/2014/main" id="{637615FE-FE69-9E21-7CB4-108928CF6986}"/>
              </a:ext>
            </a:extLst>
          </p:cNvPr>
          <p:cNvSpPr/>
          <p:nvPr/>
        </p:nvSpPr>
        <p:spPr>
          <a:xfrm>
            <a:off x="1420699" y="3077200"/>
            <a:ext cx="550364" cy="55036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3" name="Content Placeholder 2">
            <a:extLst>
              <a:ext uri="{FF2B5EF4-FFF2-40B4-BE49-F238E27FC236}">
                <a16:creationId xmlns:a16="http://schemas.microsoft.com/office/drawing/2014/main" id="{AB0E06E0-1245-9C07-F3B0-68C647005D05}"/>
              </a:ext>
            </a:extLst>
          </p:cNvPr>
          <p:cNvSpPr txBox="1">
            <a:spLocks/>
          </p:cNvSpPr>
          <p:nvPr/>
        </p:nvSpPr>
        <p:spPr>
          <a:xfrm>
            <a:off x="685801" y="4359568"/>
            <a:ext cx="9997750" cy="220503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v"/>
            </a:pPr>
            <a:r>
              <a:rPr lang="en-US" dirty="0"/>
              <a:t>Some companies highlight their recycled products and how they are made from recycled material. -This will impact in good impression on the customer's mind.</a:t>
            </a:r>
          </a:p>
          <a:p>
            <a:pPr>
              <a:buFont typeface="Wingdings" panose="05000000000000000000" pitchFamily="2" charset="2"/>
              <a:buChar char="v"/>
            </a:pPr>
            <a:r>
              <a:rPr lang="en-US" dirty="0"/>
              <a:t>Restaurants and grocers are also known for their green marketing. For example, restaurants promote their food packaging from recycled material.</a:t>
            </a:r>
          </a:p>
          <a:p>
            <a:pPr>
              <a:buFont typeface="Wingdings" panose="05000000000000000000" pitchFamily="2" charset="2"/>
              <a:buChar char="v"/>
            </a:pPr>
            <a:r>
              <a:rPr lang="en-US" dirty="0"/>
              <a:t>Many big companies like Samsung and apple also promote green marketing in their products.</a:t>
            </a:r>
          </a:p>
          <a:p>
            <a:pPr>
              <a:buFont typeface="Wingdings" panose="05000000000000000000" pitchFamily="2" charset="2"/>
              <a:buChar char="v"/>
            </a:pPr>
            <a:r>
              <a:rPr lang="en-US" dirty="0"/>
              <a:t>All these things make a good impression on the consumers and benefit the environment.</a:t>
            </a:r>
          </a:p>
        </p:txBody>
      </p:sp>
    </p:spTree>
    <p:extLst>
      <p:ext uri="{BB962C8B-B14F-4D97-AF65-F5344CB8AC3E}">
        <p14:creationId xmlns:p14="http://schemas.microsoft.com/office/powerpoint/2010/main" val="353679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Recycling packaging photo">
            <a:extLst>
              <a:ext uri="{FF2B5EF4-FFF2-40B4-BE49-F238E27FC236}">
                <a16:creationId xmlns:a16="http://schemas.microsoft.com/office/drawing/2014/main" id="{2F9BF67C-A653-0CA6-9B71-A09872127C78}"/>
              </a:ext>
            </a:extLst>
          </p:cNvPr>
          <p:cNvPicPr>
            <a:picLocks noChangeAspect="1"/>
          </p:cNvPicPr>
          <p:nvPr/>
        </p:nvPicPr>
        <p:blipFill>
          <a:blip r:embed="rId2"/>
          <a:stretch>
            <a:fillRect/>
          </a:stretch>
        </p:blipFill>
        <p:spPr>
          <a:xfrm>
            <a:off x="685801" y="437980"/>
            <a:ext cx="1039119" cy="779340"/>
          </a:xfrm>
          <a:prstGeom prst="rect">
            <a:avLst/>
          </a:prstGeom>
          <a:ln>
            <a:noFill/>
          </a:ln>
          <a:effectLst>
            <a:softEdge rad="112500"/>
          </a:effectLst>
        </p:spPr>
      </p:pic>
      <p:sp>
        <p:nvSpPr>
          <p:cNvPr id="3" name="Content Placeholder 2">
            <a:extLst>
              <a:ext uri="{FF2B5EF4-FFF2-40B4-BE49-F238E27FC236}">
                <a16:creationId xmlns:a16="http://schemas.microsoft.com/office/drawing/2014/main" id="{AAADC76F-149D-4A90-AC4F-28C1354DB068}"/>
              </a:ext>
            </a:extLst>
          </p:cNvPr>
          <p:cNvSpPr>
            <a:spLocks noGrp="1"/>
          </p:cNvSpPr>
          <p:nvPr>
            <p:ph idx="1"/>
          </p:nvPr>
        </p:nvSpPr>
        <p:spPr>
          <a:xfrm>
            <a:off x="685801" y="1212980"/>
            <a:ext cx="10548256" cy="7725747"/>
          </a:xfrm>
        </p:spPr>
        <p:txBody>
          <a:bodyPr>
            <a:noAutofit/>
          </a:bodyPr>
          <a:lstStyle/>
          <a:p>
            <a:pPr marL="0" marR="0">
              <a:lnSpc>
                <a:spcPct val="107000"/>
              </a:lnSpc>
              <a:spcBef>
                <a:spcPts val="0"/>
              </a:spcBef>
              <a:spcAft>
                <a:spcPts val="800"/>
              </a:spcAft>
              <a:buFont typeface="Wingdings" panose="05000000000000000000" pitchFamily="2" charset="2"/>
              <a:buChar char="v"/>
            </a:pPr>
            <a:r>
              <a:rPr lang="en-US" sz="1800" kern="100" dirty="0">
                <a:effectLst/>
                <a:latin typeface="Arial" panose="020B0604020202020204" pitchFamily="34" charset="0"/>
                <a:ea typeface="DengXian" panose="02010600030101010101" pitchFamily="2" charset="-122"/>
                <a:cs typeface="Latha" panose="020B0604020202020204" pitchFamily="34" charset="0"/>
              </a:rPr>
              <a:t>1</a:t>
            </a:r>
            <a:r>
              <a:rPr lang="en-US" kern="100" dirty="0">
                <a:effectLst/>
                <a:ea typeface="DengXian" panose="02010600030101010101" pitchFamily="2" charset="-122"/>
                <a:cs typeface="Latha" panose="020B0604020202020204" pitchFamily="34" charset="0"/>
              </a:rPr>
              <a:t>. Sustainable design: </a:t>
            </a:r>
          </a:p>
          <a:p>
            <a:pPr marL="457200" lvl="1">
              <a:lnSpc>
                <a:spcPct val="107000"/>
              </a:lnSpc>
              <a:spcAft>
                <a:spcPts val="800"/>
              </a:spcAft>
              <a:buFont typeface="Wingdings" panose="05000000000000000000" pitchFamily="2" charset="2"/>
              <a:buChar char="§"/>
            </a:pPr>
            <a:r>
              <a:rPr lang="en-US" kern="100" dirty="0">
                <a:effectLst/>
                <a:ea typeface="DengXian" panose="02010600030101010101" pitchFamily="2" charset="-122"/>
                <a:cs typeface="Latha" panose="020B0604020202020204" pitchFamily="34" charset="0"/>
              </a:rPr>
              <a:t>When it comes to marketing, then sustainable design is the most important strategy everyone should follow.</a:t>
            </a:r>
          </a:p>
          <a:p>
            <a:pPr marL="457200" lvl="1">
              <a:lnSpc>
                <a:spcPct val="107000"/>
              </a:lnSpc>
              <a:spcAft>
                <a:spcPts val="800"/>
              </a:spcAft>
              <a:buFont typeface="Wingdings" panose="05000000000000000000" pitchFamily="2" charset="2"/>
              <a:buChar char="§"/>
            </a:pPr>
            <a:r>
              <a:rPr lang="en-IN" dirty="0">
                <a:effectLst/>
                <a:ea typeface="Calibri" panose="020F0502020204030204" pitchFamily="34" charset="0"/>
                <a:cs typeface="Latha" panose="020B0604020202020204" pitchFamily="34" charset="0"/>
              </a:rPr>
              <a:t>When designing for sustainability, you have to consider a lot of things that have an impact on our environment.</a:t>
            </a:r>
          </a:p>
          <a:p>
            <a:pPr marL="0">
              <a:lnSpc>
                <a:spcPct val="107000"/>
              </a:lnSpc>
              <a:spcAft>
                <a:spcPts val="800"/>
              </a:spcAft>
              <a:buFont typeface="Wingdings" panose="05000000000000000000" pitchFamily="2" charset="2"/>
              <a:buChar char="v"/>
            </a:pPr>
            <a:r>
              <a:rPr lang="en-IN" dirty="0">
                <a:effectLst/>
                <a:ea typeface="Calibri" panose="020F0502020204030204" pitchFamily="34" charset="0"/>
                <a:cs typeface="Latha" panose="020B0604020202020204" pitchFamily="34" charset="0"/>
              </a:rPr>
              <a:t>2. Responsibility:</a:t>
            </a:r>
          </a:p>
          <a:p>
            <a:pPr marL="457200" lvl="1">
              <a:lnSpc>
                <a:spcPct val="107000"/>
              </a:lnSpc>
              <a:spcAft>
                <a:spcPts val="800"/>
              </a:spcAft>
              <a:buFont typeface="Wingdings" panose="05000000000000000000" pitchFamily="2" charset="2"/>
              <a:buChar char="§"/>
            </a:pPr>
            <a:r>
              <a:rPr lang="en-IN" dirty="0">
                <a:effectLst/>
                <a:ea typeface="Calibri" panose="020F0502020204030204" pitchFamily="34" charset="0"/>
                <a:cs typeface="Latha" panose="020B0604020202020204" pitchFamily="34" charset="0"/>
              </a:rPr>
              <a:t>Responsibility plays an important role </a:t>
            </a:r>
            <a:r>
              <a:rPr lang="en-US" dirty="0">
                <a:effectLst/>
                <a:ea typeface="Calibri" panose="020F0502020204030204" pitchFamily="34" charset="0"/>
                <a:cs typeface="Latha" panose="020B0604020202020204" pitchFamily="34" charset="0"/>
              </a:rPr>
              <a:t>if you're thinking about becoming green, your brand needs to be prepared for significant changes.</a:t>
            </a:r>
          </a:p>
          <a:p>
            <a:pPr marL="457200" lvl="1">
              <a:lnSpc>
                <a:spcPct val="107000"/>
              </a:lnSpc>
              <a:spcAft>
                <a:spcPts val="800"/>
              </a:spcAft>
              <a:buFont typeface="Wingdings" panose="05000000000000000000" pitchFamily="2" charset="2"/>
              <a:buChar char="§"/>
            </a:pPr>
            <a:r>
              <a:rPr lang="en-IN" dirty="0">
                <a:effectLst/>
                <a:ea typeface="Calibri" panose="020F0502020204030204" pitchFamily="34" charset="0"/>
                <a:cs typeface="Latha" panose="020B0604020202020204" pitchFamily="34" charset="0"/>
              </a:rPr>
              <a:t>Please revaluate your business from an ecological and social responsibility standpoint and show customers that you care about our world if you want to show that your objectives are sincere.</a:t>
            </a:r>
            <a:endParaRPr lang="en-US" dirty="0">
              <a:effectLst/>
              <a:ea typeface="Calibri" panose="020F0502020204030204" pitchFamily="34" charset="0"/>
              <a:cs typeface="Latha" panose="020B0604020202020204" pitchFamily="34" charset="0"/>
            </a:endParaRPr>
          </a:p>
          <a:p>
            <a:pPr marL="0">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Latha" panose="020B0604020202020204" pitchFamily="34" charset="0"/>
              </a:rPr>
              <a:t>3. </a:t>
            </a:r>
            <a:r>
              <a:rPr lang="en-US" sz="1800" dirty="0">
                <a:effectLst/>
                <a:ea typeface="Calibri" panose="020F0502020204030204" pitchFamily="34" charset="0"/>
                <a:cs typeface="Latha" panose="020B0604020202020204" pitchFamily="34" charset="0"/>
              </a:rPr>
              <a:t>Green pricing:</a:t>
            </a:r>
          </a:p>
          <a:p>
            <a:pPr marL="457200" lvl="1">
              <a:lnSpc>
                <a:spcPct val="107000"/>
              </a:lnSpc>
              <a:spcAft>
                <a:spcPts val="800"/>
              </a:spcAft>
              <a:buFont typeface="Wingdings" panose="05000000000000000000" pitchFamily="2" charset="2"/>
              <a:buChar char="§"/>
            </a:pPr>
            <a:r>
              <a:rPr lang="en-US" dirty="0">
                <a:effectLst/>
                <a:ea typeface="Calibri" panose="020F0502020204030204" pitchFamily="34" charset="0"/>
                <a:cs typeface="Latha" panose="020B0604020202020204" pitchFamily="34" charset="0"/>
              </a:rPr>
              <a:t>Eco-friendly items frequently have a high value because of the additional cost of sustainable design.</a:t>
            </a:r>
          </a:p>
          <a:p>
            <a:pPr marL="457200" lvl="1">
              <a:lnSpc>
                <a:spcPct val="107000"/>
              </a:lnSpc>
              <a:spcAft>
                <a:spcPts val="800"/>
              </a:spcAft>
              <a:buFont typeface="Wingdings" panose="05000000000000000000" pitchFamily="2" charset="2"/>
              <a:buChar char="§"/>
            </a:pPr>
            <a:r>
              <a:rPr lang="en-US" dirty="0">
                <a:effectLst/>
                <a:ea typeface="Calibri" panose="020F0502020204030204" pitchFamily="34" charset="0"/>
                <a:cs typeface="Latha" panose="020B0604020202020204" pitchFamily="34" charset="0"/>
              </a:rPr>
              <a:t>Customers are still eager to pay for them, despite the hefty price. Therefore, if you charge more for your eco-friendly products, be sure to convey detailed facts to support the items worth money.</a:t>
            </a:r>
            <a:endParaRPr lang="en-US" dirty="0">
              <a:effectLst/>
              <a:latin typeface="Calibri" panose="020F0502020204030204" pitchFamily="34" charset="0"/>
              <a:ea typeface="Calibri" panose="020F0502020204030204" pitchFamily="34" charset="0"/>
              <a:cs typeface="Latha" panose="020B0604020202020204" pitchFamily="34" charset="0"/>
            </a:endParaRPr>
          </a:p>
          <a:p>
            <a:pPr marL="0">
              <a:lnSpc>
                <a:spcPct val="107000"/>
              </a:lnSpc>
              <a:spcAft>
                <a:spcPts val="800"/>
              </a:spcAft>
              <a:buFont typeface="Wingdings" panose="05000000000000000000" pitchFamily="2" charset="2"/>
              <a:buChar char="v"/>
            </a:pPr>
            <a:r>
              <a:rPr lang="en-IN" dirty="0">
                <a:effectLst/>
                <a:ea typeface="Calibri" panose="020F0502020204030204" pitchFamily="34" charset="0"/>
                <a:cs typeface="Latha" panose="020B0604020202020204" pitchFamily="34" charset="0"/>
              </a:rPr>
              <a:t>4. </a:t>
            </a:r>
            <a:r>
              <a:rPr lang="en-US" dirty="0">
                <a:effectLst/>
                <a:ea typeface="Calibri" panose="020F0502020204030204" pitchFamily="34" charset="0"/>
                <a:cs typeface="Latha" panose="020B0604020202020204" pitchFamily="34" charset="0"/>
              </a:rPr>
              <a:t>Eco-friendly packaging:</a:t>
            </a:r>
          </a:p>
          <a:p>
            <a:pPr marL="457200" lvl="1">
              <a:lnSpc>
                <a:spcPct val="107000"/>
              </a:lnSpc>
              <a:spcAft>
                <a:spcPts val="800"/>
              </a:spcAft>
              <a:buFont typeface="Wingdings" panose="05000000000000000000" pitchFamily="2" charset="2"/>
              <a:buChar char="§"/>
            </a:pPr>
            <a:r>
              <a:rPr lang="en-US" dirty="0">
                <a:effectLst/>
                <a:ea typeface="Calibri" panose="020F0502020204030204" pitchFamily="34" charset="0"/>
                <a:cs typeface="Latha" panose="020B0604020202020204" pitchFamily="34" charset="0"/>
              </a:rPr>
              <a:t>The over usage of plastic is the main reason for pollution on planet. Only approximately 9% of the 8.3 billion tons of plastic that have been created since the 1950s, according to Greenpeace, have been recycled.</a:t>
            </a:r>
          </a:p>
          <a:p>
            <a:pPr marL="0">
              <a:lnSpc>
                <a:spcPct val="107000"/>
              </a:lnSpc>
              <a:spcAft>
                <a:spcPts val="800"/>
              </a:spcAft>
              <a:buFont typeface="Wingdings" panose="05000000000000000000" pitchFamily="2" charset="2"/>
              <a:buChar char="§"/>
            </a:pPr>
            <a:endParaRPr lang="en-US" dirty="0">
              <a:effectLst/>
              <a:ea typeface="Calibri" panose="020F0502020204030204" pitchFamily="34" charset="0"/>
              <a:cs typeface="Latha" panose="020B0604020202020204" pitchFamily="34" charset="0"/>
            </a:endParaRPr>
          </a:p>
          <a:p>
            <a:pPr marL="0">
              <a:lnSpc>
                <a:spcPct val="107000"/>
              </a:lnSpc>
              <a:spcAft>
                <a:spcPts val="800"/>
              </a:spcAft>
              <a:buFont typeface="Wingdings" panose="05000000000000000000" pitchFamily="2" charset="2"/>
              <a:buChar char="v"/>
            </a:pPr>
            <a:endParaRPr lang="en-US" dirty="0">
              <a:effectLst/>
              <a:ea typeface="Calibri" panose="020F0502020204030204" pitchFamily="34" charset="0"/>
              <a:cs typeface="Latha" panose="020B0604020202020204" pitchFamily="34" charset="0"/>
            </a:endParaRPr>
          </a:p>
          <a:p>
            <a:pPr marL="171450" lvl="1" indent="0">
              <a:lnSpc>
                <a:spcPct val="107000"/>
              </a:lnSpc>
              <a:spcAft>
                <a:spcPts val="800"/>
              </a:spcAft>
              <a:buNone/>
            </a:pPr>
            <a:endParaRPr lang="en-US" sz="1800" dirty="0">
              <a:effectLst/>
              <a:ea typeface="Calibri" panose="020F0502020204030204" pitchFamily="34" charset="0"/>
              <a:cs typeface="Latha" panose="020B0604020202020204" pitchFamily="34" charset="0"/>
            </a:endParaRPr>
          </a:p>
          <a:p>
            <a:pPr marL="457200" lvl="1">
              <a:lnSpc>
                <a:spcPct val="107000"/>
              </a:lnSpc>
              <a:spcAft>
                <a:spcPts val="800"/>
              </a:spcAft>
              <a:buFont typeface="Wingdings" panose="05000000000000000000" pitchFamily="2" charset="2"/>
              <a:buChar char="§"/>
            </a:pPr>
            <a:endParaRPr lang="en-US" dirty="0">
              <a:effectLst/>
              <a:latin typeface="Calibri" panose="020F0502020204030204" pitchFamily="34" charset="0"/>
              <a:ea typeface="Calibri" panose="020F0502020204030204" pitchFamily="34" charset="0"/>
              <a:cs typeface="Latha" panose="020B0604020202020204" pitchFamily="34" charset="0"/>
            </a:endParaRPr>
          </a:p>
          <a:p>
            <a:pPr marL="0" marR="0">
              <a:lnSpc>
                <a:spcPct val="107000"/>
              </a:lnSpc>
              <a:spcBef>
                <a:spcPts val="0"/>
              </a:spcBef>
              <a:spcAft>
                <a:spcPts val="800"/>
              </a:spcAft>
              <a:buFont typeface="Wingdings" panose="05000000000000000000" pitchFamily="2" charset="2"/>
              <a:buChar char="v"/>
            </a:pP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buFont typeface="Wingdings" panose="05000000000000000000" pitchFamily="2" charset="2"/>
              <a:buChar char="v"/>
            </a:pPr>
            <a:endParaRPr lang="en-US" sz="2000" dirty="0"/>
          </a:p>
        </p:txBody>
      </p:sp>
      <p:sp>
        <p:nvSpPr>
          <p:cNvPr id="4" name="TextBox 3">
            <a:extLst>
              <a:ext uri="{FF2B5EF4-FFF2-40B4-BE49-F238E27FC236}">
                <a16:creationId xmlns:a16="http://schemas.microsoft.com/office/drawing/2014/main" id="{13232C3E-2DC7-44FD-B5A9-7D6CC963FA62}"/>
              </a:ext>
            </a:extLst>
          </p:cNvPr>
          <p:cNvSpPr txBox="1"/>
          <p:nvPr/>
        </p:nvSpPr>
        <p:spPr>
          <a:xfrm>
            <a:off x="1724920" y="563870"/>
            <a:ext cx="5273040" cy="523220"/>
          </a:xfrm>
          <a:prstGeom prst="rect">
            <a:avLst/>
          </a:prstGeom>
          <a:noFill/>
        </p:spPr>
        <p:txBody>
          <a:bodyPr wrap="square" rtlCol="0">
            <a:spAutoFit/>
          </a:bodyPr>
          <a:lstStyle/>
          <a:p>
            <a:r>
              <a:rPr lang="en-US" sz="2800" b="1" dirty="0"/>
              <a:t>Green Marketing Strategies</a:t>
            </a:r>
            <a:endParaRPr lang="en-CA" sz="2800" b="1" dirty="0"/>
          </a:p>
        </p:txBody>
      </p:sp>
    </p:spTree>
    <p:extLst>
      <p:ext uri="{BB962C8B-B14F-4D97-AF65-F5344CB8AC3E}">
        <p14:creationId xmlns:p14="http://schemas.microsoft.com/office/powerpoint/2010/main" val="242324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DC76F-149D-4A90-AC4F-28C1354DB068}"/>
              </a:ext>
            </a:extLst>
          </p:cNvPr>
          <p:cNvSpPr>
            <a:spLocks noGrp="1"/>
          </p:cNvSpPr>
          <p:nvPr>
            <p:ph idx="1"/>
          </p:nvPr>
        </p:nvSpPr>
        <p:spPr>
          <a:xfrm>
            <a:off x="797769" y="958631"/>
            <a:ext cx="5410199" cy="1999174"/>
          </a:xfrm>
        </p:spPr>
        <p:txBody>
          <a:bodyPr>
            <a:noAutofit/>
          </a:bodyPr>
          <a:lstStyle/>
          <a:p>
            <a:pPr marR="0" lvl="0">
              <a:lnSpc>
                <a:spcPct val="107000"/>
              </a:lnSpc>
              <a:spcBef>
                <a:spcPts val="0"/>
              </a:spcBef>
              <a:spcAft>
                <a:spcPts val="0"/>
              </a:spcAft>
              <a:buSzPts val="1600"/>
              <a:buFont typeface="Wingdings" panose="05000000000000000000" pitchFamily="2" charset="2"/>
              <a:buChar char="ü"/>
            </a:pPr>
            <a:r>
              <a:rPr lang="en-US" sz="1800" dirty="0">
                <a:effectLst/>
                <a:ea typeface="DengXian" panose="02010600030101010101" pitchFamily="2" charset="-122"/>
                <a:cs typeface="Times New Roman" panose="02020603050405020304" pitchFamily="18" charset="0"/>
              </a:rPr>
              <a:t>Save paper, go digital</a:t>
            </a:r>
          </a:p>
          <a:p>
            <a:pPr marR="0" lvl="0">
              <a:lnSpc>
                <a:spcPct val="107000"/>
              </a:lnSpc>
              <a:spcBef>
                <a:spcPts val="0"/>
              </a:spcBef>
              <a:spcAft>
                <a:spcPts val="0"/>
              </a:spcAft>
              <a:buSzPts val="1600"/>
              <a:buFont typeface="Wingdings" panose="05000000000000000000" pitchFamily="2" charset="2"/>
              <a:buChar char="ü"/>
            </a:pPr>
            <a:r>
              <a:rPr lang="en-US" sz="1800" dirty="0">
                <a:effectLst/>
                <a:ea typeface="DengXian" panose="02010600030101010101" pitchFamily="2" charset="-122"/>
                <a:cs typeface="Times New Roman" panose="02020603050405020304" pitchFamily="18" charset="0"/>
              </a:rPr>
              <a:t>Follow the five Rs</a:t>
            </a:r>
          </a:p>
          <a:p>
            <a:pPr marR="0" lvl="0">
              <a:lnSpc>
                <a:spcPct val="107000"/>
              </a:lnSpc>
              <a:spcBef>
                <a:spcPts val="0"/>
              </a:spcBef>
              <a:spcAft>
                <a:spcPts val="0"/>
              </a:spcAft>
              <a:buSzPts val="1600"/>
              <a:buFont typeface="Wingdings" panose="05000000000000000000" pitchFamily="2" charset="2"/>
              <a:buChar char="ü"/>
            </a:pPr>
            <a:r>
              <a:rPr lang="en-US" sz="1800" dirty="0">
                <a:effectLst/>
                <a:ea typeface="DengXian" panose="02010600030101010101" pitchFamily="2" charset="-122"/>
                <a:cs typeface="Times New Roman" panose="02020603050405020304" pitchFamily="18" charset="0"/>
              </a:rPr>
              <a:t>Create green selling points</a:t>
            </a:r>
          </a:p>
          <a:p>
            <a:pPr marR="0" lvl="0">
              <a:lnSpc>
                <a:spcPct val="107000"/>
              </a:lnSpc>
              <a:spcBef>
                <a:spcPts val="0"/>
              </a:spcBef>
              <a:spcAft>
                <a:spcPts val="0"/>
              </a:spcAft>
              <a:buSzPts val="1600"/>
              <a:buFont typeface="Wingdings" panose="05000000000000000000" pitchFamily="2" charset="2"/>
              <a:buChar char="ü"/>
            </a:pPr>
            <a:r>
              <a:rPr lang="en-US" sz="1800" dirty="0">
                <a:effectLst/>
                <a:ea typeface="DengXian" panose="02010600030101010101" pitchFamily="2" charset="-122"/>
                <a:cs typeface="Times New Roman" panose="02020603050405020304" pitchFamily="18" charset="0"/>
              </a:rPr>
              <a:t>Go remote</a:t>
            </a:r>
          </a:p>
          <a:p>
            <a:pPr marR="0" lvl="0">
              <a:lnSpc>
                <a:spcPct val="107000"/>
              </a:lnSpc>
              <a:spcBef>
                <a:spcPts val="0"/>
              </a:spcBef>
              <a:spcAft>
                <a:spcPts val="0"/>
              </a:spcAft>
              <a:buSzPts val="1600"/>
              <a:buFont typeface="Wingdings" panose="05000000000000000000" pitchFamily="2" charset="2"/>
              <a:buChar char="ü"/>
            </a:pPr>
            <a:r>
              <a:rPr lang="en-US" sz="1800" dirty="0">
                <a:effectLst/>
                <a:ea typeface="DengXian" panose="02010600030101010101" pitchFamily="2" charset="-122"/>
                <a:cs typeface="Times New Roman" panose="02020603050405020304" pitchFamily="18" charset="0"/>
              </a:rPr>
              <a:t>Optimize your eCommerce shop</a:t>
            </a:r>
          </a:p>
          <a:p>
            <a:pPr marR="0" lvl="0">
              <a:lnSpc>
                <a:spcPct val="107000"/>
              </a:lnSpc>
              <a:spcBef>
                <a:spcPts val="0"/>
              </a:spcBef>
              <a:spcAft>
                <a:spcPts val="800"/>
              </a:spcAft>
              <a:buSzPts val="1600"/>
              <a:buFont typeface="Wingdings" panose="05000000000000000000" pitchFamily="2" charset="2"/>
              <a:buChar char="ü"/>
            </a:pPr>
            <a:r>
              <a:rPr lang="en-US" sz="1800" dirty="0">
                <a:effectLst/>
                <a:ea typeface="DengXian" panose="02010600030101010101" pitchFamily="2" charset="-122"/>
                <a:cs typeface="Times New Roman" panose="02020603050405020304" pitchFamily="18" charset="0"/>
              </a:rPr>
              <a:t>Promote your green efforts through marketing</a:t>
            </a:r>
          </a:p>
        </p:txBody>
      </p:sp>
      <p:sp>
        <p:nvSpPr>
          <p:cNvPr id="4" name="TextBox 3">
            <a:extLst>
              <a:ext uri="{FF2B5EF4-FFF2-40B4-BE49-F238E27FC236}">
                <a16:creationId xmlns:a16="http://schemas.microsoft.com/office/drawing/2014/main" id="{13232C3E-2DC7-44FD-B5A9-7D6CC963FA62}"/>
              </a:ext>
            </a:extLst>
          </p:cNvPr>
          <p:cNvSpPr txBox="1"/>
          <p:nvPr/>
        </p:nvSpPr>
        <p:spPr>
          <a:xfrm>
            <a:off x="685801" y="435411"/>
            <a:ext cx="9139334" cy="523220"/>
          </a:xfrm>
          <a:prstGeom prst="rect">
            <a:avLst/>
          </a:prstGeom>
          <a:noFill/>
        </p:spPr>
        <p:txBody>
          <a:bodyPr wrap="square" rtlCol="0">
            <a:spAutoFit/>
          </a:bodyPr>
          <a:lstStyle/>
          <a:p>
            <a:r>
              <a:rPr lang="en-US" sz="2800" b="1" dirty="0"/>
              <a:t>Green marketing ideas ready to implement for your business</a:t>
            </a:r>
            <a:endParaRPr lang="en-CA" sz="2800" b="1" dirty="0"/>
          </a:p>
        </p:txBody>
      </p:sp>
      <p:pic>
        <p:nvPicPr>
          <p:cNvPr id="7" name="Picture 6" descr="A picture containing text, nature&#10;&#10;Description automatically generated">
            <a:extLst>
              <a:ext uri="{FF2B5EF4-FFF2-40B4-BE49-F238E27FC236}">
                <a16:creationId xmlns:a16="http://schemas.microsoft.com/office/drawing/2014/main" id="{A1D1F5CD-75E4-DA31-A314-446071816D8C}"/>
              </a:ext>
            </a:extLst>
          </p:cNvPr>
          <p:cNvPicPr>
            <a:picLocks noChangeAspect="1"/>
          </p:cNvPicPr>
          <p:nvPr/>
        </p:nvPicPr>
        <p:blipFill>
          <a:blip r:embed="rId2"/>
          <a:stretch>
            <a:fillRect/>
          </a:stretch>
        </p:blipFill>
        <p:spPr>
          <a:xfrm>
            <a:off x="6319936" y="1060378"/>
            <a:ext cx="3734477" cy="2074709"/>
          </a:xfrm>
          <a:prstGeom prst="rect">
            <a:avLst/>
          </a:prstGeom>
        </p:spPr>
      </p:pic>
      <p:sp>
        <p:nvSpPr>
          <p:cNvPr id="13" name="TextBox 12">
            <a:extLst>
              <a:ext uri="{FF2B5EF4-FFF2-40B4-BE49-F238E27FC236}">
                <a16:creationId xmlns:a16="http://schemas.microsoft.com/office/drawing/2014/main" id="{D5F62E54-07B8-AD61-AF13-70F96968BDD3}"/>
              </a:ext>
            </a:extLst>
          </p:cNvPr>
          <p:cNvSpPr txBox="1"/>
          <p:nvPr/>
        </p:nvSpPr>
        <p:spPr>
          <a:xfrm>
            <a:off x="797769" y="3059552"/>
            <a:ext cx="9139334" cy="523220"/>
          </a:xfrm>
          <a:prstGeom prst="rect">
            <a:avLst/>
          </a:prstGeom>
          <a:noFill/>
        </p:spPr>
        <p:txBody>
          <a:bodyPr wrap="square" rtlCol="0">
            <a:spAutoFit/>
          </a:bodyPr>
          <a:lstStyle/>
          <a:p>
            <a:r>
              <a:rPr lang="en-US" sz="2800" b="1" dirty="0"/>
              <a:t>What are the five Rs?</a:t>
            </a:r>
            <a:endParaRPr lang="en-CA" sz="2800" b="1" dirty="0"/>
          </a:p>
        </p:txBody>
      </p:sp>
      <p:pic>
        <p:nvPicPr>
          <p:cNvPr id="14" name="Picture 13" descr="Chart, funnel chart&#10;&#10;Description automatically generated">
            <a:extLst>
              <a:ext uri="{FF2B5EF4-FFF2-40B4-BE49-F238E27FC236}">
                <a16:creationId xmlns:a16="http://schemas.microsoft.com/office/drawing/2014/main" id="{8C57A324-0BC7-4FBA-CE3E-B942E56407BD}"/>
              </a:ext>
            </a:extLst>
          </p:cNvPr>
          <p:cNvPicPr>
            <a:picLocks noChangeAspect="1"/>
          </p:cNvPicPr>
          <p:nvPr/>
        </p:nvPicPr>
        <p:blipFill>
          <a:blip r:embed="rId3"/>
          <a:stretch>
            <a:fillRect/>
          </a:stretch>
        </p:blipFill>
        <p:spPr>
          <a:xfrm>
            <a:off x="797769" y="3992796"/>
            <a:ext cx="3442205" cy="2131859"/>
          </a:xfrm>
          <a:prstGeom prst="rect">
            <a:avLst/>
          </a:prstGeom>
        </p:spPr>
      </p:pic>
      <p:graphicFrame>
        <p:nvGraphicFramePr>
          <p:cNvPr id="16" name="Content Placeholder 2">
            <a:extLst>
              <a:ext uri="{FF2B5EF4-FFF2-40B4-BE49-F238E27FC236}">
                <a16:creationId xmlns:a16="http://schemas.microsoft.com/office/drawing/2014/main" id="{C2A77E96-E989-6CB9-3C52-3C6BE8B3E029}"/>
              </a:ext>
            </a:extLst>
          </p:cNvPr>
          <p:cNvGraphicFramePr/>
          <p:nvPr>
            <p:extLst>
              <p:ext uri="{D42A27DB-BD31-4B8C-83A1-F6EECF244321}">
                <p14:modId xmlns:p14="http://schemas.microsoft.com/office/powerpoint/2010/main" val="613293054"/>
              </p:ext>
            </p:extLst>
          </p:nvPr>
        </p:nvGraphicFramePr>
        <p:xfrm>
          <a:off x="4478058" y="3582772"/>
          <a:ext cx="7418231" cy="29311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9731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83">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5533524" cy="3510776"/>
          </a:xfrm>
          <a:prstGeom prst="rect">
            <a:avLst/>
          </a:prstGeom>
          <a:solidFill>
            <a:srgbClr val="FFFFFF"/>
          </a:solidFill>
          <a:ln w="63500">
            <a:solidFill>
              <a:srgbClr val="88516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85">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7">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text, grass, sky, outdoor&#10;&#10;Description automatically generated">
            <a:extLst>
              <a:ext uri="{FF2B5EF4-FFF2-40B4-BE49-F238E27FC236}">
                <a16:creationId xmlns:a16="http://schemas.microsoft.com/office/drawing/2014/main" id="{682FB86E-5D90-1704-F6F7-2CFB95469A7F}"/>
              </a:ext>
            </a:extLst>
          </p:cNvPr>
          <p:cNvPicPr>
            <a:picLocks noChangeAspect="1"/>
          </p:cNvPicPr>
          <p:nvPr/>
        </p:nvPicPr>
        <p:blipFill rotWithShape="1">
          <a:blip r:embed="rId2"/>
          <a:srcRect t="18687" r="1" b="8545"/>
          <a:stretch/>
        </p:blipFill>
        <p:spPr>
          <a:xfrm>
            <a:off x="3508169" y="4811683"/>
            <a:ext cx="2333643" cy="950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7" name="Rectangle 89">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10;&#10;Description automatically generated">
            <a:extLst>
              <a:ext uri="{FF2B5EF4-FFF2-40B4-BE49-F238E27FC236}">
                <a16:creationId xmlns:a16="http://schemas.microsoft.com/office/drawing/2014/main" id="{687BAEB5-C1D8-5839-0A64-209ECF085904}"/>
              </a:ext>
            </a:extLst>
          </p:cNvPr>
          <p:cNvPicPr>
            <a:picLocks noChangeAspect="1"/>
          </p:cNvPicPr>
          <p:nvPr/>
        </p:nvPicPr>
        <p:blipFill rotWithShape="1">
          <a:blip r:embed="rId3"/>
          <a:srcRect t="9545" r="2" b="13358"/>
          <a:stretch/>
        </p:blipFill>
        <p:spPr>
          <a:xfrm>
            <a:off x="655286" y="4276731"/>
            <a:ext cx="2392707" cy="1978276"/>
          </a:xfrm>
          <a:prstGeom prst="rect">
            <a:avLst/>
          </a:prstGeom>
        </p:spPr>
      </p:pic>
      <p:pic>
        <p:nvPicPr>
          <p:cNvPr id="26" name="Picture 25" descr="Graphical user interface, website&#10;&#10;Description automatically generated">
            <a:extLst>
              <a:ext uri="{FF2B5EF4-FFF2-40B4-BE49-F238E27FC236}">
                <a16:creationId xmlns:a16="http://schemas.microsoft.com/office/drawing/2014/main" id="{2DD83C23-FC1B-F814-3975-C7D8161FC252}"/>
              </a:ext>
            </a:extLst>
          </p:cNvPr>
          <p:cNvPicPr>
            <a:picLocks noChangeAspect="1"/>
          </p:cNvPicPr>
          <p:nvPr/>
        </p:nvPicPr>
        <p:blipFill>
          <a:blip r:embed="rId4"/>
          <a:stretch>
            <a:fillRect/>
          </a:stretch>
        </p:blipFill>
        <p:spPr>
          <a:xfrm>
            <a:off x="6330035" y="1190882"/>
            <a:ext cx="5274556" cy="4213052"/>
          </a:xfrm>
          <a:prstGeom prst="rect">
            <a:avLst/>
          </a:prstGeom>
          <a:ln>
            <a:noFill/>
          </a:ln>
          <a:effectLst>
            <a:outerShdw blurRad="190500" algn="tl" rotWithShape="0">
              <a:srgbClr val="000000">
                <a:alpha val="70000"/>
              </a:srgbClr>
            </a:outerShdw>
          </a:effectLst>
        </p:spPr>
      </p:pic>
      <p:pic>
        <p:nvPicPr>
          <p:cNvPr id="45" name="Picture 44" descr="Text&#10;&#10;Description automatically generated">
            <a:extLst>
              <a:ext uri="{FF2B5EF4-FFF2-40B4-BE49-F238E27FC236}">
                <a16:creationId xmlns:a16="http://schemas.microsoft.com/office/drawing/2014/main" id="{AE26C70A-98EA-FD46-DC66-16049471081B}"/>
              </a:ext>
            </a:extLst>
          </p:cNvPr>
          <p:cNvPicPr>
            <a:picLocks noChangeAspect="1"/>
          </p:cNvPicPr>
          <p:nvPr/>
        </p:nvPicPr>
        <p:blipFill>
          <a:blip r:embed="rId5"/>
          <a:stretch>
            <a:fillRect/>
          </a:stretch>
        </p:blipFill>
        <p:spPr>
          <a:xfrm>
            <a:off x="536563" y="1285911"/>
            <a:ext cx="5429661" cy="1910562"/>
          </a:xfrm>
          <a:prstGeom prst="rect">
            <a:avLst/>
          </a:prstGeom>
          <a:ln>
            <a:noFill/>
          </a:ln>
          <a:effectLst>
            <a:softEdge rad="112500"/>
          </a:effectLst>
        </p:spPr>
      </p:pic>
    </p:spTree>
    <p:extLst>
      <p:ext uri="{BB962C8B-B14F-4D97-AF65-F5344CB8AC3E}">
        <p14:creationId xmlns:p14="http://schemas.microsoft.com/office/powerpoint/2010/main" val="366691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72505C6-7F2E-7FC0-88D9-CE46DE7FB1DA}"/>
              </a:ext>
            </a:extLst>
          </p:cNvPr>
          <p:cNvSpPr>
            <a:spLocks noGrp="1"/>
          </p:cNvSpPr>
          <p:nvPr>
            <p:ph idx="1"/>
          </p:nvPr>
        </p:nvSpPr>
        <p:spPr>
          <a:xfrm>
            <a:off x="1030287" y="832195"/>
            <a:ext cx="10131425" cy="5479491"/>
          </a:xfrm>
        </p:spPr>
        <p:txBody>
          <a:bodyPr>
            <a:noAutofit/>
          </a:bodyPr>
          <a:lstStyle/>
          <a:p>
            <a:pPr marL="0" indent="0" algn="ctr">
              <a:buNone/>
            </a:pPr>
            <a:r>
              <a:rPr lang="en-US" sz="2000" b="1" dirty="0"/>
              <a:t>References:</a:t>
            </a:r>
          </a:p>
          <a:p>
            <a:pPr marL="360045" marR="0" indent="-360045"/>
            <a:r>
              <a:rPr lang="en-US" dirty="0">
                <a:effectLst/>
                <a:ea typeface="Times New Roman" panose="02020603050405020304" pitchFamily="18" charset="0"/>
              </a:rPr>
              <a:t>Green marketing: Sales-oriented, yet environmentally conscious. (2021, November 25). Startup Guide IONOS. </a:t>
            </a:r>
            <a:r>
              <a:rPr lang="en-US" dirty="0">
                <a:effectLst/>
                <a:ea typeface="Times New Roman" panose="02020603050405020304" pitchFamily="18" charset="0"/>
                <a:hlinkClick r:id="rId2"/>
              </a:rPr>
              <a:t>https://www.ionos.ca/startupguide/grow-your-business/what-is-green-marketing/</a:t>
            </a:r>
            <a:endParaRPr lang="en-US" dirty="0">
              <a:effectLst/>
              <a:ea typeface="Times New Roman" panose="02020603050405020304" pitchFamily="18" charset="0"/>
            </a:endParaRPr>
          </a:p>
          <a:p>
            <a:pPr marL="360045" marR="0" indent="-360045"/>
            <a:r>
              <a:rPr lang="en-US" dirty="0">
                <a:effectLst/>
                <a:ea typeface="Times New Roman" panose="02020603050405020304" pitchFamily="18" charset="0"/>
              </a:rPr>
              <a:t>What is Green Marketing: Ideas and Examples. (2022, April 7). </a:t>
            </a:r>
            <a:r>
              <a:rPr lang="en-US" dirty="0" err="1">
                <a:effectLst/>
                <a:ea typeface="Times New Roman" panose="02020603050405020304" pitchFamily="18" charset="0"/>
              </a:rPr>
              <a:t>SendPulse</a:t>
            </a:r>
            <a:r>
              <a:rPr lang="en-US" dirty="0">
                <a:effectLst/>
                <a:ea typeface="Times New Roman" panose="02020603050405020304" pitchFamily="18" charset="0"/>
              </a:rPr>
              <a:t>. </a:t>
            </a:r>
            <a:r>
              <a:rPr lang="en-US" dirty="0">
                <a:effectLst/>
                <a:ea typeface="Times New Roman" panose="02020603050405020304" pitchFamily="18" charset="0"/>
                <a:hlinkClick r:id="rId3"/>
              </a:rPr>
              <a:t>https://sendpulse.com/support/glossary/green-marketing</a:t>
            </a:r>
            <a:endParaRPr lang="en-US" dirty="0">
              <a:effectLst/>
              <a:ea typeface="Times New Roman" panose="02020603050405020304" pitchFamily="18" charset="0"/>
            </a:endParaRPr>
          </a:p>
          <a:p>
            <a:pPr marL="360045" marR="0" indent="-360045"/>
            <a:r>
              <a:rPr lang="en-US" dirty="0">
                <a:effectLst/>
                <a:ea typeface="Times New Roman" panose="02020603050405020304" pitchFamily="18" charset="0"/>
              </a:rPr>
              <a:t>Ward, S. (2020, July 20). What Is Green Marketing? Definition&amp; Examples of Green Marketing. Small business. https://www.thebalancesmb.com/green-marketing-2948347 </a:t>
            </a:r>
          </a:p>
          <a:p>
            <a:pPr marL="360045" marR="0" indent="-360045"/>
            <a:r>
              <a:rPr lang="en-US" dirty="0">
                <a:effectLst/>
                <a:ea typeface="Times New Roman" panose="02020603050405020304" pitchFamily="18" charset="0"/>
              </a:rPr>
              <a:t>Vos, L. (2019, January 22). What is Green Marketing? 5 Sustainable Examples to Know. Learn Hub. https://learn.g2.com/green-marketing</a:t>
            </a:r>
          </a:p>
          <a:p>
            <a:pPr marL="360045" marR="0" indent="-360045"/>
            <a:r>
              <a:rPr lang="en-US" dirty="0">
                <a:effectLst/>
                <a:ea typeface="Times New Roman" panose="02020603050405020304" pitchFamily="18" charset="0"/>
              </a:rPr>
              <a:t>McDaniel, Z. (2022, April 13). </a:t>
            </a:r>
            <a:r>
              <a:rPr lang="en-US" i="1" dirty="0">
                <a:effectLst/>
                <a:ea typeface="Times New Roman" panose="02020603050405020304" pitchFamily="18" charset="0"/>
              </a:rPr>
              <a:t>Actionable tips for your green marketing strategy</a:t>
            </a:r>
            <a:r>
              <a:rPr lang="en-US" dirty="0">
                <a:effectLst/>
                <a:ea typeface="Times New Roman" panose="02020603050405020304" pitchFamily="18" charset="0"/>
              </a:rPr>
              <a:t>. </a:t>
            </a:r>
            <a:r>
              <a:rPr lang="en-US" dirty="0" err="1">
                <a:effectLst/>
                <a:ea typeface="Times New Roman" panose="02020603050405020304" pitchFamily="18" charset="0"/>
              </a:rPr>
              <a:t>Flipsnack</a:t>
            </a:r>
            <a:r>
              <a:rPr lang="en-US" dirty="0">
                <a:effectLst/>
                <a:ea typeface="Times New Roman" panose="02020603050405020304" pitchFamily="18" charset="0"/>
              </a:rPr>
              <a:t> Blog. Retrieved August 7, 2022, from https://blog.flipsnack.com/green-marketing-ideas/amp/#savepapergodigital </a:t>
            </a:r>
          </a:p>
          <a:p>
            <a:pPr marL="360045" marR="0" indent="-360045"/>
            <a:r>
              <a:rPr lang="en-US" dirty="0">
                <a:effectLst/>
                <a:ea typeface="Times New Roman" panose="02020603050405020304" pitchFamily="18" charset="0"/>
              </a:rPr>
              <a:t>Bell, S. (2020, January 21). </a:t>
            </a:r>
            <a:r>
              <a:rPr lang="en-US" i="1" dirty="0">
                <a:effectLst/>
                <a:ea typeface="Times New Roman" panose="02020603050405020304" pitchFamily="18" charset="0"/>
              </a:rPr>
              <a:t>The 5 R's: Refuse, reduce, Reuse, repurpose, Recycle</a:t>
            </a:r>
            <a:r>
              <a:rPr lang="en-US" dirty="0">
                <a:effectLst/>
                <a:ea typeface="Times New Roman" panose="02020603050405020304" pitchFamily="18" charset="0"/>
              </a:rPr>
              <a:t>. </a:t>
            </a:r>
            <a:r>
              <a:rPr lang="en-US" dirty="0" err="1">
                <a:effectLst/>
                <a:ea typeface="Times New Roman" panose="02020603050405020304" pitchFamily="18" charset="0"/>
              </a:rPr>
              <a:t>Roadrunnerwm</a:t>
            </a:r>
            <a:r>
              <a:rPr lang="en-US" dirty="0">
                <a:effectLst/>
                <a:ea typeface="Times New Roman" panose="02020603050405020304" pitchFamily="18" charset="0"/>
              </a:rPr>
              <a:t>. Retrieved August 7, 2022, from </a:t>
            </a:r>
            <a:r>
              <a:rPr lang="en-US" dirty="0">
                <a:effectLst/>
                <a:ea typeface="Times New Roman" panose="02020603050405020304" pitchFamily="18" charset="0"/>
                <a:hlinkClick r:id="rId4"/>
              </a:rPr>
              <a:t>https://www.roadrunnerwm.com/blog/the-5-rs-of-waste-recycling</a:t>
            </a:r>
            <a:endParaRPr lang="en-US" dirty="0">
              <a:effectLst/>
              <a:ea typeface="Times New Roman" panose="02020603050405020304" pitchFamily="18" charset="0"/>
            </a:endParaRPr>
          </a:p>
          <a:p>
            <a:pPr marL="360045" marR="0" indent="-360045"/>
            <a:r>
              <a:rPr lang="en-US" dirty="0" err="1">
                <a:ea typeface="Times New Roman" panose="02020603050405020304" pitchFamily="18" charset="0"/>
              </a:rPr>
              <a:t>Flaticon</a:t>
            </a:r>
            <a:r>
              <a:rPr lang="en-US" dirty="0">
                <a:ea typeface="Times New Roman" panose="02020603050405020304" pitchFamily="18" charset="0"/>
              </a:rPr>
              <a:t>. (n.d.). Icons and vectors. https://www.flaticon.com</a:t>
            </a:r>
            <a:r>
              <a:rPr lang="en-US" dirty="0">
                <a:effectLst/>
                <a:ea typeface="Times New Roman" panose="02020603050405020304" pitchFamily="18" charset="0"/>
              </a:rPr>
              <a:t> </a:t>
            </a:r>
          </a:p>
          <a:p>
            <a:pPr marL="0" indent="0">
              <a:buNone/>
            </a:pPr>
            <a:endParaRPr lang="en-US" sz="2000" dirty="0"/>
          </a:p>
        </p:txBody>
      </p:sp>
    </p:spTree>
    <p:extLst>
      <p:ext uri="{BB962C8B-B14F-4D97-AF65-F5344CB8AC3E}">
        <p14:creationId xmlns:p14="http://schemas.microsoft.com/office/powerpoint/2010/main" val="3877457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1043</Words>
  <Application>Microsoft Office PowerPoint</Application>
  <PresentationFormat>Widescreen</PresentationFormat>
  <Paragraphs>86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DengXian</vt:lpstr>
      <vt:lpstr>arial</vt:lpstr>
      <vt:lpstr>arial</vt:lpstr>
      <vt:lpstr>Calibri</vt:lpstr>
      <vt:lpstr>Calibri Light</vt:lpstr>
      <vt:lpstr>Wingdings</vt:lpstr>
      <vt:lpstr>Celestial</vt:lpstr>
      <vt:lpstr>Green Marketing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2022-07-29T22:19:13Z</dcterms:created>
  <dcterms:modified xsi:type="dcterms:W3CDTF">2022-08-12T17:05:52Z</dcterms:modified>
</cp:coreProperties>
</file>