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6"/>
  </p:notesMasterIdLst>
  <p:sldIdLst>
    <p:sldId id="277" r:id="rId5"/>
    <p:sldId id="279" r:id="rId6"/>
    <p:sldId id="280" r:id="rId7"/>
    <p:sldId id="278" r:id="rId8"/>
    <p:sldId id="281" r:id="rId9"/>
    <p:sldId id="282" r:id="rId10"/>
    <p:sldId id="283" r:id="rId11"/>
    <p:sldId id="284" r:id="rId12"/>
    <p:sldId id="285" r:id="rId13"/>
    <p:sldId id="286" r:id="rId14"/>
    <p:sldId id="28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Percentage on Companies</a:t>
            </a:r>
            <a:r>
              <a:rPr lang="en-US" baseline="0" dirty="0"/>
              <a:t> failed and survived In 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D2-4346-9217-4F710E79741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D2-4346-9217-4F710E79741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Failed during first 10 years</c:v>
                </c:pt>
                <c:pt idx="1">
                  <c:v>Survive to another 15 or more years</c:v>
                </c:pt>
              </c:strCache>
            </c:strRef>
          </c:cat>
          <c:val>
            <c:numRef>
              <c:f>Sheet1!$B$2:$B$3</c:f>
              <c:numCache>
                <c:formatCode>General</c:formatCode>
                <c:ptCount val="2"/>
                <c:pt idx="0">
                  <c:v>65</c:v>
                </c:pt>
                <c:pt idx="1">
                  <c:v>25</c:v>
                </c:pt>
              </c:numCache>
            </c:numRef>
          </c:val>
          <c:extLst>
            <c:ext xmlns:c16="http://schemas.microsoft.com/office/drawing/2014/chart" uri="{C3380CC4-5D6E-409C-BE32-E72D297353CC}">
              <c16:uniqueId val="{00000000-02BC-4D88-8401-428CE493DF1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1800" b="1" dirty="0">
                <a:effectLst/>
              </a:rPr>
              <a:t>Percentage-wise, Industries market share of YKK.</a:t>
            </a:r>
            <a:endParaRPr lang="en-US" sz="1800" dirty="0">
              <a:effectLst/>
            </a:endParaRP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doughnutChart>
        <c:varyColors val="1"/>
        <c:ser>
          <c:idx val="0"/>
          <c:order val="0"/>
          <c:tx>
            <c:strRef>
              <c:f>Sheet1!$B$1</c:f>
              <c:strCache>
                <c:ptCount val="1"/>
                <c:pt idx="0">
                  <c:v>Percentagewise Industries marketshare of YKK</c:v>
                </c:pt>
              </c:strCache>
            </c:strRef>
          </c:tx>
          <c:dPt>
            <c:idx val="0"/>
            <c:bubble3D val="0"/>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1-D07C-4E98-8740-1DF35EF1CD35}"/>
              </c:ext>
            </c:extLst>
          </c:dPt>
          <c:dPt>
            <c:idx val="1"/>
            <c:bubble3D val="0"/>
            <c:spPr>
              <a:gradFill rotWithShape="1">
                <a:gsLst>
                  <a:gs pos="0">
                    <a:schemeClr val="accent2">
                      <a:tint val="98000"/>
                      <a:lumMod val="100000"/>
                    </a:schemeClr>
                  </a:gs>
                  <a:gs pos="100000">
                    <a:schemeClr val="accent2">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3-D07C-4E98-8740-1DF35EF1CD3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Sheet1!$A$2:$A$3</c:f>
              <c:strCache>
                <c:ptCount val="2"/>
                <c:pt idx="0">
                  <c:v>Apparel industry</c:v>
                </c:pt>
                <c:pt idx="1">
                  <c:v>Oil and gas industry</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8-D07C-4E98-8740-1DF35EF1CD35}"/>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b"/>
      <c:legendEntry>
        <c:idx val="0"/>
        <c:txPr>
          <a:bodyPr rot="0" spcFirstLastPara="1" vertOverflow="ellipsis" vert="horz" wrap="square" anchor="ctr" anchorCtr="1"/>
          <a:lstStyle/>
          <a:p>
            <a:pPr>
              <a:defRPr sz="1400" b="0" i="0" u="none" strike="noStrike" kern="1200" baseline="0">
                <a:solidFill>
                  <a:schemeClr val="tx2"/>
                </a:solidFill>
                <a:latin typeface="+mn-lt"/>
                <a:ea typeface="+mn-ea"/>
                <a:cs typeface="+mn-cs"/>
              </a:defRPr>
            </a:pPr>
            <a:endParaRPr lang="en-US"/>
          </a:p>
        </c:txPr>
      </c:legendEntry>
      <c:legendEntry>
        <c:idx val="1"/>
        <c:txPr>
          <a:bodyPr rot="0" spcFirstLastPara="1" vertOverflow="ellipsis" vert="horz" wrap="square" anchor="ctr" anchorCtr="1"/>
          <a:lstStyle/>
          <a:p>
            <a:pPr>
              <a:defRPr sz="1400" b="0" i="0" u="none" strike="noStrike" kern="1200" baseline="0">
                <a:solidFill>
                  <a:schemeClr val="tx2"/>
                </a:solidFill>
                <a:latin typeface="+mn-lt"/>
                <a:ea typeface="+mn-ea"/>
                <a:cs typeface="+mn-cs"/>
              </a:defRPr>
            </a:pPr>
            <a:endParaRPr lang="en-US"/>
          </a:p>
        </c:txPr>
      </c:legendEntry>
      <c:layout>
        <c:manualLayout>
          <c:xMode val="edge"/>
          <c:yMode val="edge"/>
          <c:x val="0.15342378845902488"/>
          <c:y val="0.84578125286786698"/>
          <c:w val="0.78488327406678515"/>
          <c:h val="0.1335604684029880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CA" sz="1400" b="0" i="0" u="none" strike="noStrike" baseline="0" dirty="0"/>
              <a:t>Operating profits between companies during economic downturn</a:t>
            </a:r>
            <a:endParaRPr lang="en-CA" sz="1400" dirty="0"/>
          </a:p>
        </c:rich>
      </c:tx>
      <c:layout>
        <c:manualLayout>
          <c:xMode val="edge"/>
          <c:yMode val="edge"/>
          <c:x val="0.20531307237674429"/>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Low</c:v>
                </c:pt>
              </c:strCache>
            </c:strRef>
          </c:tx>
          <c:spPr>
            <a:solidFill>
              <a:schemeClr val="accent1"/>
            </a:solidFill>
            <a:ln>
              <a:noFill/>
            </a:ln>
            <a:effectLst/>
          </c:spPr>
          <c:invertIfNegative val="0"/>
          <c:cat>
            <c:strRef>
              <c:f>Sheet1!$A$2:$A$3</c:f>
              <c:strCache>
                <c:ptCount val="2"/>
                <c:pt idx="0">
                  <c:v>Fastening Business</c:v>
                </c:pt>
                <c:pt idx="1">
                  <c:v>AP Group</c:v>
                </c:pt>
              </c:strCache>
            </c:strRef>
          </c:cat>
          <c:val>
            <c:numRef>
              <c:f>Sheet1!$B$2:$B$3</c:f>
              <c:numCache>
                <c:formatCode>General</c:formatCode>
                <c:ptCount val="2"/>
                <c:pt idx="0">
                  <c:v>11</c:v>
                </c:pt>
                <c:pt idx="1">
                  <c:v>2</c:v>
                </c:pt>
              </c:numCache>
            </c:numRef>
          </c:val>
          <c:extLst>
            <c:ext xmlns:c16="http://schemas.microsoft.com/office/drawing/2014/chart" uri="{C3380CC4-5D6E-409C-BE32-E72D297353CC}">
              <c16:uniqueId val="{00000000-FE2C-4338-978C-258F3A7209CA}"/>
            </c:ext>
          </c:extLst>
        </c:ser>
        <c:ser>
          <c:idx val="1"/>
          <c:order val="1"/>
          <c:tx>
            <c:strRef>
              <c:f>Sheet1!$C$1</c:f>
              <c:strCache>
                <c:ptCount val="1"/>
                <c:pt idx="0">
                  <c:v>High</c:v>
                </c:pt>
              </c:strCache>
            </c:strRef>
          </c:tx>
          <c:spPr>
            <a:solidFill>
              <a:schemeClr val="accent2"/>
            </a:solidFill>
            <a:ln>
              <a:noFill/>
            </a:ln>
            <a:effectLst/>
          </c:spPr>
          <c:invertIfNegative val="0"/>
          <c:cat>
            <c:strRef>
              <c:f>Sheet1!$A$2:$A$3</c:f>
              <c:strCache>
                <c:ptCount val="2"/>
                <c:pt idx="0">
                  <c:v>Fastening Business</c:v>
                </c:pt>
                <c:pt idx="1">
                  <c:v>AP Group</c:v>
                </c:pt>
              </c:strCache>
            </c:strRef>
          </c:cat>
          <c:val>
            <c:numRef>
              <c:f>Sheet1!$C$2:$C$3</c:f>
              <c:numCache>
                <c:formatCode>General</c:formatCode>
                <c:ptCount val="2"/>
                <c:pt idx="0">
                  <c:v>16</c:v>
                </c:pt>
                <c:pt idx="1">
                  <c:v>6</c:v>
                </c:pt>
              </c:numCache>
            </c:numRef>
          </c:val>
          <c:extLst>
            <c:ext xmlns:c16="http://schemas.microsoft.com/office/drawing/2014/chart" uri="{C3380CC4-5D6E-409C-BE32-E72D297353CC}">
              <c16:uniqueId val="{00000001-FE2C-4338-978C-258F3A7209CA}"/>
            </c:ext>
          </c:extLst>
        </c:ser>
        <c:dLbls>
          <c:showLegendKey val="0"/>
          <c:showVal val="0"/>
          <c:showCatName val="0"/>
          <c:showSerName val="0"/>
          <c:showPercent val="0"/>
          <c:showBubbleSize val="0"/>
        </c:dLbls>
        <c:gapWidth val="150"/>
        <c:overlap val="100"/>
        <c:axId val="528904768"/>
        <c:axId val="743528736"/>
      </c:barChart>
      <c:catAx>
        <c:axId val="528904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3528736"/>
        <c:crosses val="autoZero"/>
        <c:auto val="1"/>
        <c:lblAlgn val="ctr"/>
        <c:lblOffset val="100"/>
        <c:noMultiLvlLbl val="0"/>
      </c:catAx>
      <c:valAx>
        <c:axId val="743528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8904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t>Global market share of YKK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Global market share of YKK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B0F-4C11-88E2-0C9E22FC203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B0F-4C11-88E2-0C9E22FC203C}"/>
              </c:ext>
            </c:extLst>
          </c:dPt>
          <c:cat>
            <c:strRef>
              <c:f>Sheet1!$A$2:$A$3</c:f>
              <c:strCache>
                <c:ptCount val="2"/>
                <c:pt idx="0">
                  <c:v>By value</c:v>
                </c:pt>
                <c:pt idx="1">
                  <c:v>By volume</c:v>
                </c:pt>
              </c:strCache>
            </c:strRef>
          </c:cat>
          <c:val>
            <c:numRef>
              <c:f>Sheet1!$B$2:$B$3</c:f>
              <c:numCache>
                <c:formatCode>General</c:formatCode>
                <c:ptCount val="2"/>
                <c:pt idx="0">
                  <c:v>40</c:v>
                </c:pt>
                <c:pt idx="1">
                  <c:v>20</c:v>
                </c:pt>
              </c:numCache>
            </c:numRef>
          </c:val>
          <c:extLst>
            <c:ext xmlns:c16="http://schemas.microsoft.com/office/drawing/2014/chart" uri="{C3380CC4-5D6E-409C-BE32-E72D297353CC}">
              <c16:uniqueId val="{00000000-B94E-4B68-9BD5-C6C4E03963D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7/29/2022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7/29/2022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7/29/2022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7/29/2022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7/29/2022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7/29/2022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kk.com/english/corporate/grou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3112CE-D069-4E61-8406-FBD65B78E8F4}"/>
              </a:ext>
            </a:extLst>
          </p:cNvPr>
          <p:cNvSpPr>
            <a:spLocks noGrp="1"/>
          </p:cNvSpPr>
          <p:nvPr>
            <p:ph type="ctrTitle"/>
          </p:nvPr>
        </p:nvSpPr>
        <p:spPr>
          <a:xfrm>
            <a:off x="3962399" y="1964268"/>
            <a:ext cx="7197726" cy="2421464"/>
          </a:xfrm>
        </p:spPr>
        <p:txBody>
          <a:bodyPr>
            <a:normAutofit/>
          </a:bodyPr>
          <a:lstStyle/>
          <a:p>
            <a:r>
              <a:rPr lang="en-US" sz="4000" dirty="0">
                <a:latin typeface="+mn-lt"/>
              </a:rPr>
              <a:t>How successful companies last longer</a:t>
            </a:r>
            <a:endParaRPr lang="en-CA" sz="4000" dirty="0">
              <a:latin typeface="+mn-lt"/>
            </a:endParaRPr>
          </a:p>
        </p:txBody>
      </p:sp>
      <p:sp>
        <p:nvSpPr>
          <p:cNvPr id="5" name="Subtitle 4">
            <a:extLst>
              <a:ext uri="{FF2B5EF4-FFF2-40B4-BE49-F238E27FC236}">
                <a16:creationId xmlns:a16="http://schemas.microsoft.com/office/drawing/2014/main" id="{7D8EAB5D-C5F0-4B56-A157-7A49E683E751}"/>
              </a:ext>
            </a:extLst>
          </p:cNvPr>
          <p:cNvSpPr>
            <a:spLocks noGrp="1"/>
          </p:cNvSpPr>
          <p:nvPr>
            <p:ph type="subTitle" idx="1"/>
          </p:nvPr>
        </p:nvSpPr>
        <p:spPr/>
        <p:txBody>
          <a:bodyPr/>
          <a:lstStyle/>
          <a:p>
            <a:r>
              <a:rPr lang="en-US" dirty="0"/>
              <a:t>Lessons in Longevity from an 88-Year-Old Zipper Company </a:t>
            </a:r>
            <a:endParaRPr lang="en-CA" dirty="0"/>
          </a:p>
          <a:p>
            <a:endParaRPr lang="en-CA" dirty="0"/>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96B89-930C-44D4-96FF-11F14D25B6B0}"/>
              </a:ext>
            </a:extLst>
          </p:cNvPr>
          <p:cNvSpPr>
            <a:spLocks noGrp="1"/>
          </p:cNvSpPr>
          <p:nvPr>
            <p:ph idx="1"/>
          </p:nvPr>
        </p:nvSpPr>
        <p:spPr>
          <a:xfrm>
            <a:off x="817881" y="1252038"/>
            <a:ext cx="9591941" cy="1534158"/>
          </a:xfrm>
        </p:spPr>
        <p:txBody>
          <a:bodyPr>
            <a:noAutofit/>
          </a:bodyPr>
          <a:lstStyle/>
          <a:p>
            <a:pPr>
              <a:buFont typeface="Wingdings" panose="05000000000000000000" pitchFamily="2" charset="2"/>
              <a:buChar char="v"/>
            </a:pPr>
            <a:r>
              <a:rPr lang="en-US" sz="2000" dirty="0"/>
              <a:t>Looking across industries, there is no question that these six factors apply to other, long-time successful multinational companies. For example, Coca-Cola’s standardized quality, local bottlers, company culture, barriers to entry and commitment to its stakeholders have served it well during its many years atop the global soft drinks industry</a:t>
            </a:r>
            <a:endParaRPr lang="en-CA" sz="2000" dirty="0"/>
          </a:p>
        </p:txBody>
      </p:sp>
      <p:pic>
        <p:nvPicPr>
          <p:cNvPr id="5" name="Picture 4" descr="coca cola icon">
            <a:extLst>
              <a:ext uri="{FF2B5EF4-FFF2-40B4-BE49-F238E27FC236}">
                <a16:creationId xmlns:a16="http://schemas.microsoft.com/office/drawing/2014/main" id="{65BB8D3D-D688-4C1A-BC6E-46D4CFAA2A27}"/>
              </a:ext>
            </a:extLst>
          </p:cNvPr>
          <p:cNvPicPr>
            <a:picLocks noChangeAspect="1"/>
          </p:cNvPicPr>
          <p:nvPr/>
        </p:nvPicPr>
        <p:blipFill>
          <a:blip r:embed="rId3"/>
          <a:stretch>
            <a:fillRect/>
          </a:stretch>
        </p:blipFill>
        <p:spPr>
          <a:xfrm>
            <a:off x="10593747" y="1420312"/>
            <a:ext cx="1068888" cy="106888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Content Placeholder 2">
            <a:extLst>
              <a:ext uri="{FF2B5EF4-FFF2-40B4-BE49-F238E27FC236}">
                <a16:creationId xmlns:a16="http://schemas.microsoft.com/office/drawing/2014/main" id="{A5227D40-602C-4A16-9FC2-3D71D1EDB9F8}"/>
              </a:ext>
            </a:extLst>
          </p:cNvPr>
          <p:cNvSpPr txBox="1">
            <a:spLocks/>
          </p:cNvSpPr>
          <p:nvPr/>
        </p:nvSpPr>
        <p:spPr>
          <a:xfrm>
            <a:off x="817881" y="2869820"/>
            <a:ext cx="11028679" cy="3622006"/>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anose="05000000000000000000" pitchFamily="2" charset="2"/>
              <a:buChar char="v"/>
            </a:pPr>
            <a:r>
              <a:rPr lang="en-US" sz="2000" b="1" dirty="0"/>
              <a:t>Here are five key take-aways from YKK’s example as they contemplate how to stay on top: </a:t>
            </a:r>
          </a:p>
          <a:p>
            <a:pPr lvl="1"/>
            <a:r>
              <a:rPr lang="en-US" sz="1800" dirty="0"/>
              <a:t>Private ownership certainly contributed to stability and employee loyalty, but results for at least half its business (architectural products) have been underwhelming for a long time.</a:t>
            </a:r>
          </a:p>
          <a:p>
            <a:pPr lvl="1"/>
            <a:r>
              <a:rPr lang="en-US" sz="1800" dirty="0"/>
              <a:t>YKK could make the case that there is some cross-subsidization going on, as the areas outside the core business were not as profitable.</a:t>
            </a:r>
          </a:p>
          <a:p>
            <a:pPr lvl="1"/>
            <a:r>
              <a:rPr lang="en-US" sz="1800" dirty="0"/>
              <a:t>YKK is well known to companies in the garment sector, but it is relatively unknown among consumers.</a:t>
            </a:r>
          </a:p>
          <a:p>
            <a:pPr lvl="1"/>
            <a:r>
              <a:rPr lang="en-US" sz="1800" dirty="0"/>
              <a:t>Continue to serve it well as industries become more automated and lower-cost competitors compete with quality products</a:t>
            </a:r>
          </a:p>
          <a:p>
            <a:pPr lvl="1"/>
            <a:r>
              <a:rPr lang="en-CA" sz="1800" dirty="0"/>
              <a:t>Focus on sustainability issues.</a:t>
            </a:r>
          </a:p>
        </p:txBody>
      </p:sp>
      <p:sp>
        <p:nvSpPr>
          <p:cNvPr id="8" name="TextBox 7">
            <a:extLst>
              <a:ext uri="{FF2B5EF4-FFF2-40B4-BE49-F238E27FC236}">
                <a16:creationId xmlns:a16="http://schemas.microsoft.com/office/drawing/2014/main" id="{246E9706-41FB-4F8E-AC5A-7BE829AB90F5}"/>
              </a:ext>
            </a:extLst>
          </p:cNvPr>
          <p:cNvSpPr txBox="1"/>
          <p:nvPr/>
        </p:nvSpPr>
        <p:spPr>
          <a:xfrm>
            <a:off x="746759" y="645194"/>
            <a:ext cx="5968999" cy="523220"/>
          </a:xfrm>
          <a:prstGeom prst="rect">
            <a:avLst/>
          </a:prstGeom>
          <a:noFill/>
        </p:spPr>
        <p:txBody>
          <a:bodyPr wrap="square" rtlCol="0">
            <a:spAutoFit/>
          </a:bodyPr>
          <a:lstStyle/>
          <a:p>
            <a:r>
              <a:rPr lang="en-CA" sz="2800" b="1" dirty="0"/>
              <a:t>Key Lessons for other firms </a:t>
            </a:r>
            <a:endParaRPr lang="en-CA" sz="2400" b="1" dirty="0"/>
          </a:p>
        </p:txBody>
      </p:sp>
    </p:spTree>
    <p:extLst>
      <p:ext uri="{BB962C8B-B14F-4D97-AF65-F5344CB8AC3E}">
        <p14:creationId xmlns:p14="http://schemas.microsoft.com/office/powerpoint/2010/main" val="3119180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CCFAC-5ADB-416F-8C16-0BC8835F97A7}"/>
              </a:ext>
            </a:extLst>
          </p:cNvPr>
          <p:cNvSpPr>
            <a:spLocks noGrp="1"/>
          </p:cNvSpPr>
          <p:nvPr>
            <p:ph idx="1"/>
          </p:nvPr>
        </p:nvSpPr>
        <p:spPr>
          <a:xfrm>
            <a:off x="1030287" y="1187027"/>
            <a:ext cx="10247313" cy="3740573"/>
          </a:xfrm>
        </p:spPr>
        <p:txBody>
          <a:bodyPr>
            <a:normAutofit/>
          </a:bodyPr>
          <a:lstStyle/>
          <a:p>
            <a:pPr marL="0" indent="0" algn="ctr">
              <a:buNone/>
            </a:pPr>
            <a:r>
              <a:rPr lang="en-CA" sz="3000" b="1" dirty="0"/>
              <a:t>References:</a:t>
            </a:r>
          </a:p>
          <a:p>
            <a:pPr marL="0" indent="0">
              <a:spcAft>
                <a:spcPts val="0"/>
              </a:spcAft>
              <a:buNone/>
            </a:pPr>
            <a:r>
              <a:rPr lang="en-US" sz="2000" b="1" dirty="0"/>
              <a:t>YKK company. (n.d.). The YKK group. </a:t>
            </a:r>
            <a:r>
              <a:rPr lang="en-US" sz="2000" b="1" dirty="0">
                <a:hlinkClick r:id="rId2"/>
              </a:rPr>
              <a:t>https://www.ykk.com/english/corporate/group/</a:t>
            </a:r>
            <a:endParaRPr lang="en-US" sz="2000" b="1" dirty="0"/>
          </a:p>
          <a:p>
            <a:pPr marL="0" indent="0">
              <a:spcAft>
                <a:spcPts val="0"/>
              </a:spcAft>
              <a:buNone/>
            </a:pPr>
            <a:endParaRPr lang="en-US" sz="2000" b="1" dirty="0"/>
          </a:p>
          <a:p>
            <a:pPr marL="0" indent="0">
              <a:spcAft>
                <a:spcPts val="0"/>
              </a:spcAft>
              <a:buNone/>
            </a:pPr>
            <a:r>
              <a:rPr lang="en-US" sz="2000" b="1" dirty="0"/>
              <a:t>U.S. Bureau of labor statistics. (n.d.). https://www.bls.gov/bdm/us_age_naics_00_table7.txt</a:t>
            </a:r>
          </a:p>
          <a:p>
            <a:pPr marL="0" indent="0">
              <a:spcAft>
                <a:spcPts val="0"/>
              </a:spcAft>
              <a:buNone/>
            </a:pPr>
            <a:endParaRPr lang="en-US" sz="2000" b="1" dirty="0"/>
          </a:p>
          <a:p>
            <a:pPr marL="0" indent="0">
              <a:spcAft>
                <a:spcPts val="0"/>
              </a:spcAft>
              <a:buNone/>
            </a:pPr>
            <a:r>
              <a:rPr lang="en-US" sz="2000" b="1" dirty="0" err="1"/>
              <a:t>Flaticon</a:t>
            </a:r>
            <a:r>
              <a:rPr lang="en-US" sz="2000" b="1" dirty="0"/>
              <a:t>. (n.d.). Vector Icons and Stickers. https://www.flaticon.com/</a:t>
            </a:r>
          </a:p>
          <a:p>
            <a:pPr marL="0" indent="0">
              <a:spcAft>
                <a:spcPts val="0"/>
              </a:spcAft>
              <a:buNone/>
            </a:pPr>
            <a:endParaRPr lang="en-US" sz="2000" b="1" dirty="0"/>
          </a:p>
          <a:p>
            <a:pPr marL="0" indent="0">
              <a:spcAft>
                <a:spcPts val="0"/>
              </a:spcAft>
              <a:buNone/>
            </a:pPr>
            <a:r>
              <a:rPr lang="en-US" sz="2000" b="1" dirty="0"/>
              <a:t>Harvard Business Review. (n.d.). https://hbr.org/2022/03/lessons-in-longevity-from-an-88-year-old-zipper-company</a:t>
            </a:r>
            <a:endParaRPr lang="en-CA" sz="2000" b="1" dirty="0"/>
          </a:p>
          <a:p>
            <a:endParaRPr lang="en-CA" dirty="0"/>
          </a:p>
        </p:txBody>
      </p:sp>
    </p:spTree>
    <p:extLst>
      <p:ext uri="{BB962C8B-B14F-4D97-AF65-F5344CB8AC3E}">
        <p14:creationId xmlns:p14="http://schemas.microsoft.com/office/powerpoint/2010/main" val="14446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ADC76F-149D-4A90-AC4F-28C1354DB068}"/>
              </a:ext>
            </a:extLst>
          </p:cNvPr>
          <p:cNvSpPr>
            <a:spLocks noGrp="1"/>
          </p:cNvSpPr>
          <p:nvPr>
            <p:ph idx="1"/>
          </p:nvPr>
        </p:nvSpPr>
        <p:spPr>
          <a:xfrm>
            <a:off x="685801" y="1828801"/>
            <a:ext cx="10131425" cy="4257886"/>
          </a:xfrm>
        </p:spPr>
        <p:txBody>
          <a:bodyPr>
            <a:noAutofit/>
          </a:bodyPr>
          <a:lstStyle/>
          <a:p>
            <a:pPr>
              <a:buFont typeface="Wingdings" panose="05000000000000000000" pitchFamily="2" charset="2"/>
              <a:buChar char="v"/>
            </a:pPr>
            <a:r>
              <a:rPr lang="en-US" sz="2000" dirty="0"/>
              <a:t>In an era of fast-changing global markets, hyper-connectivity, heightened competition, and increased customer expectations, it’s difficult to stay on top for long. Leading brands, such as Nokia, more Blockbuster, Kodak, Borders, Sports Authority, and Toys R Us, have all fallen by the wayside, even as others are relegated to being small players.</a:t>
            </a:r>
          </a:p>
          <a:p>
            <a:pPr marL="0" indent="0">
              <a:buNone/>
            </a:pPr>
            <a:endParaRPr lang="en-US" sz="2000" dirty="0"/>
          </a:p>
          <a:p>
            <a:pPr>
              <a:spcAft>
                <a:spcPts val="0"/>
              </a:spcAft>
              <a:buFont typeface="Wingdings" panose="05000000000000000000" pitchFamily="2" charset="2"/>
              <a:buChar char="v"/>
            </a:pPr>
            <a:r>
              <a:rPr lang="en-US" sz="2000" dirty="0"/>
              <a:t>In the U.S. alone, roughly 65% of companies fail during </a:t>
            </a:r>
          </a:p>
          <a:p>
            <a:pPr marL="0" indent="0">
              <a:spcAft>
                <a:spcPts val="0"/>
              </a:spcAft>
              <a:buNone/>
            </a:pPr>
            <a:r>
              <a:rPr lang="en-US" sz="2000" dirty="0"/>
              <a:t>     the first 10 years. In fact, only about 25% of businesses </a:t>
            </a:r>
          </a:p>
          <a:p>
            <a:pPr marL="0" indent="0">
              <a:spcAft>
                <a:spcPts val="0"/>
              </a:spcAft>
              <a:buNone/>
            </a:pPr>
            <a:r>
              <a:rPr lang="en-US" sz="2000" dirty="0"/>
              <a:t>     survive to make it to 15 or more years, according to the </a:t>
            </a:r>
          </a:p>
          <a:p>
            <a:pPr marL="0" indent="0">
              <a:spcAft>
                <a:spcPts val="0"/>
              </a:spcAft>
              <a:buNone/>
            </a:pPr>
            <a:r>
              <a:rPr lang="en-US" sz="2000" dirty="0"/>
              <a:t>     U.S. Bureau of Labor. </a:t>
            </a:r>
          </a:p>
          <a:p>
            <a:pPr marL="0" indent="0">
              <a:spcAft>
                <a:spcPts val="0"/>
              </a:spcAft>
              <a:buNone/>
            </a:pPr>
            <a:endParaRPr lang="en-US" sz="2000" dirty="0"/>
          </a:p>
          <a:p>
            <a:pPr>
              <a:spcAft>
                <a:spcPts val="0"/>
              </a:spcAft>
              <a:buFont typeface="Wingdings" panose="05000000000000000000" pitchFamily="2" charset="2"/>
              <a:buChar char="v"/>
            </a:pPr>
            <a:r>
              <a:rPr lang="en-US" sz="2000" dirty="0"/>
              <a:t>Organizational longevity relates to how well a firm </a:t>
            </a:r>
          </a:p>
          <a:p>
            <a:pPr marL="0" indent="0">
              <a:spcAft>
                <a:spcPts val="0"/>
              </a:spcAft>
              <a:buNone/>
            </a:pPr>
            <a:r>
              <a:rPr lang="en-US" sz="2000" dirty="0"/>
              <a:t>      succeeds across different markets over time, irrespective</a:t>
            </a:r>
          </a:p>
          <a:p>
            <a:pPr marL="0" indent="0">
              <a:spcAft>
                <a:spcPts val="0"/>
              </a:spcAft>
              <a:buNone/>
            </a:pPr>
            <a:r>
              <a:rPr lang="en-US" sz="2000" dirty="0"/>
              <a:t>      of its original objectives and founders</a:t>
            </a:r>
            <a:endParaRPr lang="en-CA" sz="2000" dirty="0"/>
          </a:p>
        </p:txBody>
      </p:sp>
      <p:graphicFrame>
        <p:nvGraphicFramePr>
          <p:cNvPr id="6" name="Chart 5" descr="bar chart, Percentage on companies failed and survived in U.S.&#10;">
            <a:extLst>
              <a:ext uri="{FF2B5EF4-FFF2-40B4-BE49-F238E27FC236}">
                <a16:creationId xmlns:a16="http://schemas.microsoft.com/office/drawing/2014/main" id="{C19B518D-601F-4B91-B888-AD934F75B703}"/>
              </a:ext>
            </a:extLst>
          </p:cNvPr>
          <p:cNvGraphicFramePr/>
          <p:nvPr>
            <p:extLst>
              <p:ext uri="{D42A27DB-BD31-4B8C-83A1-F6EECF244321}">
                <p14:modId xmlns:p14="http://schemas.microsoft.com/office/powerpoint/2010/main" val="512833983"/>
              </p:ext>
            </p:extLst>
          </p:nvPr>
        </p:nvGraphicFramePr>
        <p:xfrm>
          <a:off x="7172960" y="3611880"/>
          <a:ext cx="3860800" cy="263112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13232C3E-2DC7-44FD-B5A9-7D6CC963FA62}"/>
              </a:ext>
            </a:extLst>
          </p:cNvPr>
          <p:cNvSpPr txBox="1"/>
          <p:nvPr/>
        </p:nvSpPr>
        <p:spPr>
          <a:xfrm>
            <a:off x="685801" y="771313"/>
            <a:ext cx="5273040" cy="523220"/>
          </a:xfrm>
          <a:prstGeom prst="rect">
            <a:avLst/>
          </a:prstGeom>
          <a:noFill/>
        </p:spPr>
        <p:txBody>
          <a:bodyPr wrap="square" rtlCol="0">
            <a:spAutoFit/>
          </a:bodyPr>
          <a:lstStyle/>
          <a:p>
            <a:r>
              <a:rPr lang="en-US" sz="2800" b="1" dirty="0"/>
              <a:t>Today’s companies scenario</a:t>
            </a:r>
            <a:endParaRPr lang="en-CA" sz="2800" b="1" dirty="0"/>
          </a:p>
        </p:txBody>
      </p:sp>
    </p:spTree>
    <p:extLst>
      <p:ext uri="{BB962C8B-B14F-4D97-AF65-F5344CB8AC3E}">
        <p14:creationId xmlns:p14="http://schemas.microsoft.com/office/powerpoint/2010/main" val="38334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B05DE-B75D-4775-9BD8-F97FD8E09C21}"/>
              </a:ext>
            </a:extLst>
          </p:cNvPr>
          <p:cNvSpPr>
            <a:spLocks noGrp="1"/>
          </p:cNvSpPr>
          <p:nvPr>
            <p:ph idx="1"/>
          </p:nvPr>
        </p:nvSpPr>
        <p:spPr>
          <a:xfrm>
            <a:off x="685801" y="2014165"/>
            <a:ext cx="10131425" cy="1277675"/>
          </a:xfrm>
        </p:spPr>
        <p:txBody>
          <a:bodyPr/>
          <a:lstStyle/>
          <a:p>
            <a:pPr>
              <a:buFont typeface="Wingdings" panose="05000000000000000000" pitchFamily="2" charset="2"/>
              <a:buChar char="v"/>
            </a:pPr>
            <a:r>
              <a:rPr lang="en-US" sz="2000" dirty="0"/>
              <a:t>YKK, founded in 1934, manufactures and produces approximately 10 billion zippers a year. The YKK Group consists of two main operations – the fastening business and the architectural products business.</a:t>
            </a:r>
          </a:p>
          <a:p>
            <a:pPr marL="0" indent="0">
              <a:buNone/>
            </a:pPr>
            <a:endParaRPr lang="en-CA" dirty="0"/>
          </a:p>
        </p:txBody>
      </p:sp>
      <p:sp>
        <p:nvSpPr>
          <p:cNvPr id="4" name="Content Placeholder 2">
            <a:extLst>
              <a:ext uri="{FF2B5EF4-FFF2-40B4-BE49-F238E27FC236}">
                <a16:creationId xmlns:a16="http://schemas.microsoft.com/office/drawing/2014/main" id="{21F4BBF8-1A61-46C3-9FEF-C25D1AA02D05}"/>
              </a:ext>
            </a:extLst>
          </p:cNvPr>
          <p:cNvSpPr txBox="1">
            <a:spLocks/>
          </p:cNvSpPr>
          <p:nvPr/>
        </p:nvSpPr>
        <p:spPr>
          <a:xfrm>
            <a:off x="4165600" y="3804920"/>
            <a:ext cx="6807200" cy="1965960"/>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anose="05000000000000000000" pitchFamily="2" charset="2"/>
              <a:buChar char="v"/>
            </a:pPr>
            <a:r>
              <a:rPr lang="en-US" sz="2000" dirty="0"/>
              <a:t>The fastening business, which includes the zippers its makes for the apparel industry, comprises approximately 40% of its global business. And The architectural products business, which includes products for windows, doors, curtain walls, and even bridges and ocean clean-up products for the oil and gas industry, comprises the other 60%.</a:t>
            </a:r>
            <a:endParaRPr lang="en-CA" sz="2000" dirty="0"/>
          </a:p>
        </p:txBody>
      </p:sp>
      <p:graphicFrame>
        <p:nvGraphicFramePr>
          <p:cNvPr id="11" name="Chart 10" descr="Pie chart, Percentage-wise, Industries market share of YKK.&#10;">
            <a:extLst>
              <a:ext uri="{FF2B5EF4-FFF2-40B4-BE49-F238E27FC236}">
                <a16:creationId xmlns:a16="http://schemas.microsoft.com/office/drawing/2014/main" id="{6583AD0B-2919-4F4E-925B-7C3E9B0AEDF5}"/>
              </a:ext>
            </a:extLst>
          </p:cNvPr>
          <p:cNvGraphicFramePr/>
          <p:nvPr>
            <p:extLst>
              <p:ext uri="{D42A27DB-BD31-4B8C-83A1-F6EECF244321}">
                <p14:modId xmlns:p14="http://schemas.microsoft.com/office/powerpoint/2010/main" val="3570965676"/>
              </p:ext>
            </p:extLst>
          </p:nvPr>
        </p:nvGraphicFramePr>
        <p:xfrm>
          <a:off x="0" y="3728720"/>
          <a:ext cx="4605746" cy="217932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40BBE91-C1C5-47C9-991E-3932BFF747F1}"/>
              </a:ext>
            </a:extLst>
          </p:cNvPr>
          <p:cNvSpPr txBox="1"/>
          <p:nvPr/>
        </p:nvSpPr>
        <p:spPr>
          <a:xfrm>
            <a:off x="685801" y="608533"/>
            <a:ext cx="5273040" cy="892552"/>
          </a:xfrm>
          <a:prstGeom prst="rect">
            <a:avLst/>
          </a:prstGeom>
          <a:noFill/>
        </p:spPr>
        <p:txBody>
          <a:bodyPr wrap="square" rtlCol="0">
            <a:spAutoFit/>
          </a:bodyPr>
          <a:lstStyle/>
          <a:p>
            <a:r>
              <a:rPr lang="en-US" sz="2800" b="1" dirty="0"/>
              <a:t>Introduction to</a:t>
            </a:r>
            <a:br>
              <a:rPr lang="en-US" sz="2400" dirty="0"/>
            </a:br>
            <a:r>
              <a:rPr lang="en-CA" sz="2400" dirty="0"/>
              <a:t>Insights to Longevity</a:t>
            </a:r>
            <a:endParaRPr lang="en-CA" sz="2400" b="1" dirty="0"/>
          </a:p>
        </p:txBody>
      </p:sp>
      <p:pic>
        <p:nvPicPr>
          <p:cNvPr id="8" name="Picture 7" descr="YKK company logo">
            <a:extLst>
              <a:ext uri="{FF2B5EF4-FFF2-40B4-BE49-F238E27FC236}">
                <a16:creationId xmlns:a16="http://schemas.microsoft.com/office/drawing/2014/main" id="{6A6E2C6F-CC55-4EA0-9BB4-4D341EBF108B}"/>
              </a:ext>
            </a:extLst>
          </p:cNvPr>
          <p:cNvPicPr>
            <a:picLocks noChangeAspect="1"/>
          </p:cNvPicPr>
          <p:nvPr/>
        </p:nvPicPr>
        <p:blipFill>
          <a:blip r:embed="rId3"/>
          <a:stretch>
            <a:fillRect/>
          </a:stretch>
        </p:blipFill>
        <p:spPr>
          <a:xfrm>
            <a:off x="3119122" y="674573"/>
            <a:ext cx="949228" cy="398676"/>
          </a:xfrm>
          <a:prstGeom prst="rect">
            <a:avLst/>
          </a:prstGeom>
        </p:spPr>
      </p:pic>
    </p:spTree>
    <p:extLst>
      <p:ext uri="{BB962C8B-B14F-4D97-AF65-F5344CB8AC3E}">
        <p14:creationId xmlns:p14="http://schemas.microsoft.com/office/powerpoint/2010/main" val="2607685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2" y="1737360"/>
            <a:ext cx="10906758" cy="4688820"/>
          </a:xfrm>
        </p:spPr>
        <p:txBody>
          <a:bodyPr>
            <a:normAutofit/>
          </a:bodyPr>
          <a:lstStyle/>
          <a:p>
            <a:pPr>
              <a:buFont typeface="Wingdings" panose="05000000000000000000" pitchFamily="2" charset="2"/>
              <a:buChar char="v"/>
            </a:pPr>
            <a:r>
              <a:rPr lang="en-US" sz="2400" b="1" dirty="0"/>
              <a:t>We will examine a case study of YKK, a successful 88-year-old company.</a:t>
            </a:r>
          </a:p>
          <a:p>
            <a:r>
              <a:rPr lang="en-US" sz="2000" dirty="0"/>
              <a:t>We have studied YKK’s American operations for the past three years. Our initial visit to YKK National Manufacturing Center in Macon, Georgia, took place in 2019. During the visit, we had a look behind the scenes, and conducted informal interviews with several executives and employees, including YKK’s vice president of community engagement and corporate communications. </a:t>
            </a:r>
          </a:p>
          <a:p>
            <a:r>
              <a:rPr lang="en-US" sz="2000" dirty="0"/>
              <a:t>YKK currently has operations in 73 countries through 100 wholly owned subsidiaries. Since its inception, it has endeavored to create “better products at lower costs and greater speed, ”</a:t>
            </a:r>
          </a:p>
          <a:p>
            <a:r>
              <a:rPr lang="en-US" sz="2000" dirty="0"/>
              <a:t>YKK sources its own raw materials and produces patented manufacturing equipment. Most importantly, it enables the company to respond quickly to customer needs and also quality of its products high while also ensuring lower cost.</a:t>
            </a:r>
          </a:p>
          <a:p>
            <a:r>
              <a:rPr lang="en-US" sz="2000" dirty="0"/>
              <a:t>Let’s examine what factors contribute to YKK’s ongoing success in the next slide.</a:t>
            </a:r>
            <a:endParaRPr lang="en-CA" sz="2000" dirty="0"/>
          </a:p>
          <a:p>
            <a:pPr>
              <a:buFont typeface="Wingdings" panose="05000000000000000000" pitchFamily="2" charset="2"/>
              <a:buChar char="v"/>
            </a:pPr>
            <a:endParaRPr lang="en-US" dirty="0"/>
          </a:p>
          <a:p>
            <a:pPr>
              <a:buFont typeface="Wingdings" panose="05000000000000000000" pitchFamily="2" charset="2"/>
              <a:buChar char="v"/>
            </a:pPr>
            <a:endParaRPr lang="en-US" b="1" dirty="0"/>
          </a:p>
        </p:txBody>
      </p:sp>
      <p:sp>
        <p:nvSpPr>
          <p:cNvPr id="4" name="TextBox 3">
            <a:extLst>
              <a:ext uri="{FF2B5EF4-FFF2-40B4-BE49-F238E27FC236}">
                <a16:creationId xmlns:a16="http://schemas.microsoft.com/office/drawing/2014/main" id="{7AD3EF80-B44A-45CE-8263-5D8F6AC99667}"/>
              </a:ext>
            </a:extLst>
          </p:cNvPr>
          <p:cNvSpPr txBox="1"/>
          <p:nvPr/>
        </p:nvSpPr>
        <p:spPr>
          <a:xfrm>
            <a:off x="685802" y="665500"/>
            <a:ext cx="5273040" cy="523220"/>
          </a:xfrm>
          <a:prstGeom prst="rect">
            <a:avLst/>
          </a:prstGeom>
          <a:noFill/>
        </p:spPr>
        <p:txBody>
          <a:bodyPr wrap="square" rtlCol="0">
            <a:spAutoFit/>
          </a:bodyPr>
          <a:lstStyle/>
          <a:p>
            <a:r>
              <a:rPr lang="en-US" sz="2800" b="1" dirty="0"/>
              <a:t>Case study of</a:t>
            </a:r>
            <a:endParaRPr lang="en-CA" sz="2400" b="1" dirty="0"/>
          </a:p>
        </p:txBody>
      </p:sp>
      <p:pic>
        <p:nvPicPr>
          <p:cNvPr id="7" name="Picture 6" descr="YKK company logo">
            <a:extLst>
              <a:ext uri="{FF2B5EF4-FFF2-40B4-BE49-F238E27FC236}">
                <a16:creationId xmlns:a16="http://schemas.microsoft.com/office/drawing/2014/main" id="{8B536E08-07F7-4268-9555-903C6B0E572F}"/>
              </a:ext>
            </a:extLst>
          </p:cNvPr>
          <p:cNvPicPr>
            <a:picLocks noChangeAspect="1"/>
          </p:cNvPicPr>
          <p:nvPr/>
        </p:nvPicPr>
        <p:blipFill>
          <a:blip r:embed="rId2"/>
          <a:stretch>
            <a:fillRect/>
          </a:stretch>
        </p:blipFill>
        <p:spPr>
          <a:xfrm>
            <a:off x="2847708" y="727772"/>
            <a:ext cx="949228" cy="398676"/>
          </a:xfrm>
          <a:prstGeom prst="rect">
            <a:avLst/>
          </a:prstGeom>
        </p:spPr>
      </p:pic>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0D89D2-1BD0-403F-B70D-3AF10D3C3548}"/>
              </a:ext>
            </a:extLst>
          </p:cNvPr>
          <p:cNvSpPr>
            <a:spLocks noGrp="1"/>
          </p:cNvSpPr>
          <p:nvPr>
            <p:ph idx="1"/>
          </p:nvPr>
        </p:nvSpPr>
        <p:spPr>
          <a:xfrm>
            <a:off x="685801" y="1767840"/>
            <a:ext cx="10131425" cy="4998720"/>
          </a:xfrm>
        </p:spPr>
        <p:txBody>
          <a:bodyPr>
            <a:noAutofit/>
          </a:bodyPr>
          <a:lstStyle/>
          <a:p>
            <a:pPr>
              <a:buFont typeface="Wingdings" panose="05000000000000000000" pitchFamily="2" charset="2"/>
              <a:buChar char="v"/>
            </a:pPr>
            <a:r>
              <a:rPr lang="en-US" sz="2000" dirty="0"/>
              <a:t>In many ways, YKK was ahead of its time when its founder and chairman, </a:t>
            </a:r>
            <a:r>
              <a:rPr lang="en-US" sz="2000" dirty="0" err="1"/>
              <a:t>Tadao</a:t>
            </a:r>
            <a:r>
              <a:rPr lang="en-US" sz="2000" dirty="0"/>
              <a:t> Yoshida. It also includes respect, dignity, and honor.</a:t>
            </a:r>
          </a:p>
          <a:p>
            <a:pPr>
              <a:buFont typeface="Wingdings" panose="05000000000000000000" pitchFamily="2" charset="2"/>
              <a:buChar char="v"/>
            </a:pPr>
            <a:r>
              <a:rPr lang="en-US" sz="2000" dirty="0"/>
              <a:t>As a result, YKK goes to great lengths to connect with stakeholders on a local, community and on a global level.</a:t>
            </a:r>
          </a:p>
          <a:p>
            <a:pPr>
              <a:buFont typeface="Wingdings" panose="05000000000000000000" pitchFamily="2" charset="2"/>
              <a:buChar char="v"/>
            </a:pPr>
            <a:r>
              <a:rPr lang="en-US" sz="2000" dirty="0"/>
              <a:t>A key part of stakeholder engagement is giving back to the community and operating in a sustainable fashion.</a:t>
            </a:r>
          </a:p>
          <a:p>
            <a:pPr>
              <a:buFont typeface="Wingdings" panose="05000000000000000000" pitchFamily="2" charset="2"/>
              <a:buChar char="v"/>
            </a:pPr>
            <a:r>
              <a:rPr lang="en-US" sz="2000" dirty="0"/>
              <a:t>It started providing a yearly financial, social, and environmental report in 2017. In 2021 the company reported that it invested 2.5 billion Yen (U.S. $23 million) on sustainability related investments.</a:t>
            </a:r>
          </a:p>
          <a:p>
            <a:pPr>
              <a:buFont typeface="Wingdings" panose="05000000000000000000" pitchFamily="2" charset="2"/>
              <a:buChar char="v"/>
            </a:pPr>
            <a:r>
              <a:rPr lang="en-US" sz="2000" dirty="0"/>
              <a:t>YKK’s recycling rate is exemplary. At 82.3%, it’s well above the average in comparable industries (textile 14.7% in 2018, and clothing footwear 13%).</a:t>
            </a:r>
          </a:p>
          <a:p>
            <a:pPr>
              <a:buFont typeface="Wingdings" panose="05000000000000000000" pitchFamily="2" charset="2"/>
              <a:buChar char="v"/>
            </a:pPr>
            <a:endParaRPr lang="en-US" sz="2000" dirty="0"/>
          </a:p>
          <a:p>
            <a:pPr>
              <a:buFont typeface="Wingdings" panose="05000000000000000000" pitchFamily="2" charset="2"/>
              <a:buChar char="v"/>
            </a:pPr>
            <a:endParaRPr lang="en-CA" sz="2000" dirty="0"/>
          </a:p>
        </p:txBody>
      </p:sp>
      <p:sp>
        <p:nvSpPr>
          <p:cNvPr id="4" name="TextBox 3">
            <a:extLst>
              <a:ext uri="{FF2B5EF4-FFF2-40B4-BE49-F238E27FC236}">
                <a16:creationId xmlns:a16="http://schemas.microsoft.com/office/drawing/2014/main" id="{EA2CA342-13C1-42B3-8223-B681ED3ED60B}"/>
              </a:ext>
            </a:extLst>
          </p:cNvPr>
          <p:cNvSpPr txBox="1"/>
          <p:nvPr/>
        </p:nvSpPr>
        <p:spPr>
          <a:xfrm>
            <a:off x="685801" y="611128"/>
            <a:ext cx="5273040" cy="1077218"/>
          </a:xfrm>
          <a:prstGeom prst="rect">
            <a:avLst/>
          </a:prstGeom>
          <a:noFill/>
        </p:spPr>
        <p:txBody>
          <a:bodyPr wrap="square" rtlCol="0">
            <a:spAutoFit/>
          </a:bodyPr>
          <a:lstStyle/>
          <a:p>
            <a:r>
              <a:rPr lang="en-CA" sz="2800" b="1" dirty="0"/>
              <a:t>Lessons from YKK</a:t>
            </a:r>
            <a:br>
              <a:rPr lang="en-CA" sz="3600" dirty="0"/>
            </a:br>
            <a:r>
              <a:rPr lang="en-CA" sz="3600" dirty="0"/>
              <a:t>	</a:t>
            </a:r>
            <a:r>
              <a:rPr lang="en-CA" sz="2400" dirty="0"/>
              <a:t>1. Commitment to stakeholders </a:t>
            </a:r>
            <a:endParaRPr lang="en-CA" sz="2400" b="1" dirty="0"/>
          </a:p>
        </p:txBody>
      </p:sp>
      <p:pic>
        <p:nvPicPr>
          <p:cNvPr id="5" name="Picture 4" descr="YKK company logo">
            <a:extLst>
              <a:ext uri="{FF2B5EF4-FFF2-40B4-BE49-F238E27FC236}">
                <a16:creationId xmlns:a16="http://schemas.microsoft.com/office/drawing/2014/main" id="{360E6D00-0C1E-4C47-B4C0-F83F4B7CE4A5}"/>
              </a:ext>
            </a:extLst>
          </p:cNvPr>
          <p:cNvPicPr>
            <a:picLocks noChangeAspect="1"/>
          </p:cNvPicPr>
          <p:nvPr/>
        </p:nvPicPr>
        <p:blipFill>
          <a:blip r:embed="rId2"/>
          <a:stretch>
            <a:fillRect/>
          </a:stretch>
        </p:blipFill>
        <p:spPr>
          <a:xfrm>
            <a:off x="2776588" y="679812"/>
            <a:ext cx="899028" cy="377592"/>
          </a:xfrm>
          <a:prstGeom prst="rect">
            <a:avLst/>
          </a:prstGeom>
        </p:spPr>
      </p:pic>
      <p:pic>
        <p:nvPicPr>
          <p:cNvPr id="11" name="Picture 10">
            <a:extLst>
              <a:ext uri="{FF2B5EF4-FFF2-40B4-BE49-F238E27FC236}">
                <a16:creationId xmlns:a16="http://schemas.microsoft.com/office/drawing/2014/main" id="{8D4C4714-BCB4-4356-911D-6D4BDE09D99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63882" y="1153465"/>
            <a:ext cx="574628" cy="574628"/>
          </a:xfrm>
          <a:prstGeom prst="rect">
            <a:avLst/>
          </a:prstGeom>
        </p:spPr>
      </p:pic>
    </p:spTree>
    <p:extLst>
      <p:ext uri="{BB962C8B-B14F-4D97-AF65-F5344CB8AC3E}">
        <p14:creationId xmlns:p14="http://schemas.microsoft.com/office/powerpoint/2010/main" val="682951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51E613-9169-48B7-B119-813FE03ED9D5}"/>
              </a:ext>
            </a:extLst>
          </p:cNvPr>
          <p:cNvSpPr>
            <a:spLocks noGrp="1"/>
          </p:cNvSpPr>
          <p:nvPr>
            <p:ph idx="1"/>
          </p:nvPr>
        </p:nvSpPr>
        <p:spPr>
          <a:xfrm>
            <a:off x="685801" y="1717042"/>
            <a:ext cx="10131425" cy="1391920"/>
          </a:xfrm>
        </p:spPr>
        <p:txBody>
          <a:bodyPr>
            <a:noAutofit/>
          </a:bodyPr>
          <a:lstStyle/>
          <a:p>
            <a:pPr>
              <a:buFont typeface="Wingdings" panose="05000000000000000000" pitchFamily="2" charset="2"/>
              <a:buChar char="v"/>
            </a:pPr>
            <a:r>
              <a:rPr lang="en-US" sz="2000" dirty="0"/>
              <a:t>Many privately owned companies at some point decide to either list publicly or sell out to large private equity firms. YKK did neither, which gives it plenty flexibility to decide its strategic direction without the constant pressure of quarterly returns.</a:t>
            </a:r>
          </a:p>
          <a:p>
            <a:pPr>
              <a:buFont typeface="Wingdings" panose="05000000000000000000" pitchFamily="2" charset="2"/>
              <a:buChar char="v"/>
            </a:pPr>
            <a:r>
              <a:rPr lang="en-US" sz="2000" dirty="0"/>
              <a:t>YKK’s financial statements reveal slow but steady growth through the years.</a:t>
            </a:r>
            <a:endParaRPr lang="en-CA" sz="2000" dirty="0"/>
          </a:p>
        </p:txBody>
      </p:sp>
      <p:graphicFrame>
        <p:nvGraphicFramePr>
          <p:cNvPr id="6" name="Chart 5" descr="column chart, Operating profits between companies during economic downturn&#10;">
            <a:extLst>
              <a:ext uri="{FF2B5EF4-FFF2-40B4-BE49-F238E27FC236}">
                <a16:creationId xmlns:a16="http://schemas.microsoft.com/office/drawing/2014/main" id="{33654283-0EB7-4C98-B271-8E088C2E6D32}"/>
              </a:ext>
            </a:extLst>
          </p:cNvPr>
          <p:cNvGraphicFramePr/>
          <p:nvPr>
            <p:extLst>
              <p:ext uri="{D42A27DB-BD31-4B8C-83A1-F6EECF244321}">
                <p14:modId xmlns:p14="http://schemas.microsoft.com/office/powerpoint/2010/main" val="1294905889"/>
              </p:ext>
            </p:extLst>
          </p:nvPr>
        </p:nvGraphicFramePr>
        <p:xfrm>
          <a:off x="833120" y="3655906"/>
          <a:ext cx="4236720" cy="3059854"/>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id="{FAF084B0-E073-4CCF-89ED-995E6F9CAFB5}"/>
              </a:ext>
            </a:extLst>
          </p:cNvPr>
          <p:cNvSpPr/>
          <p:nvPr/>
        </p:nvSpPr>
        <p:spPr>
          <a:xfrm>
            <a:off x="5355273" y="3303925"/>
            <a:ext cx="6613207" cy="3477875"/>
          </a:xfrm>
          <a:prstGeom prst="rect">
            <a:avLst/>
          </a:prstGeom>
        </p:spPr>
        <p:txBody>
          <a:bodyPr wrap="square">
            <a:spAutoFit/>
          </a:bodyPr>
          <a:lstStyle/>
          <a:p>
            <a:pPr marL="342900" indent="-342900">
              <a:buFont typeface="Wingdings" panose="05000000000000000000" pitchFamily="2" charset="2"/>
              <a:buChar char="v"/>
            </a:pPr>
            <a:r>
              <a:rPr lang="en-US" sz="2000" dirty="0"/>
              <a:t>As we can clearly see from figure, These statements indicate that zippers provide the steady, if not spectacular, profits for the YKK group, while the architectural group allows the company greater scale, access to innovation and income </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YKK offers all of its employees an opportunity to participate in the ownership of the company as stockholders and even receive dividends. At present, the employees’ stock ownership association is the head of YKK Corporation’s shareholders.</a:t>
            </a:r>
            <a:endParaRPr lang="en-CA" sz="2000" dirty="0"/>
          </a:p>
        </p:txBody>
      </p:sp>
      <p:sp>
        <p:nvSpPr>
          <p:cNvPr id="8" name="TextBox 7">
            <a:extLst>
              <a:ext uri="{FF2B5EF4-FFF2-40B4-BE49-F238E27FC236}">
                <a16:creationId xmlns:a16="http://schemas.microsoft.com/office/drawing/2014/main" id="{8D28F20D-1DA3-4E02-859E-5F7C734B8834}"/>
              </a:ext>
            </a:extLst>
          </p:cNvPr>
          <p:cNvSpPr txBox="1"/>
          <p:nvPr/>
        </p:nvSpPr>
        <p:spPr>
          <a:xfrm>
            <a:off x="685801" y="659045"/>
            <a:ext cx="5273040" cy="954107"/>
          </a:xfrm>
          <a:prstGeom prst="rect">
            <a:avLst/>
          </a:prstGeom>
          <a:noFill/>
        </p:spPr>
        <p:txBody>
          <a:bodyPr wrap="square" rtlCol="0">
            <a:spAutoFit/>
          </a:bodyPr>
          <a:lstStyle/>
          <a:p>
            <a:r>
              <a:rPr lang="en-CA" sz="2800" b="1" dirty="0"/>
              <a:t>Lessons from YKK</a:t>
            </a:r>
            <a:br>
              <a:rPr lang="en-CA" sz="2800" dirty="0"/>
            </a:br>
            <a:r>
              <a:rPr lang="en-CA" sz="2800" dirty="0"/>
              <a:t>	</a:t>
            </a:r>
            <a:r>
              <a:rPr lang="en-CA" sz="2400" dirty="0"/>
              <a:t>2. Private ownership</a:t>
            </a:r>
            <a:endParaRPr lang="en-CA" sz="2400" b="1" dirty="0"/>
          </a:p>
        </p:txBody>
      </p:sp>
      <p:pic>
        <p:nvPicPr>
          <p:cNvPr id="9" name="Picture 8" descr="YKK company logo">
            <a:extLst>
              <a:ext uri="{FF2B5EF4-FFF2-40B4-BE49-F238E27FC236}">
                <a16:creationId xmlns:a16="http://schemas.microsoft.com/office/drawing/2014/main" id="{8ADE3B77-94F2-445B-A66A-09E53124C6D7}"/>
              </a:ext>
            </a:extLst>
          </p:cNvPr>
          <p:cNvPicPr>
            <a:picLocks noChangeAspect="1"/>
          </p:cNvPicPr>
          <p:nvPr/>
        </p:nvPicPr>
        <p:blipFill>
          <a:blip r:embed="rId3"/>
          <a:stretch>
            <a:fillRect/>
          </a:stretch>
        </p:blipFill>
        <p:spPr>
          <a:xfrm>
            <a:off x="2786748" y="727729"/>
            <a:ext cx="899028" cy="377592"/>
          </a:xfrm>
          <a:prstGeom prst="rect">
            <a:avLst/>
          </a:prstGeom>
        </p:spPr>
      </p:pic>
      <p:pic>
        <p:nvPicPr>
          <p:cNvPr id="5" name="Picture 4" descr="Icon&#10;">
            <a:extLst>
              <a:ext uri="{FF2B5EF4-FFF2-40B4-BE49-F238E27FC236}">
                <a16:creationId xmlns:a16="http://schemas.microsoft.com/office/drawing/2014/main" id="{23467540-48A2-4377-A94E-5FBB22DD6E0E}"/>
              </a:ext>
            </a:extLst>
          </p:cNvPr>
          <p:cNvPicPr>
            <a:picLocks noChangeAspect="1"/>
          </p:cNvPicPr>
          <p:nvPr/>
        </p:nvPicPr>
        <p:blipFill>
          <a:blip r:embed="rId4"/>
          <a:stretch>
            <a:fillRect/>
          </a:stretch>
        </p:blipFill>
        <p:spPr>
          <a:xfrm>
            <a:off x="685801" y="1100073"/>
            <a:ext cx="513079" cy="513079"/>
          </a:xfrm>
          <a:prstGeom prst="rect">
            <a:avLst/>
          </a:prstGeom>
        </p:spPr>
      </p:pic>
    </p:spTree>
    <p:extLst>
      <p:ext uri="{BB962C8B-B14F-4D97-AF65-F5344CB8AC3E}">
        <p14:creationId xmlns:p14="http://schemas.microsoft.com/office/powerpoint/2010/main" val="37194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F32CC2-8DFB-43CA-9C72-ABBA798E568A}"/>
              </a:ext>
            </a:extLst>
          </p:cNvPr>
          <p:cNvSpPr>
            <a:spLocks noGrp="1"/>
          </p:cNvSpPr>
          <p:nvPr>
            <p:ph idx="1"/>
          </p:nvPr>
        </p:nvSpPr>
        <p:spPr>
          <a:xfrm>
            <a:off x="685801" y="1684512"/>
            <a:ext cx="10131425" cy="1830493"/>
          </a:xfrm>
        </p:spPr>
        <p:txBody>
          <a:bodyPr/>
          <a:lstStyle/>
          <a:p>
            <a:pPr>
              <a:buFont typeface="Wingdings" panose="05000000000000000000" pitchFamily="2" charset="2"/>
              <a:buChar char="v"/>
            </a:pPr>
            <a:r>
              <a:rPr lang="en-US" dirty="0"/>
              <a:t>One of YKK’s core values is “insist on quality in everything, ” and, according to the company’s own website, all of its business activities revolve around the assurance of quality. Each YKK production site conducts various quality tests and regularly reports these to the headquarters in Japan.</a:t>
            </a:r>
          </a:p>
          <a:p>
            <a:pPr>
              <a:buFont typeface="Wingdings" panose="05000000000000000000" pitchFamily="2" charset="2"/>
              <a:buChar char="v"/>
            </a:pPr>
            <a:r>
              <a:rPr lang="en-US" dirty="0"/>
              <a:t>This approach also ensures that YKK can respond quickly to customer needs and special requests. Lastly, it leads to advantages in terms of quick, coordinated deployment of new methods and technologies</a:t>
            </a:r>
            <a:endParaRPr lang="en-CA" dirty="0"/>
          </a:p>
        </p:txBody>
      </p:sp>
      <p:sp>
        <p:nvSpPr>
          <p:cNvPr id="4" name="Title 1">
            <a:extLst>
              <a:ext uri="{FF2B5EF4-FFF2-40B4-BE49-F238E27FC236}">
                <a16:creationId xmlns:a16="http://schemas.microsoft.com/office/drawing/2014/main" id="{F0AB1DE5-DA71-43AE-95C3-83EDDEDFC9C4}"/>
              </a:ext>
              <a:ext uri="{C183D7F6-B498-43B3-948B-1728B52AA6E4}">
                <adec:decorative xmlns:adec="http://schemas.microsoft.com/office/drawing/2017/decorative" val="1"/>
              </a:ext>
            </a:extLst>
          </p:cNvPr>
          <p:cNvSpPr txBox="1">
            <a:spLocks/>
          </p:cNvSpPr>
          <p:nvPr/>
        </p:nvSpPr>
        <p:spPr>
          <a:xfrm>
            <a:off x="685801" y="3854016"/>
            <a:ext cx="10131425" cy="48768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CA" sz="2400" dirty="0"/>
          </a:p>
        </p:txBody>
      </p:sp>
      <p:sp>
        <p:nvSpPr>
          <p:cNvPr id="5" name="Content Placeholder 2">
            <a:extLst>
              <a:ext uri="{FF2B5EF4-FFF2-40B4-BE49-F238E27FC236}">
                <a16:creationId xmlns:a16="http://schemas.microsoft.com/office/drawing/2014/main" id="{DF6BCC5D-3249-43BE-B3DD-04D2248E5C35}"/>
              </a:ext>
            </a:extLst>
          </p:cNvPr>
          <p:cNvSpPr txBox="1">
            <a:spLocks/>
          </p:cNvSpPr>
          <p:nvPr/>
        </p:nvSpPr>
        <p:spPr>
          <a:xfrm>
            <a:off x="685801" y="4326456"/>
            <a:ext cx="10131425" cy="1774614"/>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anose="05000000000000000000" pitchFamily="2" charset="2"/>
              <a:buChar char="v"/>
            </a:pPr>
            <a:r>
              <a:rPr lang="en-US" sz="2000" b="1" dirty="0"/>
              <a:t>YKK’s corporate governance system is further operationalized through its core values:</a:t>
            </a:r>
          </a:p>
          <a:p>
            <a:pPr lvl="1"/>
            <a:r>
              <a:rPr lang="en-US" sz="1800" dirty="0"/>
              <a:t>Do not fear failure; experience builds success/creates opportunities for employees. </a:t>
            </a:r>
          </a:p>
          <a:p>
            <a:pPr lvl="1"/>
            <a:r>
              <a:rPr lang="en-US" sz="1800" dirty="0"/>
              <a:t>Insist of quality in everything. </a:t>
            </a:r>
          </a:p>
          <a:p>
            <a:pPr lvl="1"/>
            <a:r>
              <a:rPr lang="en-US" sz="1800" dirty="0"/>
              <a:t>Build trust, transparency, and respect</a:t>
            </a:r>
          </a:p>
        </p:txBody>
      </p:sp>
      <p:sp>
        <p:nvSpPr>
          <p:cNvPr id="6" name="TextBox 5">
            <a:extLst>
              <a:ext uri="{FF2B5EF4-FFF2-40B4-BE49-F238E27FC236}">
                <a16:creationId xmlns:a16="http://schemas.microsoft.com/office/drawing/2014/main" id="{8AF05A2E-871A-48A2-848B-9A352EBD42E0}"/>
              </a:ext>
            </a:extLst>
          </p:cNvPr>
          <p:cNvSpPr txBox="1"/>
          <p:nvPr/>
        </p:nvSpPr>
        <p:spPr>
          <a:xfrm>
            <a:off x="1175953" y="3854016"/>
            <a:ext cx="5273040" cy="461665"/>
          </a:xfrm>
          <a:prstGeom prst="rect">
            <a:avLst/>
          </a:prstGeom>
          <a:noFill/>
        </p:spPr>
        <p:txBody>
          <a:bodyPr wrap="square" rtlCol="0">
            <a:spAutoFit/>
          </a:bodyPr>
          <a:lstStyle/>
          <a:p>
            <a:r>
              <a:rPr lang="en-CA" sz="2400" dirty="0"/>
              <a:t>4. Company Values</a:t>
            </a:r>
          </a:p>
        </p:txBody>
      </p:sp>
      <p:sp>
        <p:nvSpPr>
          <p:cNvPr id="7" name="TextBox 6">
            <a:extLst>
              <a:ext uri="{FF2B5EF4-FFF2-40B4-BE49-F238E27FC236}">
                <a16:creationId xmlns:a16="http://schemas.microsoft.com/office/drawing/2014/main" id="{E4E99E89-4ECE-4F61-92CE-D785DE57FF51}"/>
              </a:ext>
            </a:extLst>
          </p:cNvPr>
          <p:cNvSpPr txBox="1"/>
          <p:nvPr/>
        </p:nvSpPr>
        <p:spPr>
          <a:xfrm>
            <a:off x="685801" y="756930"/>
            <a:ext cx="5273040" cy="1015663"/>
          </a:xfrm>
          <a:prstGeom prst="rect">
            <a:avLst/>
          </a:prstGeom>
          <a:noFill/>
        </p:spPr>
        <p:txBody>
          <a:bodyPr wrap="square" rtlCol="0">
            <a:spAutoFit/>
          </a:bodyPr>
          <a:lstStyle/>
          <a:p>
            <a:r>
              <a:rPr lang="en-CA" sz="2800" b="1" dirty="0"/>
              <a:t>Lessons from YKK</a:t>
            </a:r>
            <a:br>
              <a:rPr lang="en-CA" sz="3200" dirty="0"/>
            </a:br>
            <a:r>
              <a:rPr lang="en-CA" sz="3200" dirty="0"/>
              <a:t>     </a:t>
            </a:r>
            <a:r>
              <a:rPr lang="en-CA" sz="2400" dirty="0"/>
              <a:t>3. Focus on quality </a:t>
            </a:r>
            <a:endParaRPr lang="en-CA" sz="2400" b="1" dirty="0"/>
          </a:p>
        </p:txBody>
      </p:sp>
      <p:pic>
        <p:nvPicPr>
          <p:cNvPr id="8" name="Picture 7" descr="YKK company logo">
            <a:extLst>
              <a:ext uri="{FF2B5EF4-FFF2-40B4-BE49-F238E27FC236}">
                <a16:creationId xmlns:a16="http://schemas.microsoft.com/office/drawing/2014/main" id="{0330901E-A59E-4F80-9AFF-2EBA035893A1}"/>
              </a:ext>
            </a:extLst>
          </p:cNvPr>
          <p:cNvPicPr>
            <a:picLocks noChangeAspect="1"/>
          </p:cNvPicPr>
          <p:nvPr/>
        </p:nvPicPr>
        <p:blipFill>
          <a:blip r:embed="rId2"/>
          <a:stretch>
            <a:fillRect/>
          </a:stretch>
        </p:blipFill>
        <p:spPr>
          <a:xfrm>
            <a:off x="2796908" y="795899"/>
            <a:ext cx="899028" cy="377592"/>
          </a:xfrm>
          <a:prstGeom prst="rect">
            <a:avLst/>
          </a:prstGeom>
        </p:spPr>
      </p:pic>
      <p:pic>
        <p:nvPicPr>
          <p:cNvPr id="10" name="Picture 9" descr="Icon&#10;">
            <a:extLst>
              <a:ext uri="{FF2B5EF4-FFF2-40B4-BE49-F238E27FC236}">
                <a16:creationId xmlns:a16="http://schemas.microsoft.com/office/drawing/2014/main" id="{3D1BA9B7-2028-4A8A-AC4B-DCE600C66C9F}"/>
              </a:ext>
            </a:extLst>
          </p:cNvPr>
          <p:cNvPicPr>
            <a:picLocks noChangeAspect="1"/>
          </p:cNvPicPr>
          <p:nvPr/>
        </p:nvPicPr>
        <p:blipFill>
          <a:blip r:embed="rId3"/>
          <a:stretch>
            <a:fillRect/>
          </a:stretch>
        </p:blipFill>
        <p:spPr>
          <a:xfrm>
            <a:off x="801371" y="1279803"/>
            <a:ext cx="339024" cy="339024"/>
          </a:xfrm>
          <a:prstGeom prst="rect">
            <a:avLst/>
          </a:prstGeom>
        </p:spPr>
      </p:pic>
      <p:pic>
        <p:nvPicPr>
          <p:cNvPr id="12" name="Picture 11" descr="Icon&#10;">
            <a:extLst>
              <a:ext uri="{FF2B5EF4-FFF2-40B4-BE49-F238E27FC236}">
                <a16:creationId xmlns:a16="http://schemas.microsoft.com/office/drawing/2014/main" id="{14971FE1-618B-4DAA-8000-A5EBC073BE8D}"/>
              </a:ext>
            </a:extLst>
          </p:cNvPr>
          <p:cNvPicPr>
            <a:picLocks noChangeAspect="1"/>
          </p:cNvPicPr>
          <p:nvPr/>
        </p:nvPicPr>
        <p:blipFill>
          <a:blip r:embed="rId4"/>
          <a:stretch>
            <a:fillRect/>
          </a:stretch>
        </p:blipFill>
        <p:spPr>
          <a:xfrm>
            <a:off x="801371" y="3838421"/>
            <a:ext cx="374582" cy="374582"/>
          </a:xfrm>
          <a:prstGeom prst="rect">
            <a:avLst/>
          </a:prstGeom>
        </p:spPr>
      </p:pic>
    </p:spTree>
    <p:extLst>
      <p:ext uri="{BB962C8B-B14F-4D97-AF65-F5344CB8AC3E}">
        <p14:creationId xmlns:p14="http://schemas.microsoft.com/office/powerpoint/2010/main" val="62214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83D221-4928-4062-A782-00C6B527D29E}"/>
              </a:ext>
            </a:extLst>
          </p:cNvPr>
          <p:cNvSpPr>
            <a:spLocks noGrp="1"/>
          </p:cNvSpPr>
          <p:nvPr>
            <p:ph idx="1"/>
          </p:nvPr>
        </p:nvSpPr>
        <p:spPr>
          <a:xfrm>
            <a:off x="685801" y="1919393"/>
            <a:ext cx="10131425" cy="3181774"/>
          </a:xfrm>
        </p:spPr>
        <p:txBody>
          <a:bodyPr>
            <a:noAutofit/>
          </a:bodyPr>
          <a:lstStyle/>
          <a:p>
            <a:pPr>
              <a:buFont typeface="Wingdings" panose="05000000000000000000" pitchFamily="2" charset="2"/>
              <a:buChar char="v"/>
            </a:pPr>
            <a:r>
              <a:rPr lang="en-US" sz="2000" dirty="0"/>
              <a:t>Firms can overcome the so-called “liability of foreignness, ” and are viewed as an indigenous social and economic actor. Throughout its history, YKK has made a deliberate effort to establish strong local roots, and this has led to acceptance even in the most closed of markets.</a:t>
            </a:r>
          </a:p>
          <a:p>
            <a:pPr>
              <a:buFont typeface="Wingdings" panose="05000000000000000000" pitchFamily="2" charset="2"/>
              <a:buChar char="v"/>
            </a:pPr>
            <a:r>
              <a:rPr lang="en-US" sz="2000" dirty="0"/>
              <a:t>YKK’s focus on local even manifests itself in different operations within one country. In the U.S., for instance, where YKK has six manufacturing facilities, the firm successfully integrated the firm’s traditional Japanese values.</a:t>
            </a:r>
          </a:p>
          <a:p>
            <a:pPr>
              <a:buFont typeface="Wingdings" panose="05000000000000000000" pitchFamily="2" charset="2"/>
              <a:buChar char="v"/>
            </a:pPr>
            <a:r>
              <a:rPr lang="en-US" sz="2000" dirty="0"/>
              <a:t>Employees adopted YKK’s traditional cycle of goodness while maintaining values such as a relaxed pace of life, a sense of informality, and southern hospitality. </a:t>
            </a:r>
            <a:endParaRPr lang="en-CA" sz="2000" dirty="0"/>
          </a:p>
        </p:txBody>
      </p:sp>
      <p:sp>
        <p:nvSpPr>
          <p:cNvPr id="5" name="TextBox 4">
            <a:extLst>
              <a:ext uri="{FF2B5EF4-FFF2-40B4-BE49-F238E27FC236}">
                <a16:creationId xmlns:a16="http://schemas.microsoft.com/office/drawing/2014/main" id="{C710DB5E-9239-436B-8BF6-6825FACFE865}"/>
              </a:ext>
            </a:extLst>
          </p:cNvPr>
          <p:cNvSpPr txBox="1"/>
          <p:nvPr/>
        </p:nvSpPr>
        <p:spPr>
          <a:xfrm>
            <a:off x="685801" y="722888"/>
            <a:ext cx="5273040" cy="954107"/>
          </a:xfrm>
          <a:prstGeom prst="rect">
            <a:avLst/>
          </a:prstGeom>
          <a:noFill/>
        </p:spPr>
        <p:txBody>
          <a:bodyPr wrap="square" rtlCol="0">
            <a:spAutoFit/>
          </a:bodyPr>
          <a:lstStyle/>
          <a:p>
            <a:r>
              <a:rPr lang="en-CA" sz="2800" b="1" dirty="0"/>
              <a:t>Lessons from YKK</a:t>
            </a:r>
            <a:br>
              <a:rPr lang="en-CA" sz="2800" dirty="0"/>
            </a:br>
            <a:r>
              <a:rPr lang="en-CA" sz="2800" dirty="0"/>
              <a:t>	</a:t>
            </a:r>
            <a:r>
              <a:rPr lang="en-CA" sz="2400" dirty="0"/>
              <a:t>5. Local embeddedness</a:t>
            </a:r>
            <a:endParaRPr lang="en-CA" sz="2400" b="1" dirty="0"/>
          </a:p>
        </p:txBody>
      </p:sp>
      <p:pic>
        <p:nvPicPr>
          <p:cNvPr id="6" name="Picture 5" descr="YKK company logo">
            <a:extLst>
              <a:ext uri="{FF2B5EF4-FFF2-40B4-BE49-F238E27FC236}">
                <a16:creationId xmlns:a16="http://schemas.microsoft.com/office/drawing/2014/main" id="{0EF0A960-B73D-4369-9B50-78E5E3AC26B6}"/>
              </a:ext>
            </a:extLst>
          </p:cNvPr>
          <p:cNvPicPr>
            <a:picLocks noChangeAspect="1"/>
          </p:cNvPicPr>
          <p:nvPr/>
        </p:nvPicPr>
        <p:blipFill>
          <a:blip r:embed="rId2"/>
          <a:stretch>
            <a:fillRect/>
          </a:stretch>
        </p:blipFill>
        <p:spPr>
          <a:xfrm>
            <a:off x="2796908" y="791572"/>
            <a:ext cx="899028" cy="377592"/>
          </a:xfrm>
          <a:prstGeom prst="rect">
            <a:avLst/>
          </a:prstGeom>
        </p:spPr>
      </p:pic>
      <p:pic>
        <p:nvPicPr>
          <p:cNvPr id="8" name="Picture 7" descr="Icon">
            <a:extLst>
              <a:ext uri="{FF2B5EF4-FFF2-40B4-BE49-F238E27FC236}">
                <a16:creationId xmlns:a16="http://schemas.microsoft.com/office/drawing/2014/main" id="{A527387C-CE24-4B98-9650-430317E845E3}"/>
              </a:ext>
            </a:extLst>
          </p:cNvPr>
          <p:cNvPicPr>
            <a:picLocks noChangeAspect="1"/>
          </p:cNvPicPr>
          <p:nvPr/>
        </p:nvPicPr>
        <p:blipFill>
          <a:blip r:embed="rId3"/>
          <a:stretch>
            <a:fillRect/>
          </a:stretch>
        </p:blipFill>
        <p:spPr>
          <a:xfrm>
            <a:off x="769882" y="1256297"/>
            <a:ext cx="368038" cy="368038"/>
          </a:xfrm>
          <a:prstGeom prst="rect">
            <a:avLst/>
          </a:prstGeom>
        </p:spPr>
      </p:pic>
    </p:spTree>
    <p:extLst>
      <p:ext uri="{BB962C8B-B14F-4D97-AF65-F5344CB8AC3E}">
        <p14:creationId xmlns:p14="http://schemas.microsoft.com/office/powerpoint/2010/main" val="125118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E897C-F933-43F2-B578-7FD5CE7F97D9}"/>
              </a:ext>
            </a:extLst>
          </p:cNvPr>
          <p:cNvSpPr>
            <a:spLocks noGrp="1"/>
          </p:cNvSpPr>
          <p:nvPr>
            <p:ph idx="1"/>
          </p:nvPr>
        </p:nvSpPr>
        <p:spPr>
          <a:xfrm>
            <a:off x="685798" y="2965448"/>
            <a:ext cx="10131425" cy="1950720"/>
          </a:xfrm>
        </p:spPr>
        <p:txBody>
          <a:bodyPr>
            <a:normAutofit/>
          </a:bodyPr>
          <a:lstStyle/>
          <a:p>
            <a:pPr>
              <a:buFont typeface="Wingdings" panose="05000000000000000000" pitchFamily="2" charset="2"/>
              <a:buChar char="v"/>
            </a:pPr>
            <a:r>
              <a:rPr lang="en-US" sz="2000" b="1" dirty="0"/>
              <a:t>The global zipper industry seems relatively static, but it’s interesting for several reasons:</a:t>
            </a:r>
          </a:p>
          <a:p>
            <a:pPr lvl="1"/>
            <a:r>
              <a:rPr lang="en-US" sz="1800" dirty="0"/>
              <a:t>Zippers are a specialty item that is not marketed directly to consumers.</a:t>
            </a:r>
          </a:p>
          <a:p>
            <a:pPr lvl="1"/>
            <a:r>
              <a:rPr lang="en-US" sz="1800" dirty="0"/>
              <a:t>while the zipper industry is relatively obscure, it is also large, with annual sales in between $7 and 13 billion (U.S.), with a CAGR between 5.4% and 7.6%.</a:t>
            </a:r>
          </a:p>
          <a:p>
            <a:endParaRPr lang="en-CA" sz="2000" dirty="0"/>
          </a:p>
        </p:txBody>
      </p:sp>
      <p:graphicFrame>
        <p:nvGraphicFramePr>
          <p:cNvPr id="6" name="Chart 5" descr="Pie chart, Global market share of YKK &#10;">
            <a:extLst>
              <a:ext uri="{FF2B5EF4-FFF2-40B4-BE49-F238E27FC236}">
                <a16:creationId xmlns:a16="http://schemas.microsoft.com/office/drawing/2014/main" id="{593B85CD-93CA-4558-AB1C-6530D01BCB80}"/>
              </a:ext>
            </a:extLst>
          </p:cNvPr>
          <p:cNvGraphicFramePr/>
          <p:nvPr>
            <p:extLst>
              <p:ext uri="{D42A27DB-BD31-4B8C-83A1-F6EECF244321}">
                <p14:modId xmlns:p14="http://schemas.microsoft.com/office/powerpoint/2010/main" val="1138629927"/>
              </p:ext>
            </p:extLst>
          </p:nvPr>
        </p:nvGraphicFramePr>
        <p:xfrm>
          <a:off x="7799706" y="4387427"/>
          <a:ext cx="3291840" cy="208449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EF52309-A84C-477D-AC2C-1B2AEAA548E6}"/>
              </a:ext>
            </a:extLst>
          </p:cNvPr>
          <p:cNvSpPr txBox="1"/>
          <p:nvPr/>
        </p:nvSpPr>
        <p:spPr>
          <a:xfrm>
            <a:off x="685798" y="706292"/>
            <a:ext cx="6802122" cy="954107"/>
          </a:xfrm>
          <a:prstGeom prst="rect">
            <a:avLst/>
          </a:prstGeom>
          <a:noFill/>
        </p:spPr>
        <p:txBody>
          <a:bodyPr wrap="square" rtlCol="0">
            <a:spAutoFit/>
          </a:bodyPr>
          <a:lstStyle/>
          <a:p>
            <a:r>
              <a:rPr lang="en-US" sz="2800" b="1" dirty="0"/>
              <a:t>Lessons from YKK</a:t>
            </a:r>
            <a:br>
              <a:rPr lang="en-US" sz="2800" dirty="0"/>
            </a:br>
            <a:r>
              <a:rPr lang="en-US" sz="2800" dirty="0"/>
              <a:t>	</a:t>
            </a:r>
            <a:r>
              <a:rPr lang="en-US" sz="2400" dirty="0"/>
              <a:t>6. Dynamic adjustment to industry changes</a:t>
            </a:r>
            <a:endParaRPr lang="en-CA" sz="2400" b="1" dirty="0"/>
          </a:p>
        </p:txBody>
      </p:sp>
      <p:sp>
        <p:nvSpPr>
          <p:cNvPr id="8" name="Content Placeholder 2">
            <a:extLst>
              <a:ext uri="{FF2B5EF4-FFF2-40B4-BE49-F238E27FC236}">
                <a16:creationId xmlns:a16="http://schemas.microsoft.com/office/drawing/2014/main" id="{5F4451CE-0A38-47B4-B069-04DCFF46FFCC}"/>
              </a:ext>
            </a:extLst>
          </p:cNvPr>
          <p:cNvSpPr txBox="1">
            <a:spLocks/>
          </p:cNvSpPr>
          <p:nvPr/>
        </p:nvSpPr>
        <p:spPr>
          <a:xfrm>
            <a:off x="685799" y="1835785"/>
            <a:ext cx="10131425" cy="1025736"/>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anose="05000000000000000000" pitchFamily="2" charset="2"/>
              <a:buChar char="v"/>
            </a:pPr>
            <a:r>
              <a:rPr lang="en-US" sz="2000" dirty="0"/>
              <a:t>When examining factors that influence a firms’ longevity, one must consider the competitive landscape, rate of innovation, and technological change. </a:t>
            </a:r>
          </a:p>
        </p:txBody>
      </p:sp>
      <p:sp>
        <p:nvSpPr>
          <p:cNvPr id="9" name="Content Placeholder 2">
            <a:extLst>
              <a:ext uri="{FF2B5EF4-FFF2-40B4-BE49-F238E27FC236}">
                <a16:creationId xmlns:a16="http://schemas.microsoft.com/office/drawing/2014/main" id="{F23BF385-6DEA-480E-831B-B0BCC6A44E9F}"/>
              </a:ext>
            </a:extLst>
          </p:cNvPr>
          <p:cNvSpPr txBox="1">
            <a:spLocks/>
          </p:cNvSpPr>
          <p:nvPr/>
        </p:nvSpPr>
        <p:spPr>
          <a:xfrm>
            <a:off x="685798" y="4806104"/>
            <a:ext cx="7106920" cy="1025736"/>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spcAft>
                <a:spcPts val="0"/>
              </a:spcAft>
              <a:buFont typeface="Wingdings" panose="05000000000000000000" pitchFamily="2" charset="2"/>
              <a:buChar char="v"/>
            </a:pPr>
            <a:r>
              <a:rPr lang="en-US" sz="2000" dirty="0"/>
              <a:t>The global zipper market is also highly fragmented, with many local and regional players, and competition along the traditional lines of cost, quality, and innovation.</a:t>
            </a:r>
          </a:p>
        </p:txBody>
      </p:sp>
      <p:pic>
        <p:nvPicPr>
          <p:cNvPr id="10" name="Picture 9" descr="YKK company logo">
            <a:extLst>
              <a:ext uri="{FF2B5EF4-FFF2-40B4-BE49-F238E27FC236}">
                <a16:creationId xmlns:a16="http://schemas.microsoft.com/office/drawing/2014/main" id="{8E90DEC2-43E2-4BE6-A895-896C05F47C67}"/>
              </a:ext>
            </a:extLst>
          </p:cNvPr>
          <p:cNvPicPr>
            <a:picLocks noChangeAspect="1"/>
          </p:cNvPicPr>
          <p:nvPr/>
        </p:nvPicPr>
        <p:blipFill>
          <a:blip r:embed="rId3"/>
          <a:stretch>
            <a:fillRect/>
          </a:stretch>
        </p:blipFill>
        <p:spPr>
          <a:xfrm>
            <a:off x="2771269" y="774976"/>
            <a:ext cx="899028" cy="377592"/>
          </a:xfrm>
          <a:prstGeom prst="rect">
            <a:avLst/>
          </a:prstGeom>
        </p:spPr>
      </p:pic>
      <p:pic>
        <p:nvPicPr>
          <p:cNvPr id="12" name="Picture 11" descr="Icon&#10;">
            <a:extLst>
              <a:ext uri="{FF2B5EF4-FFF2-40B4-BE49-F238E27FC236}">
                <a16:creationId xmlns:a16="http://schemas.microsoft.com/office/drawing/2014/main" id="{CFD6C56E-2C9C-4385-960D-CBCE624129EE}"/>
              </a:ext>
            </a:extLst>
          </p:cNvPr>
          <p:cNvPicPr>
            <a:picLocks noChangeAspect="1"/>
          </p:cNvPicPr>
          <p:nvPr/>
        </p:nvPicPr>
        <p:blipFill>
          <a:blip r:embed="rId4"/>
          <a:stretch>
            <a:fillRect/>
          </a:stretch>
        </p:blipFill>
        <p:spPr>
          <a:xfrm>
            <a:off x="772465" y="1215877"/>
            <a:ext cx="358923" cy="358923"/>
          </a:xfrm>
          <a:prstGeom prst="rect">
            <a:avLst/>
          </a:prstGeom>
        </p:spPr>
      </p:pic>
    </p:spTree>
    <p:extLst>
      <p:ext uri="{BB962C8B-B14F-4D97-AF65-F5344CB8AC3E}">
        <p14:creationId xmlns:p14="http://schemas.microsoft.com/office/powerpoint/2010/main" val="3674415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E57094B-4684-420B-AFE0-4E41CA2AF7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1388</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Celestial</vt:lpstr>
      <vt:lpstr>How successful companies last longer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2022-07-29T22:19:13Z</dcterms:created>
  <dcterms:modified xsi:type="dcterms:W3CDTF">2022-07-30T00:25:37Z</dcterms:modified>
</cp:coreProperties>
</file>