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0C5B9-BD52-6A51-2BE5-DB104A53FB37}" v="9" dt="2022-02-17T23:06:39.565"/>
    <p1510:client id="{87667E42-F98D-E11D-F0D0-46E8B649C973}" v="3" dt="2022-02-14T22:48:03.386"/>
    <p1510:client id="{C8C52CEF-209B-A1C6-D41A-A73121A641E2}" v="6" dt="2022-02-13T02:43:2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8060C5B9-BD52-6A51-2BE5-DB104A53FB37}"/>
    <pc:docChg chg="modSld">
      <pc:chgData name="Azmat Bhatti" userId="S::azmat.bhatti@senecacollege.ca::09f6c9ca-cbe7-4c62-a17d-dcf95ab0b9f4" providerId="AD" clId="Web-{8060C5B9-BD52-6A51-2BE5-DB104A53FB37}" dt="2022-02-17T23:06:39.565" v="8" actId="20577"/>
      <pc:docMkLst>
        <pc:docMk/>
      </pc:docMkLst>
      <pc:sldChg chg="modSp">
        <pc:chgData name="Azmat Bhatti" userId="S::azmat.bhatti@senecacollege.ca::09f6c9ca-cbe7-4c62-a17d-dcf95ab0b9f4" providerId="AD" clId="Web-{8060C5B9-BD52-6A51-2BE5-DB104A53FB37}" dt="2022-02-17T23:06:39.565" v="8" actId="20577"/>
        <pc:sldMkLst>
          <pc:docMk/>
          <pc:sldMk cId="1262651551" sldId="266"/>
        </pc:sldMkLst>
        <pc:spChg chg="mod">
          <ac:chgData name="Azmat Bhatti" userId="S::azmat.bhatti@senecacollege.ca::09f6c9ca-cbe7-4c62-a17d-dcf95ab0b9f4" providerId="AD" clId="Web-{8060C5B9-BD52-6A51-2BE5-DB104A53FB37}" dt="2022-02-17T23:06:39.565" v="8" actId="20577"/>
          <ac:spMkLst>
            <pc:docMk/>
            <pc:sldMk cId="1262651551" sldId="266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87667E42-F98D-E11D-F0D0-46E8B649C973}"/>
    <pc:docChg chg="modSld">
      <pc:chgData name="Azmat Bhatti" userId="S::azmat.bhatti@senecacollege.ca::09f6c9ca-cbe7-4c62-a17d-dcf95ab0b9f4" providerId="AD" clId="Web-{87667E42-F98D-E11D-F0D0-46E8B649C973}" dt="2022-02-14T22:48:03.386" v="2" actId="20577"/>
      <pc:docMkLst>
        <pc:docMk/>
      </pc:docMkLst>
      <pc:sldChg chg="modSp">
        <pc:chgData name="Azmat Bhatti" userId="S::azmat.bhatti@senecacollege.ca::09f6c9ca-cbe7-4c62-a17d-dcf95ab0b9f4" providerId="AD" clId="Web-{87667E42-F98D-E11D-F0D0-46E8B649C973}" dt="2022-02-14T22:48:03.386" v="2" actId="20577"/>
        <pc:sldMkLst>
          <pc:docMk/>
          <pc:sldMk cId="1049822807" sldId="260"/>
        </pc:sldMkLst>
        <pc:spChg chg="mod">
          <ac:chgData name="Azmat Bhatti" userId="S::azmat.bhatti@senecacollege.ca::09f6c9ca-cbe7-4c62-a17d-dcf95ab0b9f4" providerId="AD" clId="Web-{87667E42-F98D-E11D-F0D0-46E8B649C973}" dt="2022-02-14T22:48:03.386" v="2" actId="20577"/>
          <ac:spMkLst>
            <pc:docMk/>
            <pc:sldMk cId="1049822807" sldId="260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C8C52CEF-209B-A1C6-D41A-A73121A641E2}"/>
    <pc:docChg chg="modSld">
      <pc:chgData name="Azmat Bhatti" userId="S::azmat.bhatti@senecacollege.ca::09f6c9ca-cbe7-4c62-a17d-dcf95ab0b9f4" providerId="AD" clId="Web-{C8C52CEF-209B-A1C6-D41A-A73121A641E2}" dt="2022-02-13T02:43:17.643" v="4" actId="20577"/>
      <pc:docMkLst>
        <pc:docMk/>
      </pc:docMkLst>
      <pc:sldChg chg="modSp">
        <pc:chgData name="Azmat Bhatti" userId="S::azmat.bhatti@senecacollege.ca::09f6c9ca-cbe7-4c62-a17d-dcf95ab0b9f4" providerId="AD" clId="Web-{C8C52CEF-209B-A1C6-D41A-A73121A641E2}" dt="2022-02-13T02:43:17.643" v="4" actId="20577"/>
        <pc:sldMkLst>
          <pc:docMk/>
          <pc:sldMk cId="875204425" sldId="256"/>
        </pc:sldMkLst>
        <pc:spChg chg="mod">
          <ac:chgData name="Azmat Bhatti" userId="S::azmat.bhatti@senecacollege.ca::09f6c9ca-cbe7-4c62-a17d-dcf95ab0b9f4" providerId="AD" clId="Web-{C8C52CEF-209B-A1C6-D41A-A73121A641E2}" dt="2022-02-13T02:43:17.643" v="4" actId="20577"/>
          <ac:spMkLst>
            <pc:docMk/>
            <pc:sldMk cId="875204425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Lab1: CALL IBC233LIB/EDITCODES</a:t>
            </a:r>
          </a:p>
          <a:p>
            <a:r>
              <a:rPr lang="en-CA" dirty="0"/>
              <a:t>Lab</a:t>
            </a:r>
            <a:r>
              <a:rPr lang="en-CA" baseline="0" dirty="0"/>
              <a:t> 3: CALL MARKSRPG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BCI233 -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5: More on CL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iSeries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Navigator vs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iSeries</a:t>
            </a:r>
            <a:r>
              <a:rPr lang="en-CA" dirty="0"/>
              <a:t> Navigator</a:t>
            </a:r>
          </a:p>
          <a:p>
            <a:pPr lvl="1"/>
            <a:r>
              <a:rPr lang="en-CA" dirty="0"/>
              <a:t>Come with Client Access</a:t>
            </a:r>
          </a:p>
          <a:p>
            <a:pPr lvl="1"/>
            <a:r>
              <a:rPr lang="en-CA" dirty="0"/>
              <a:t>provide a set of system management features for IBM </a:t>
            </a:r>
            <a:r>
              <a:rPr lang="en-CA" dirty="0" err="1"/>
              <a:t>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Editcode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Editword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Editcode</a:t>
            </a:r>
            <a:endParaRPr lang="en-CA" dirty="0"/>
          </a:p>
          <a:p>
            <a:pPr lvl="1"/>
            <a:r>
              <a:rPr lang="en-CA" dirty="0"/>
              <a:t>Predefined number format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solidFill>
                  <a:srgbClr val="0000CC"/>
                </a:solidFill>
              </a:rPr>
              <a:t>EDTCDE(1)  </a:t>
            </a:r>
          </a:p>
          <a:p>
            <a:pPr lvl="1"/>
            <a:r>
              <a:rPr lang="en-CA" dirty="0"/>
              <a:t>Lab1:</a:t>
            </a:r>
          </a:p>
          <a:p>
            <a:pPr marL="914400" lvl="2" indent="0">
              <a:buNone/>
            </a:pPr>
            <a:r>
              <a:rPr lang="en-CA" dirty="0"/>
              <a:t> CALL BCI433LIB/EDITCODES</a:t>
            </a:r>
            <a:endParaRPr lang="en-CA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4-2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4-2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Finish lab 4-1</a:t>
            </a:r>
          </a:p>
          <a:p>
            <a:pPr lvl="1"/>
            <a:r>
              <a:rPr lang="en-CA" dirty="0"/>
              <a:t>If you finish earlier than lab time, send me email (with your </a:t>
            </a:r>
            <a:r>
              <a:rPr lang="en-CA" dirty="0" err="1"/>
              <a:t>userid</a:t>
            </a:r>
            <a:r>
              <a:rPr lang="en-CA" dirty="0"/>
              <a:t>) for evaluation</a:t>
            </a:r>
          </a:p>
          <a:p>
            <a:r>
              <a:rPr lang="en-CA" dirty="0"/>
              <a:t>Preparing for the test #1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 commands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Lab 4-2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vs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“display”</a:t>
            </a:r>
          </a:p>
          <a:p>
            <a:pPr lvl="1"/>
            <a:r>
              <a:rPr lang="en-CA" dirty="0"/>
              <a:t>For interactive job</a:t>
            </a:r>
          </a:p>
          <a:p>
            <a:pPr lvl="1"/>
            <a:r>
              <a:rPr lang="en-CA" dirty="0"/>
              <a:t>e.g. DSPSYSVAL QSYSLIBL</a:t>
            </a:r>
          </a:p>
          <a:p>
            <a:r>
              <a:rPr lang="en-CA" dirty="0"/>
              <a:t>“Retr</a:t>
            </a:r>
            <a:r>
              <a:rPr lang="en-CA" dirty="0">
                <a:solidFill>
                  <a:srgbClr val="0000CC"/>
                </a:solidFill>
              </a:rPr>
              <a:t>i</a:t>
            </a:r>
            <a:r>
              <a:rPr lang="en-CA" dirty="0"/>
              <a:t>eve”</a:t>
            </a:r>
          </a:p>
          <a:p>
            <a:pPr lvl="1"/>
            <a:r>
              <a:rPr lang="en-CA" dirty="0"/>
              <a:t>For programming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System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Command: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RTVSYSVAL</a:t>
            </a:r>
          </a:p>
          <a:p>
            <a:r>
              <a:rPr lang="en-CA" dirty="0"/>
              <a:t>Keyword Notation</a:t>
            </a:r>
          </a:p>
          <a:p>
            <a:pPr marL="400050" lvl="1" indent="0">
              <a:buNone/>
            </a:pPr>
            <a:r>
              <a:rPr lang="en-CA" sz="2400" dirty="0" err="1">
                <a:solidFill>
                  <a:srgbClr val="0000CC"/>
                </a:solidFill>
              </a:rPr>
              <a:t>RtvSysVal</a:t>
            </a:r>
            <a:r>
              <a:rPr lang="en-CA" sz="2400" dirty="0">
                <a:solidFill>
                  <a:srgbClr val="0000CC"/>
                </a:solidFill>
              </a:rPr>
              <a:t>   SYSVAL</a:t>
            </a:r>
            <a:r>
              <a:rPr lang="en-CA" sz="2400" dirty="0"/>
              <a:t>(</a:t>
            </a:r>
            <a:r>
              <a:rPr lang="en-CA" sz="2400" dirty="0" err="1"/>
              <a:t>QSecurity</a:t>
            </a:r>
            <a:r>
              <a:rPr lang="en-CA" sz="2400" dirty="0"/>
              <a:t>)  </a:t>
            </a:r>
            <a:r>
              <a:rPr lang="en-CA" sz="2400" dirty="0">
                <a:solidFill>
                  <a:srgbClr val="0000CC"/>
                </a:solidFill>
              </a:rPr>
              <a:t>RTNVAR</a:t>
            </a:r>
            <a:r>
              <a:rPr lang="en-CA" sz="2400" dirty="0"/>
              <a:t>(&amp;Security)</a:t>
            </a:r>
          </a:p>
          <a:p>
            <a:r>
              <a:rPr lang="en-CA" dirty="0"/>
              <a:t>Go to Client Access for specification of system value </a:t>
            </a:r>
          </a:p>
          <a:p>
            <a:pPr lvl="1"/>
            <a:r>
              <a:rPr lang="en-CA" dirty="0"/>
              <a:t>To determine the type and length of variables to hold the retrieved system value.</a:t>
            </a:r>
          </a:p>
          <a:p>
            <a:pPr lvl="1"/>
            <a:endParaRPr lang="en-CA" dirty="0"/>
          </a:p>
          <a:p>
            <a:r>
              <a:rPr lang="en-CA" dirty="0"/>
              <a:t>To show keyword notation</a:t>
            </a:r>
          </a:p>
          <a:p>
            <a:pPr lvl="1"/>
            <a:r>
              <a:rPr lang="en-CA" dirty="0"/>
              <a:t>In </a:t>
            </a:r>
            <a:r>
              <a:rPr lang="en-CA" dirty="0" err="1"/>
              <a:t>RDp</a:t>
            </a:r>
            <a:r>
              <a:rPr lang="en-CA" dirty="0"/>
              <a:t>, check “keyword”</a:t>
            </a:r>
          </a:p>
          <a:p>
            <a:pPr lvl="1"/>
            <a:r>
              <a:rPr lang="en-CA" dirty="0"/>
              <a:t>In Client Access: F11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User Profile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RtvUsrPrf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Can retrieve more than one value of user profile at a time</a:t>
            </a:r>
          </a:p>
          <a:p>
            <a:pPr lvl="1"/>
            <a:r>
              <a:rPr lang="en-CA" dirty="0"/>
              <a:t>The types and lengths of variables (used to hold the values) are prompted.</a:t>
            </a:r>
          </a:p>
          <a:p>
            <a:r>
              <a:rPr lang="en-CA" dirty="0"/>
              <a:t>Syntax </a:t>
            </a:r>
          </a:p>
          <a:p>
            <a:pPr lvl="1"/>
            <a:r>
              <a:rPr lang="en-CA" dirty="0"/>
              <a:t>e.g.	</a:t>
            </a:r>
            <a:r>
              <a:rPr lang="en-CA" sz="2000" dirty="0">
                <a:solidFill>
                  <a:srgbClr val="0000CC"/>
                </a:solidFill>
              </a:rPr>
              <a:t>RTVUSRPRF  INLPGM</a:t>
            </a:r>
            <a:r>
              <a:rPr lang="en-CA" sz="2000" dirty="0"/>
              <a:t>(&amp;INLPGM</a:t>
            </a:r>
            <a:r>
              <a:rPr lang="en-CA" sz="2000" dirty="0">
                <a:solidFill>
                  <a:srgbClr val="0000CC"/>
                </a:solidFill>
              </a:rPr>
              <a:t>) OWNER</a:t>
            </a:r>
            <a:r>
              <a:rPr lang="en-CA" sz="2000" dirty="0"/>
              <a:t>(&amp;</a:t>
            </a:r>
            <a:r>
              <a:rPr lang="en-CA" sz="1800" dirty="0" err="1"/>
              <a:t>OwNER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  <a:endParaRPr lang="en-CA" sz="2000" dirty="0">
              <a:solidFill>
                <a:srgbClr val="0000CC"/>
              </a:solidFill>
              <a:ea typeface="Tahoma"/>
              <a:cs typeface="Tahoma"/>
            </a:endParaRP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Job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>
                <a:solidFill>
                  <a:srgbClr val="0000CC"/>
                </a:solidFill>
              </a:rPr>
              <a:t>RtvJobA</a:t>
            </a:r>
            <a:endParaRPr lang="en-CA" dirty="0">
              <a:solidFill>
                <a:srgbClr val="0000CC"/>
              </a:solidFill>
            </a:endParaRPr>
          </a:p>
          <a:p>
            <a:pPr lvl="1"/>
            <a:r>
              <a:rPr lang="en-CA" dirty="0"/>
              <a:t>To retrieve information from a running job</a:t>
            </a:r>
          </a:p>
          <a:p>
            <a:r>
              <a:rPr lang="en-CA" dirty="0"/>
              <a:t>Similar to </a:t>
            </a:r>
            <a:r>
              <a:rPr lang="en-CA" dirty="0" err="1"/>
              <a:t>RtvUsrPrf</a:t>
            </a:r>
            <a:endParaRPr lang="en-CA" dirty="0"/>
          </a:p>
          <a:p>
            <a:pPr lvl="1"/>
            <a:r>
              <a:rPr lang="en-CA" dirty="0"/>
              <a:t>Can retrieve more than one value of user profile at a time</a:t>
            </a:r>
          </a:p>
          <a:p>
            <a:pPr lvl="1"/>
            <a:r>
              <a:rPr lang="en-CA" dirty="0"/>
              <a:t>The types and lengths of variables (used to hold the values) are prompted.</a:t>
            </a:r>
          </a:p>
          <a:p>
            <a:r>
              <a:rPr lang="en-CA" dirty="0"/>
              <a:t>Syntax</a:t>
            </a:r>
          </a:p>
          <a:p>
            <a:pPr lvl="1"/>
            <a:r>
              <a:rPr lang="en-CA" dirty="0"/>
              <a:t>e.g. </a:t>
            </a:r>
            <a:r>
              <a:rPr lang="nb-NO" sz="2000" dirty="0">
                <a:solidFill>
                  <a:srgbClr val="0000CC"/>
                </a:solidFill>
              </a:rPr>
              <a:t>RTVJOBA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00CC"/>
                </a:solidFill>
              </a:rPr>
              <a:t>USER</a:t>
            </a:r>
            <a:r>
              <a:rPr lang="nb-NO" sz="2000" dirty="0"/>
              <a:t>(&amp;USER) </a:t>
            </a:r>
            <a:r>
              <a:rPr lang="nb-NO" sz="2000" dirty="0">
                <a:solidFill>
                  <a:srgbClr val="0000CC"/>
                </a:solidFill>
              </a:rPr>
              <a:t>TYPE</a:t>
            </a:r>
            <a:r>
              <a:rPr lang="nb-NO" sz="2000" dirty="0"/>
              <a:t>(&amp;TYPE)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Commands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05429"/>
              </p:ext>
            </p:extLst>
          </p:nvPr>
        </p:nvGraphicFramePr>
        <p:xfrm>
          <a:off x="457200" y="14478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Value</a:t>
                      </a: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(SYSVAL)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RTVSYSVAL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DSPSYSVAL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CHGSYSVAL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Profile</a:t>
                      </a: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(USRPRF)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DSPUSRPRF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00CC"/>
                          </a:solidFill>
                        </a:rPr>
                        <a:t>CHGPRF</a:t>
                      </a:r>
                    </a:p>
                    <a:p>
                      <a:pPr algn="ctr"/>
                      <a:r>
                        <a:rPr lang="en-CA" sz="2400" dirty="0"/>
                        <a:t>CHGUSRPRF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en-CA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Attribure</a:t>
                      </a:r>
                      <a:endParaRPr lang="en-CA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(JOBA)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RTVJOBA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CC"/>
                </a:solidFill>
              </a:rPr>
              <a:t>CHGPRF</a:t>
            </a:r>
          </a:p>
          <a:p>
            <a:pPr lvl="1"/>
            <a:r>
              <a:rPr lang="en-CA" dirty="0"/>
              <a:t>current library in your LIBL</a:t>
            </a:r>
          </a:p>
          <a:p>
            <a:pPr lvl="1"/>
            <a:r>
              <a:rPr lang="en-CA" dirty="0"/>
              <a:t>Initial program for green screen</a:t>
            </a:r>
          </a:p>
          <a:p>
            <a:pPr lvl="1"/>
            <a:r>
              <a:rPr lang="en-CA" dirty="0" err="1"/>
              <a:t>Intial</a:t>
            </a:r>
            <a:r>
              <a:rPr lang="en-CA" dirty="0"/>
              <a:t> menu for green screen</a:t>
            </a:r>
          </a:p>
          <a:p>
            <a:pPr lvl="1"/>
            <a:endParaRPr lang="en-CA" dirty="0"/>
          </a:p>
          <a:p>
            <a:r>
              <a:rPr lang="en-CA" dirty="0"/>
              <a:t>CHGUSRPRF</a:t>
            </a:r>
          </a:p>
          <a:p>
            <a:pPr lvl="1"/>
            <a:r>
              <a:rPr lang="en-CA" dirty="0"/>
              <a:t>More parameters</a:t>
            </a:r>
          </a:p>
          <a:p>
            <a:pPr lvl="1"/>
            <a:r>
              <a:rPr lang="en-CA" dirty="0"/>
              <a:t>You may have no authority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CA" dirty="0">
                <a:solidFill>
                  <a:srgbClr val="0000CC"/>
                </a:solidFill>
              </a:rPr>
              <a:t>SNDMSG</a:t>
            </a:r>
          </a:p>
          <a:p>
            <a:endParaRPr lang="en-CA" dirty="0"/>
          </a:p>
          <a:p>
            <a:r>
              <a:rPr lang="en-CA" dirty="0"/>
              <a:t>e.g.	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SNDMSG  MSG(</a:t>
            </a:r>
            <a:r>
              <a:rPr lang="en-CA" sz="2000" dirty="0"/>
              <a:t>'This is a message sent from DS233A36</a:t>
            </a:r>
            <a:r>
              <a:rPr lang="en-CA" sz="2000" dirty="0">
                <a:solidFill>
                  <a:srgbClr val="0000CC"/>
                </a:solidFill>
              </a:rPr>
              <a:t>')   TOUSR(</a:t>
            </a:r>
            <a:r>
              <a:rPr lang="en-CA" sz="2000" dirty="0"/>
              <a:t>DS233A36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</a:p>
          <a:p>
            <a:pPr marL="400050" lvl="1" indent="0">
              <a:buNone/>
            </a:pPr>
            <a:endParaRPr lang="en-CA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SNDMSG  MSG</a:t>
            </a:r>
            <a:r>
              <a:rPr lang="en-CA" sz="2000" dirty="0"/>
              <a:t>(&amp;MSGS</a:t>
            </a:r>
            <a:r>
              <a:rPr lang="en-CA" sz="2000" dirty="0">
                <a:solidFill>
                  <a:srgbClr val="0000CC"/>
                </a:solidFill>
              </a:rPr>
              <a:t>)   TOUSR</a:t>
            </a:r>
            <a:r>
              <a:rPr lang="en-CA" sz="2000" dirty="0"/>
              <a:t>(&amp;MSGQUE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</a:p>
          <a:p>
            <a:pPr marL="400050" lvl="1" indent="0">
              <a:buNone/>
            </a:pPr>
            <a:endParaRPr lang="en-CA" sz="18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68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382</Words>
  <Application>Microsoft Office PowerPoint</Application>
  <PresentationFormat>On-screen Show (4:3)</PresentationFormat>
  <Paragraphs>117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Compass</vt:lpstr>
      <vt:lpstr>BCI233 - System i Business Computing</vt:lpstr>
      <vt:lpstr>Agenda</vt:lpstr>
      <vt:lpstr>Retrieve vs Display</vt:lpstr>
      <vt:lpstr>Retrieving System Values</vt:lpstr>
      <vt:lpstr>Retrieving User Profile</vt:lpstr>
      <vt:lpstr>Retrieving Job Attributes</vt:lpstr>
      <vt:lpstr>Related Commands</vt:lpstr>
      <vt:lpstr>Setting User Profile</vt:lpstr>
      <vt:lpstr>Sending Message</vt:lpstr>
      <vt:lpstr>iSeries Navigator vs RDp</vt:lpstr>
      <vt:lpstr>Editcode Vs Editword</vt:lpstr>
      <vt:lpstr>Lab 4-2</vt:lpstr>
      <vt:lpstr>Homework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5-2174</cp:keywords>
  <cp:lastModifiedBy>Wei Song</cp:lastModifiedBy>
  <cp:revision>103</cp:revision>
  <cp:lastPrinted>2001-07-23T19:37:02Z</cp:lastPrinted>
  <dcterms:created xsi:type="dcterms:W3CDTF">2001-03-26T00:24:34Z</dcterms:created>
  <dcterms:modified xsi:type="dcterms:W3CDTF">2022-02-17T23:06:39Z</dcterms:modified>
</cp:coreProperties>
</file>