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43A93E-86F8-319B-72E5-8E7C634D5787}" v="13" dt="2022-03-09T22:35:21.142"/>
    <p1510:client id="{8B5D266B-9F5A-D3F3-2FFD-7C4A837DC13C}" v="26" dt="2022-03-14T21:20:49.948"/>
    <p1510:client id="{DB2471A2-E7FB-D1C6-B8C7-8B6ABAF21C5F}" v="60" dt="2022-03-06T14:24:32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1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mat Bhatti" userId="S::azmat.bhatti@senecacollege.ca::09f6c9ca-cbe7-4c62-a17d-dcf95ab0b9f4" providerId="AD" clId="Web-{6B43A93E-86F8-319B-72E5-8E7C634D5787}"/>
    <pc:docChg chg="modSld">
      <pc:chgData name="Azmat Bhatti" userId="S::azmat.bhatti@senecacollege.ca::09f6c9ca-cbe7-4c62-a17d-dcf95ab0b9f4" providerId="AD" clId="Web-{6B43A93E-86F8-319B-72E5-8E7C634D5787}" dt="2022-03-09T22:35:21.142" v="12" actId="20577"/>
      <pc:docMkLst>
        <pc:docMk/>
      </pc:docMkLst>
      <pc:sldChg chg="modSp">
        <pc:chgData name="Azmat Bhatti" userId="S::azmat.bhatti@senecacollege.ca::09f6c9ca-cbe7-4c62-a17d-dcf95ab0b9f4" providerId="AD" clId="Web-{6B43A93E-86F8-319B-72E5-8E7C634D5787}" dt="2022-03-09T22:35:21.142" v="12" actId="20577"/>
        <pc:sldMkLst>
          <pc:docMk/>
          <pc:sldMk cId="1629531004" sldId="261"/>
        </pc:sldMkLst>
        <pc:spChg chg="mod">
          <ac:chgData name="Azmat Bhatti" userId="S::azmat.bhatti@senecacollege.ca::09f6c9ca-cbe7-4c62-a17d-dcf95ab0b9f4" providerId="AD" clId="Web-{6B43A93E-86F8-319B-72E5-8E7C634D5787}" dt="2022-03-09T22:35:21.142" v="12" actId="20577"/>
          <ac:spMkLst>
            <pc:docMk/>
            <pc:sldMk cId="1629531004" sldId="261"/>
            <ac:spMk id="3" creationId="{00000000-0000-0000-0000-000000000000}"/>
          </ac:spMkLst>
        </pc:spChg>
      </pc:sldChg>
    </pc:docChg>
  </pc:docChgLst>
  <pc:docChgLst>
    <pc:chgData name="Azmat Bhatti" userId="S::azmat.bhatti@senecacollege.ca::09f6c9ca-cbe7-4c62-a17d-dcf95ab0b9f4" providerId="AD" clId="Web-{8B5D266B-9F5A-D3F3-2FFD-7C4A837DC13C}"/>
    <pc:docChg chg="modSld">
      <pc:chgData name="Azmat Bhatti" userId="S::azmat.bhatti@senecacollege.ca::09f6c9ca-cbe7-4c62-a17d-dcf95ab0b9f4" providerId="AD" clId="Web-{8B5D266B-9F5A-D3F3-2FFD-7C4A837DC13C}" dt="2022-03-14T21:20:49.948" v="25" actId="20577"/>
      <pc:docMkLst>
        <pc:docMk/>
      </pc:docMkLst>
      <pc:sldChg chg="modSp">
        <pc:chgData name="Azmat Bhatti" userId="S::azmat.bhatti@senecacollege.ca::09f6c9ca-cbe7-4c62-a17d-dcf95ab0b9f4" providerId="AD" clId="Web-{8B5D266B-9F5A-D3F3-2FFD-7C4A837DC13C}" dt="2022-03-14T21:20:49.948" v="25" actId="20577"/>
        <pc:sldMkLst>
          <pc:docMk/>
          <pc:sldMk cId="4225163943" sldId="257"/>
        </pc:sldMkLst>
        <pc:spChg chg="mod">
          <ac:chgData name="Azmat Bhatti" userId="S::azmat.bhatti@senecacollege.ca::09f6c9ca-cbe7-4c62-a17d-dcf95ab0b9f4" providerId="AD" clId="Web-{8B5D266B-9F5A-D3F3-2FFD-7C4A837DC13C}" dt="2022-03-14T21:20:49.948" v="25" actId="20577"/>
          <ac:spMkLst>
            <pc:docMk/>
            <pc:sldMk cId="4225163943" sldId="257"/>
            <ac:spMk id="59395" creationId="{00000000-0000-0000-0000-000000000000}"/>
          </ac:spMkLst>
        </pc:spChg>
      </pc:sldChg>
    </pc:docChg>
  </pc:docChgLst>
  <pc:docChgLst>
    <pc:chgData name="Azmat Bhatti" userId="S::azmat.bhatti@senecacollege.ca::09f6c9ca-cbe7-4c62-a17d-dcf95ab0b9f4" providerId="AD" clId="Web-{DB2471A2-E7FB-D1C6-B8C7-8B6ABAF21C5F}"/>
    <pc:docChg chg="modSld">
      <pc:chgData name="Azmat Bhatti" userId="S::azmat.bhatti@senecacollege.ca::09f6c9ca-cbe7-4c62-a17d-dcf95ab0b9f4" providerId="AD" clId="Web-{DB2471A2-E7FB-D1C6-B8C7-8B6ABAF21C5F}" dt="2022-03-06T14:24:32.415" v="55" actId="20577"/>
      <pc:docMkLst>
        <pc:docMk/>
      </pc:docMkLst>
      <pc:sldChg chg="modSp">
        <pc:chgData name="Azmat Bhatti" userId="S::azmat.bhatti@senecacollege.ca::09f6c9ca-cbe7-4c62-a17d-dcf95ab0b9f4" providerId="AD" clId="Web-{DB2471A2-E7FB-D1C6-B8C7-8B6ABAF21C5F}" dt="2022-03-06T14:22:57.211" v="7" actId="20577"/>
        <pc:sldMkLst>
          <pc:docMk/>
          <pc:sldMk cId="1035799665" sldId="256"/>
        </pc:sldMkLst>
        <pc:spChg chg="mod">
          <ac:chgData name="Azmat Bhatti" userId="S::azmat.bhatti@senecacollege.ca::09f6c9ca-cbe7-4c62-a17d-dcf95ab0b9f4" providerId="AD" clId="Web-{DB2471A2-E7FB-D1C6-B8C7-8B6ABAF21C5F}" dt="2022-03-06T14:22:57.211" v="7" actId="20577"/>
          <ac:spMkLst>
            <pc:docMk/>
            <pc:sldMk cId="1035799665" sldId="256"/>
            <ac:spMk id="52228" creationId="{00000000-0000-0000-0000-000000000000}"/>
          </ac:spMkLst>
        </pc:spChg>
      </pc:sldChg>
      <pc:sldChg chg="modSp">
        <pc:chgData name="Azmat Bhatti" userId="S::azmat.bhatti@senecacollege.ca::09f6c9ca-cbe7-4c62-a17d-dcf95ab0b9f4" providerId="AD" clId="Web-{DB2471A2-E7FB-D1C6-B8C7-8B6ABAF21C5F}" dt="2022-03-06T14:23:23.055" v="30" actId="20577"/>
        <pc:sldMkLst>
          <pc:docMk/>
          <pc:sldMk cId="4225163943" sldId="257"/>
        </pc:sldMkLst>
        <pc:spChg chg="mod">
          <ac:chgData name="Azmat Bhatti" userId="S::azmat.bhatti@senecacollege.ca::09f6c9ca-cbe7-4c62-a17d-dcf95ab0b9f4" providerId="AD" clId="Web-{DB2471A2-E7FB-D1C6-B8C7-8B6ABAF21C5F}" dt="2022-03-06T14:23:23.055" v="30" actId="20577"/>
          <ac:spMkLst>
            <pc:docMk/>
            <pc:sldMk cId="4225163943" sldId="257"/>
            <ac:spMk id="59395" creationId="{00000000-0000-0000-0000-000000000000}"/>
          </ac:spMkLst>
        </pc:spChg>
      </pc:sldChg>
      <pc:sldChg chg="modSp">
        <pc:chgData name="Azmat Bhatti" userId="S::azmat.bhatti@senecacollege.ca::09f6c9ca-cbe7-4c62-a17d-dcf95ab0b9f4" providerId="AD" clId="Web-{DB2471A2-E7FB-D1C6-B8C7-8B6ABAF21C5F}" dt="2022-03-06T14:23:29.211" v="32" actId="20577"/>
        <pc:sldMkLst>
          <pc:docMk/>
          <pc:sldMk cId="1883682376" sldId="258"/>
        </pc:sldMkLst>
        <pc:spChg chg="mod">
          <ac:chgData name="Azmat Bhatti" userId="S::azmat.bhatti@senecacollege.ca::09f6c9ca-cbe7-4c62-a17d-dcf95ab0b9f4" providerId="AD" clId="Web-{DB2471A2-E7FB-D1C6-B8C7-8B6ABAF21C5F}" dt="2022-03-06T14:23:29.211" v="32" actId="20577"/>
          <ac:spMkLst>
            <pc:docMk/>
            <pc:sldMk cId="1883682376" sldId="258"/>
            <ac:spMk id="2" creationId="{00000000-0000-0000-0000-000000000000}"/>
          </ac:spMkLst>
        </pc:spChg>
      </pc:sldChg>
      <pc:sldChg chg="modSp">
        <pc:chgData name="Azmat Bhatti" userId="S::azmat.bhatti@senecacollege.ca::09f6c9ca-cbe7-4c62-a17d-dcf95ab0b9f4" providerId="AD" clId="Web-{DB2471A2-E7FB-D1C6-B8C7-8B6ABAF21C5F}" dt="2022-03-06T14:24:32.415" v="55" actId="20577"/>
        <pc:sldMkLst>
          <pc:docMk/>
          <pc:sldMk cId="2585756699" sldId="276"/>
        </pc:sldMkLst>
        <pc:spChg chg="mod">
          <ac:chgData name="Azmat Bhatti" userId="S::azmat.bhatti@senecacollege.ca::09f6c9ca-cbe7-4c62-a17d-dcf95ab0b9f4" providerId="AD" clId="Web-{DB2471A2-E7FB-D1C6-B8C7-8B6ABAF21C5F}" dt="2022-03-06T14:24:32.415" v="55" actId="20577"/>
          <ac:spMkLst>
            <pc:docMk/>
            <pc:sldMk cId="2585756699" sldId="27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ublib.boulder.ibm.com/iseries/v5r2/ic2924/books/c0925083170.htm#HDRPADECFO" TargetMode="External"/><Relationship Id="rId2" Type="http://schemas.openxmlformats.org/officeDocument/2006/relationships/hyperlink" Target="http://publib.boulder.ibm.com/iseries/v5r2/ic2924/books/c0925083172.htm#HDRZODECF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BCI433 - System </a:t>
            </a:r>
            <a:r>
              <a:rPr lang="en-CA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Business Computing</a:t>
            </a:r>
            <a:endParaRPr lang="en-CA" altLang="en-US" sz="4800" dirty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6: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Design &amp; Data Representatives</a:t>
            </a:r>
            <a:endParaRPr lang="en-CA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  <p:extLst>
      <p:ext uri="{BB962C8B-B14F-4D97-AF65-F5344CB8AC3E}">
        <p14:creationId xmlns:p14="http://schemas.microsoft.com/office/powerpoint/2010/main" val="1035799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Unique Feature of System </a:t>
            </a:r>
            <a:r>
              <a:rPr lang="en-GB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540750" cy="4498975"/>
          </a:xfrm>
        </p:spPr>
        <p:txBody>
          <a:bodyPr/>
          <a:lstStyle/>
          <a:p>
            <a:r>
              <a:rPr lang="en-US" altLang="en-US" dirty="0">
                <a:effectLst/>
              </a:rPr>
              <a:t>The </a:t>
            </a:r>
            <a:r>
              <a:rPr lang="en-US" altLang="en-US" dirty="0">
                <a:solidFill>
                  <a:srgbClr val="1C1CCA"/>
                </a:solidFill>
                <a:effectLst/>
              </a:rPr>
              <a:t>record description </a:t>
            </a:r>
            <a:r>
              <a:rPr lang="en-US" altLang="en-US" dirty="0">
                <a:effectLst/>
              </a:rPr>
              <a:t>is stored with the file object (externally described file)</a:t>
            </a:r>
          </a:p>
          <a:p>
            <a:r>
              <a:rPr lang="en-US" altLang="en-US" dirty="0">
                <a:effectLst/>
              </a:rPr>
              <a:t>It can then be used by System </a:t>
            </a:r>
            <a:r>
              <a:rPr lang="en-US" altLang="en-US" dirty="0" err="1">
                <a:effectLst/>
              </a:rPr>
              <a:t>i</a:t>
            </a:r>
            <a:r>
              <a:rPr lang="en-US" altLang="en-US" dirty="0">
                <a:effectLst/>
              </a:rPr>
              <a:t> utilities</a:t>
            </a:r>
          </a:p>
          <a:p>
            <a:r>
              <a:rPr lang="en-US" altLang="en-US" dirty="0">
                <a:effectLst/>
              </a:rPr>
              <a:t>The record description does not have to be coded in  programs that use it.</a:t>
            </a:r>
          </a:p>
          <a:p>
            <a:r>
              <a:rPr lang="en-US" altLang="en-US" dirty="0">
                <a:effectLst/>
              </a:rPr>
              <a:t>Can be viewed using DSPFD, DSPFFD</a:t>
            </a:r>
            <a:endParaRPr lang="en-GB" altLang="en-US" dirty="0">
              <a:effectLst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85916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Entering Data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>
                <a:effectLst/>
              </a:rPr>
              <a:t>If the compile was successful, you will have a new object in your library, a physical file.</a:t>
            </a:r>
          </a:p>
          <a:p>
            <a:pPr lvl="3"/>
            <a:endParaRPr lang="en-GB" altLang="en-US" dirty="0">
              <a:effectLst/>
            </a:endParaRPr>
          </a:p>
          <a:p>
            <a:r>
              <a:rPr lang="en-GB" altLang="en-US" dirty="0">
                <a:effectLst/>
              </a:rPr>
              <a:t>To enter data into that file, use DFU, Data File Utility</a:t>
            </a:r>
          </a:p>
          <a:p>
            <a:pPr lvl="1"/>
            <a:r>
              <a:rPr lang="en-GB" altLang="en-US" dirty="0">
                <a:effectLst/>
              </a:rPr>
              <a:t>UPDDTA</a:t>
            </a:r>
          </a:p>
          <a:p>
            <a:pPr lvl="1"/>
            <a:r>
              <a:rPr lang="en-GB" altLang="en-US" dirty="0">
                <a:effectLst/>
              </a:rPr>
              <a:t>e.g. </a:t>
            </a:r>
            <a:r>
              <a:rPr lang="en-GB" altLang="en-US" sz="2400" dirty="0">
                <a:effectLst/>
              </a:rPr>
              <a:t>UPDDTA STUDENTS</a:t>
            </a:r>
            <a:endParaRPr lang="en-GB" altLang="en-US" dirty="0">
              <a:effectLst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32777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DFU (</a:t>
            </a:r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File Utility)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>
                <a:effectLst/>
              </a:rPr>
              <a:t>Start</a:t>
            </a:r>
          </a:p>
          <a:p>
            <a:pPr lvl="1"/>
            <a:r>
              <a:rPr lang="en-GB" altLang="en-US" dirty="0">
                <a:effectLst/>
              </a:rPr>
              <a:t>STRDFU, then option 5    or…</a:t>
            </a:r>
          </a:p>
          <a:p>
            <a:pPr lvl="1"/>
            <a:r>
              <a:rPr lang="en-GB" altLang="en-US" dirty="0">
                <a:effectLst/>
              </a:rPr>
              <a:t>PDM option 18</a:t>
            </a:r>
          </a:p>
          <a:p>
            <a:pPr lvl="1"/>
            <a:r>
              <a:rPr lang="en-GB" altLang="en-US" dirty="0">
                <a:effectLst/>
              </a:rPr>
              <a:t>UPDDTA</a:t>
            </a:r>
            <a:endParaRPr lang="en-GB" altLang="en-US" sz="2000" dirty="0">
              <a:effectLst/>
            </a:endParaRPr>
          </a:p>
          <a:p>
            <a:r>
              <a:rPr lang="en-GB" altLang="en-US" dirty="0">
                <a:effectLst/>
              </a:rPr>
              <a:t>Function keys:</a:t>
            </a:r>
          </a:p>
          <a:p>
            <a:pPr lvl="1"/>
            <a:r>
              <a:rPr lang="en-GB" altLang="en-US" dirty="0">
                <a:solidFill>
                  <a:srgbClr val="1C1CCA"/>
                </a:solidFill>
                <a:effectLst/>
              </a:rPr>
              <a:t>F10</a:t>
            </a:r>
            <a:r>
              <a:rPr lang="en-GB" altLang="en-US" dirty="0">
                <a:effectLst/>
              </a:rPr>
              <a:t> to enter new records (entry mode)</a:t>
            </a:r>
          </a:p>
          <a:p>
            <a:pPr lvl="1"/>
            <a:r>
              <a:rPr lang="en-GB" altLang="en-US" dirty="0">
                <a:solidFill>
                  <a:srgbClr val="1C1CCA"/>
                </a:solidFill>
                <a:effectLst/>
              </a:rPr>
              <a:t>F11</a:t>
            </a:r>
            <a:r>
              <a:rPr lang="en-GB" altLang="en-US" dirty="0">
                <a:effectLst/>
              </a:rPr>
              <a:t> to change records (change mode), page up and down to find records</a:t>
            </a:r>
          </a:p>
          <a:p>
            <a:pPr lvl="1"/>
            <a:r>
              <a:rPr lang="en-GB" altLang="en-US" dirty="0">
                <a:effectLst/>
              </a:rPr>
              <a:t>F23 to delete a record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70785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Viewing Records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>
                <a:effectLst/>
              </a:rPr>
              <a:t>RUNQRY QRYFILE(filename)</a:t>
            </a:r>
          </a:p>
          <a:p>
            <a:pPr lvl="1"/>
            <a:r>
              <a:rPr lang="en-GB" altLang="en-US" dirty="0">
                <a:effectLst/>
              </a:rPr>
              <a:t>Or use position notion </a:t>
            </a:r>
            <a:r>
              <a:rPr lang="en-GB" altLang="en-US" sz="2400" dirty="0">
                <a:effectLst/>
              </a:rPr>
              <a:t>(*n just holds the place):</a:t>
            </a:r>
            <a:endParaRPr lang="en-GB" altLang="en-US" dirty="0">
              <a:effectLst/>
            </a:endParaRPr>
          </a:p>
          <a:p>
            <a:pPr marL="857250" lvl="2" indent="0">
              <a:buNone/>
            </a:pPr>
            <a:r>
              <a:rPr lang="en-GB" altLang="en-US" dirty="0">
                <a:effectLst/>
              </a:rPr>
              <a:t>RUNQRY *N filename</a:t>
            </a:r>
          </a:p>
          <a:p>
            <a:endParaRPr lang="en-GB" altLang="en-US" dirty="0">
              <a:effectLst/>
            </a:endParaRPr>
          </a:p>
          <a:p>
            <a:r>
              <a:rPr lang="en-GB" altLang="en-US" dirty="0">
                <a:effectLst/>
              </a:rPr>
              <a:t>DSPPFM    filename  </a:t>
            </a:r>
          </a:p>
          <a:p>
            <a:pPr lvl="1"/>
            <a:r>
              <a:rPr lang="en-CA" dirty="0">
                <a:effectLst/>
              </a:rPr>
              <a:t>Display physical file member</a:t>
            </a:r>
          </a:p>
          <a:p>
            <a:pPr lvl="1"/>
            <a:r>
              <a:rPr lang="en-CA" dirty="0">
                <a:effectLst/>
              </a:rPr>
              <a:t>e.g. DSPPFM STUDENTS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89093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Paths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12776"/>
            <a:ext cx="8540750" cy="4686399"/>
          </a:xfrm>
        </p:spPr>
        <p:txBody>
          <a:bodyPr/>
          <a:lstStyle/>
          <a:p>
            <a:r>
              <a:rPr lang="en-CA" sz="2800" dirty="0">
                <a:effectLst/>
              </a:rPr>
              <a:t>Arrival Sequence</a:t>
            </a:r>
          </a:p>
          <a:p>
            <a:pPr lvl="1"/>
            <a:r>
              <a:rPr lang="en-CA" sz="2400" dirty="0">
                <a:effectLst/>
              </a:rPr>
              <a:t>The order in which records are added to a file.</a:t>
            </a:r>
          </a:p>
          <a:p>
            <a:pPr lvl="1"/>
            <a:r>
              <a:rPr lang="en-CA" sz="2400" dirty="0">
                <a:effectLst/>
              </a:rPr>
              <a:t>Sequential access is first to last record in the file.</a:t>
            </a:r>
          </a:p>
          <a:p>
            <a:pPr lvl="1"/>
            <a:r>
              <a:rPr lang="en-CA" sz="2400" dirty="0">
                <a:effectLst/>
              </a:rPr>
              <a:t>Direct access is random retrieval by </a:t>
            </a:r>
            <a:r>
              <a:rPr lang="en-CA" sz="2400" i="1" dirty="0">
                <a:effectLst/>
              </a:rPr>
              <a:t>relative record number</a:t>
            </a:r>
            <a:r>
              <a:rPr lang="en-CA" sz="2400" dirty="0">
                <a:effectLst/>
              </a:rPr>
              <a:t> e.g. *RECNBR in a DFU program. </a:t>
            </a:r>
          </a:p>
          <a:p>
            <a:r>
              <a:rPr lang="en-CA" sz="2800" dirty="0">
                <a:effectLst/>
              </a:rPr>
              <a:t>Keyed-Sequence</a:t>
            </a:r>
          </a:p>
          <a:p>
            <a:pPr lvl="1"/>
            <a:r>
              <a:rPr lang="en-CA" sz="2400" dirty="0">
                <a:effectLst/>
              </a:rPr>
              <a:t>Field(s) in the record format are designated as key fields in the DDS </a:t>
            </a:r>
          </a:p>
          <a:p>
            <a:pPr lvl="1"/>
            <a:r>
              <a:rPr lang="en-CA" sz="2400" dirty="0">
                <a:effectLst/>
              </a:rPr>
              <a:t>Sequential access is in key field order</a:t>
            </a:r>
          </a:p>
          <a:p>
            <a:pPr lvl="1"/>
            <a:r>
              <a:rPr lang="en-CA" sz="2400" dirty="0">
                <a:effectLst/>
              </a:rPr>
              <a:t>Direct access is look up by key value</a:t>
            </a:r>
          </a:p>
          <a:p>
            <a:pPr marL="857250" lvl="2" indent="0">
              <a:buNone/>
            </a:pPr>
            <a:r>
              <a:rPr lang="en-CA" sz="1800" dirty="0">
                <a:effectLst/>
              </a:rPr>
              <a:t>e.g. employee master file by SIN, Student file by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0187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Files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8550FE-3B2F-4BB7-90E2-96BF2246C762}" type="slidenum">
              <a:rPr lang="en-CA" altLang="en-US" smtClean="0"/>
              <a:pPr>
                <a:defRPr/>
              </a:pPr>
              <a:t>15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04785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Files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effectLst/>
              </a:rPr>
              <a:t>Like views and/or indexes in SQL</a:t>
            </a:r>
          </a:p>
          <a:p>
            <a:r>
              <a:rPr lang="en-US" altLang="en-US" dirty="0">
                <a:effectLst/>
              </a:rPr>
              <a:t>Re-sort data in a physical file</a:t>
            </a:r>
          </a:p>
          <a:p>
            <a:r>
              <a:rPr lang="en-US" altLang="en-US" dirty="0">
                <a:effectLst/>
              </a:rPr>
              <a:t>Select/Omit specific sets of data</a:t>
            </a:r>
          </a:p>
          <a:p>
            <a:r>
              <a:rPr lang="en-US" altLang="en-US" dirty="0">
                <a:effectLst/>
              </a:rPr>
              <a:t>Hide data </a:t>
            </a:r>
          </a:p>
          <a:p>
            <a:r>
              <a:rPr lang="en-US" altLang="en-US" dirty="0">
                <a:effectLst/>
              </a:rPr>
              <a:t>Join or Merge physical files together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95584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a logical file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0"/>
            <a:ext cx="854075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altLang="en-US" sz="2800" dirty="0">
                <a:effectLst/>
              </a:rPr>
              <a:t>Example: a customer file:</a:t>
            </a:r>
          </a:p>
          <a:p>
            <a:pPr lvl="1">
              <a:lnSpc>
                <a:spcPct val="80000"/>
              </a:lnSpc>
            </a:pPr>
            <a:r>
              <a:rPr lang="en-GB" altLang="en-US" sz="2400" dirty="0">
                <a:effectLst/>
              </a:rPr>
              <a:t>is made up of customer records (1 per customer). </a:t>
            </a:r>
          </a:p>
          <a:p>
            <a:pPr lvl="1">
              <a:lnSpc>
                <a:spcPct val="80000"/>
              </a:lnSpc>
            </a:pPr>
            <a:r>
              <a:rPr lang="en-GB" altLang="en-US" sz="2400" dirty="0">
                <a:effectLst/>
              </a:rPr>
              <a:t>Each customer record has fields containing unique pieces of info about a particular customer.</a:t>
            </a:r>
          </a:p>
          <a:p>
            <a:pPr lvl="1">
              <a:lnSpc>
                <a:spcPct val="80000"/>
              </a:lnSpc>
            </a:pPr>
            <a:r>
              <a:rPr lang="en-GB" altLang="en-US" sz="2400" dirty="0">
                <a:effectLst/>
              </a:rPr>
              <a:t>e.g. </a:t>
            </a:r>
          </a:p>
          <a:p>
            <a:pPr marL="857250" lvl="2" indent="0">
              <a:lnSpc>
                <a:spcPct val="80000"/>
              </a:lnSpc>
              <a:buNone/>
            </a:pPr>
            <a:r>
              <a:rPr lang="en-GB" altLang="en-US" dirty="0">
                <a:effectLst/>
              </a:rPr>
              <a:t>customer name, address, sales territory, billing info, shipping instructions, credit information</a:t>
            </a:r>
          </a:p>
          <a:p>
            <a:pPr lvl="1">
              <a:lnSpc>
                <a:spcPct val="80000"/>
              </a:lnSpc>
            </a:pPr>
            <a:endParaRPr lang="en-GB" altLang="en-US" sz="2400" dirty="0">
              <a:effectLst/>
            </a:endParaRPr>
          </a:p>
          <a:p>
            <a:pPr lvl="1">
              <a:lnSpc>
                <a:spcPct val="80000"/>
              </a:lnSpc>
            </a:pPr>
            <a:r>
              <a:rPr lang="en-GB" altLang="en-US" sz="2400" dirty="0">
                <a:effectLst/>
              </a:rPr>
              <a:t>If we want to make sure that the customer id is unique</a:t>
            </a:r>
          </a:p>
          <a:p>
            <a:pPr lvl="1">
              <a:lnSpc>
                <a:spcPct val="80000"/>
              </a:lnSpc>
            </a:pPr>
            <a:r>
              <a:rPr lang="en-GB" altLang="en-US" sz="2400" dirty="0">
                <a:effectLst/>
              </a:rPr>
              <a:t>If we want to display customer records sorted by name</a:t>
            </a:r>
          </a:p>
          <a:p>
            <a:pPr lvl="1">
              <a:lnSpc>
                <a:spcPct val="80000"/>
              </a:lnSpc>
            </a:pPr>
            <a:r>
              <a:rPr lang="en-GB" altLang="en-US" sz="2400" dirty="0">
                <a:effectLst/>
              </a:rPr>
              <a:t>If we want to select customers in a specific territory</a:t>
            </a:r>
          </a:p>
          <a:p>
            <a:pPr lvl="1">
              <a:lnSpc>
                <a:spcPct val="80000"/>
              </a:lnSpc>
            </a:pPr>
            <a:r>
              <a:rPr lang="en-GB" altLang="en-US" sz="2400" dirty="0">
                <a:effectLst/>
              </a:rPr>
              <a:t>If we want to provide a maintenance screen hiding Credit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15576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 Logical File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 altLang="en-US" dirty="0">
                <a:effectLst/>
              </a:rPr>
              <a:t>Create the source file (CRTSRCPF) which is named QDDSSRC (only done once)</a:t>
            </a:r>
          </a:p>
          <a:p>
            <a:pPr>
              <a:buFontTx/>
              <a:buChar char="•"/>
            </a:pPr>
            <a:r>
              <a:rPr lang="en-GB" altLang="en-US" dirty="0">
                <a:effectLst/>
              </a:rPr>
              <a:t>Create a source member, type </a:t>
            </a:r>
            <a:r>
              <a:rPr lang="en-GB" altLang="en-US" b="1" dirty="0">
                <a:solidFill>
                  <a:srgbClr val="1C1CCA"/>
                </a:solidFill>
                <a:effectLst/>
              </a:rPr>
              <a:t>LF</a:t>
            </a:r>
          </a:p>
          <a:p>
            <a:pPr>
              <a:buFontTx/>
              <a:buChar char="•"/>
            </a:pPr>
            <a:r>
              <a:rPr lang="en-GB" altLang="en-US" dirty="0">
                <a:effectLst/>
              </a:rPr>
              <a:t>Enter the source code using SEU/LEPX</a:t>
            </a:r>
          </a:p>
          <a:p>
            <a:pPr>
              <a:buFontTx/>
              <a:buChar char="•"/>
            </a:pPr>
            <a:r>
              <a:rPr lang="en-GB" altLang="en-US" dirty="0">
                <a:effectLst/>
              </a:rPr>
              <a:t>Save source code and compile to create the file</a:t>
            </a:r>
          </a:p>
          <a:p>
            <a:pPr>
              <a:buFontTx/>
              <a:buChar char="•"/>
            </a:pPr>
            <a:r>
              <a:rPr lang="en-GB" altLang="en-US" dirty="0">
                <a:effectLst/>
              </a:rPr>
              <a:t>Put data into the file.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96774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 Logical File – Using SQL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SQL</a:t>
            </a:r>
          </a:p>
          <a:p>
            <a:pPr marL="400050" lvl="1" indent="0">
              <a:buNone/>
            </a:pPr>
            <a:r>
              <a:rPr lang="en-CA" dirty="0"/>
              <a:t>CREATE VIEW </a:t>
            </a:r>
            <a:r>
              <a:rPr lang="en-CA" dirty="0" err="1"/>
              <a:t>viewname</a:t>
            </a:r>
            <a:r>
              <a:rPr lang="en-CA" dirty="0"/>
              <a:t> AS SELECT …</a:t>
            </a:r>
          </a:p>
          <a:p>
            <a:r>
              <a:rPr lang="en-CA" dirty="0"/>
              <a:t>Notes:</a:t>
            </a:r>
          </a:p>
          <a:p>
            <a:pPr lvl="1"/>
            <a:r>
              <a:rPr lang="en-CA" dirty="0"/>
              <a:t>SQL does not support the sequencing of records in a view</a:t>
            </a:r>
          </a:p>
          <a:p>
            <a:pPr lvl="1"/>
            <a:r>
              <a:rPr lang="en-CA" dirty="0"/>
              <a:t>Logical file object created by ‘create view…’ does not store an access path.</a:t>
            </a:r>
          </a:p>
          <a:p>
            <a:pPr lvl="2"/>
            <a:r>
              <a:rPr lang="en-CA" dirty="0"/>
              <a:t>This kind of </a:t>
            </a:r>
            <a:r>
              <a:rPr lang="en-CA"/>
              <a:t>logical file </a:t>
            </a:r>
            <a:r>
              <a:rPr lang="en-CA" dirty="0"/>
              <a:t>can be used by RPG, COBOL ORD DFU, but the access path still based on the physical files defined by DDS.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0407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>
                <a:effectLst/>
              </a:rPr>
              <a:t>Database Files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effectLst/>
              </a:rPr>
              <a:t>Physical files – Holds data</a:t>
            </a:r>
            <a:endParaRPr lang="en-GB" altLang="en-US" dirty="0">
              <a:effectLst/>
              <a:ea typeface="Tahoma"/>
              <a:cs typeface="Tahoma"/>
            </a:endParaRPr>
          </a:p>
          <a:p>
            <a:pPr lvl="1">
              <a:lnSpc>
                <a:spcPct val="90000"/>
              </a:lnSpc>
            </a:pPr>
            <a:r>
              <a:rPr lang="en-GB" altLang="en-US" dirty="0">
                <a:effectLst/>
              </a:rPr>
              <a:t>Logical files – Is just a view on your Key fields</a:t>
            </a:r>
            <a:endParaRPr lang="en-GB" altLang="en-US" dirty="0">
              <a:effectLst/>
              <a:ea typeface="Tahoma"/>
              <a:cs typeface="Tahoma"/>
            </a:endParaRPr>
          </a:p>
          <a:p>
            <a:r>
              <a:rPr lang="en-US" dirty="0">
                <a:effectLst/>
              </a:rPr>
              <a:t>Lab</a:t>
            </a:r>
            <a:endParaRPr lang="en-US" dirty="0">
              <a:effectLst/>
              <a:ea typeface="Tahoma"/>
              <a:cs typeface="Tahoma"/>
            </a:endParaRPr>
          </a:p>
          <a:p>
            <a:pPr lvl="1"/>
            <a:r>
              <a:rPr lang="en-US" dirty="0">
                <a:effectLst/>
              </a:rPr>
              <a:t>Lab 5 Due</a:t>
            </a:r>
            <a:endParaRPr lang="en-US" dirty="0">
              <a:effectLst/>
              <a:ea typeface="Tahoma"/>
              <a:cs typeface="Tahoma"/>
            </a:endParaRPr>
          </a:p>
          <a:p>
            <a:pPr lvl="1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25163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ffectLst/>
              </a:rPr>
              <a:t>Create a logical file that sorts Item file by Name and Stocking Size.</a:t>
            </a:r>
          </a:p>
          <a:p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79720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Lab</a:t>
            </a:r>
            <a:endParaRPr lang="en-US" dirty="0"/>
          </a:p>
          <a:p>
            <a:pPr lvl="1"/>
            <a:r>
              <a:rPr lang="en-US" dirty="0">
                <a:effectLst/>
              </a:rPr>
              <a:t>Start Lab 6</a:t>
            </a:r>
            <a:endParaRPr lang="en-US" dirty="0">
              <a:effectLst/>
              <a:ea typeface="Tahoma"/>
              <a:cs typeface="Tahoma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85756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22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3957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DB2/400 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Files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946118"/>
              </p:ext>
            </p:extLst>
          </p:nvPr>
        </p:nvGraphicFramePr>
        <p:xfrm>
          <a:off x="611561" y="2420888"/>
          <a:ext cx="7848873" cy="1944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5144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OBJECT</a:t>
                      </a:r>
                    </a:p>
                  </a:txBody>
                  <a:tcPr marT="1800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TYPE</a:t>
                      </a:r>
                    </a:p>
                  </a:txBody>
                  <a:tcPr marT="1800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ATTRIBUTE / SUBTYPE</a:t>
                      </a:r>
                    </a:p>
                  </a:txBody>
                  <a:tcPr marT="1800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751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Physical</a:t>
                      </a:r>
                      <a:r>
                        <a:rPr lang="en-CA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Files</a:t>
                      </a:r>
                      <a:endParaRPr lang="en-CA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18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*FILE</a:t>
                      </a:r>
                    </a:p>
                  </a:txBody>
                  <a:tcPr marT="18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PF-DTA</a:t>
                      </a:r>
                    </a:p>
                  </a:txBody>
                  <a:tcPr marT="180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322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Logical</a:t>
                      </a:r>
                      <a:r>
                        <a:rPr lang="en-CA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Files</a:t>
                      </a:r>
                      <a:endParaRPr lang="en-CA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18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*FILE</a:t>
                      </a:r>
                      <a:r>
                        <a:rPr lang="en-CA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en-CA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18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LF</a:t>
                      </a:r>
                    </a:p>
                  </a:txBody>
                  <a:tcPr marT="180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88368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Files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effectLst/>
              </a:rPr>
              <a:t>Physical file is a System </a:t>
            </a:r>
            <a:r>
              <a:rPr lang="en-US" altLang="en-US" sz="2400" dirty="0" err="1">
                <a:effectLst/>
              </a:rPr>
              <a:t>i</a:t>
            </a:r>
            <a:r>
              <a:rPr lang="en-US" altLang="en-US" sz="2400" dirty="0">
                <a:effectLst/>
              </a:rPr>
              <a:t> file used to store data or source code.</a:t>
            </a:r>
          </a:p>
          <a:p>
            <a:r>
              <a:rPr lang="en-US" altLang="en-US" sz="2400" dirty="0">
                <a:effectLst/>
              </a:rPr>
              <a:t>Physical files have members.</a:t>
            </a:r>
          </a:p>
          <a:p>
            <a:pPr lvl="1"/>
            <a:r>
              <a:rPr lang="en-US" altLang="en-US" sz="2000" dirty="0">
                <a:effectLst/>
              </a:rPr>
              <a:t>The members contain data or source code.</a:t>
            </a:r>
            <a:endParaRPr lang="en-US" altLang="en-US" sz="2400" dirty="0">
              <a:effectLst/>
            </a:endParaRPr>
          </a:p>
          <a:p>
            <a:r>
              <a:rPr lang="en-CA" sz="2400" dirty="0">
                <a:effectLst/>
              </a:rPr>
              <a:t>Physical files have two sub-types/attributes</a:t>
            </a:r>
          </a:p>
          <a:p>
            <a:pPr lvl="1"/>
            <a:r>
              <a:rPr lang="en-US" altLang="en-US" sz="2000" dirty="0">
                <a:solidFill>
                  <a:srgbClr val="1C1CCA"/>
                </a:solidFill>
                <a:effectLst/>
              </a:rPr>
              <a:t>Source</a:t>
            </a:r>
            <a:r>
              <a:rPr lang="en-US" altLang="en-US" sz="2000" dirty="0">
                <a:effectLst/>
              </a:rPr>
              <a:t> physical file </a:t>
            </a:r>
            <a:r>
              <a:rPr lang="en-CA" sz="2000" dirty="0">
                <a:effectLst/>
              </a:rPr>
              <a:t>(</a:t>
            </a:r>
            <a:r>
              <a:rPr lang="en-CA" sz="2000" dirty="0">
                <a:solidFill>
                  <a:srgbClr val="1C1CCA"/>
                </a:solidFill>
                <a:effectLst/>
              </a:rPr>
              <a:t>PF-SRC</a:t>
            </a:r>
            <a:r>
              <a:rPr lang="en-CA" sz="2000" dirty="0">
                <a:effectLst/>
              </a:rPr>
              <a:t>) organizes source code for programmers.</a:t>
            </a:r>
            <a:endParaRPr lang="en-CA" sz="1800" dirty="0">
              <a:effectLst/>
            </a:endParaRPr>
          </a:p>
          <a:p>
            <a:pPr lvl="2"/>
            <a:r>
              <a:rPr lang="en-CA" sz="1800" dirty="0">
                <a:effectLst/>
              </a:rPr>
              <a:t>created by the CRTSRCPF command.</a:t>
            </a:r>
          </a:p>
          <a:p>
            <a:pPr lvl="2"/>
            <a:r>
              <a:rPr lang="en-CA" altLang="en-US" sz="1800" dirty="0">
                <a:effectLst/>
              </a:rPr>
              <a:t>Can </a:t>
            </a:r>
            <a:r>
              <a:rPr lang="en-US" altLang="en-US" sz="1800" dirty="0">
                <a:effectLst/>
              </a:rPr>
              <a:t>have many members. </a:t>
            </a:r>
            <a:r>
              <a:rPr lang="en-US" altLang="en-US" sz="1800" dirty="0" err="1">
                <a:effectLst/>
              </a:rPr>
              <a:t>eg</a:t>
            </a:r>
            <a:r>
              <a:rPr lang="en-US" altLang="en-US" sz="1800" dirty="0">
                <a:effectLst/>
              </a:rPr>
              <a:t>. One for each program</a:t>
            </a:r>
          </a:p>
          <a:p>
            <a:pPr lvl="1"/>
            <a:r>
              <a:rPr lang="en-US" altLang="en-US" sz="2000" dirty="0">
                <a:solidFill>
                  <a:srgbClr val="1C1CCA"/>
                </a:solidFill>
                <a:effectLst/>
              </a:rPr>
              <a:t>Data</a:t>
            </a:r>
            <a:r>
              <a:rPr lang="en-US" altLang="en-US" sz="2000" dirty="0">
                <a:effectLst/>
              </a:rPr>
              <a:t> physical files</a:t>
            </a:r>
            <a:r>
              <a:rPr lang="en-CA" sz="2000" dirty="0">
                <a:effectLst/>
              </a:rPr>
              <a:t> (</a:t>
            </a:r>
            <a:r>
              <a:rPr lang="en-CA" sz="2000" dirty="0">
                <a:solidFill>
                  <a:srgbClr val="1C1CCA"/>
                </a:solidFill>
                <a:effectLst/>
              </a:rPr>
              <a:t>PF-DTA</a:t>
            </a:r>
            <a:r>
              <a:rPr lang="en-CA" sz="2000" dirty="0">
                <a:effectLst/>
              </a:rPr>
              <a:t>) holds and organizes user data. </a:t>
            </a:r>
          </a:p>
          <a:p>
            <a:pPr lvl="2"/>
            <a:r>
              <a:rPr lang="en-CA" sz="1800" dirty="0">
                <a:effectLst/>
              </a:rPr>
              <a:t>created by the CRTPF command.</a:t>
            </a:r>
          </a:p>
          <a:p>
            <a:pPr lvl="2"/>
            <a:r>
              <a:rPr lang="en-US" altLang="en-US" sz="1800" dirty="0">
                <a:effectLst/>
              </a:rPr>
              <a:t>usually have 1 member (but can have more)</a:t>
            </a:r>
          </a:p>
          <a:p>
            <a:pPr lvl="2"/>
            <a:endParaRPr lang="en-CA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81343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Physical Data Files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84784"/>
            <a:ext cx="8540750" cy="461439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altLang="en-US" dirty="0">
                <a:effectLst/>
              </a:rPr>
              <a:t>Create a source member </a:t>
            </a:r>
          </a:p>
          <a:p>
            <a:pPr lvl="1"/>
            <a:r>
              <a:rPr lang="en-GB" altLang="en-US" dirty="0">
                <a:effectLst/>
              </a:rPr>
              <a:t>within the QDDSSRC source physical file</a:t>
            </a:r>
          </a:p>
          <a:p>
            <a:pPr lvl="1"/>
            <a:r>
              <a:rPr lang="en-GB" altLang="en-US" dirty="0">
                <a:effectLst/>
              </a:rPr>
              <a:t>assign a source type - </a:t>
            </a:r>
            <a:r>
              <a:rPr lang="en-GB" altLang="en-US" b="1" dirty="0">
                <a:solidFill>
                  <a:srgbClr val="1C1CCA"/>
                </a:solidFill>
                <a:effectLst/>
              </a:rPr>
              <a:t>PF</a:t>
            </a:r>
          </a:p>
          <a:p>
            <a:pPr marL="571500" indent="-514350">
              <a:buFont typeface="+mj-lt"/>
              <a:buAutoNum type="arabicPeriod"/>
            </a:pPr>
            <a:r>
              <a:rPr lang="en-GB" altLang="en-US" dirty="0">
                <a:effectLst/>
              </a:rPr>
              <a:t>Write the source code </a:t>
            </a:r>
          </a:p>
          <a:p>
            <a:pPr lvl="1"/>
            <a:r>
              <a:rPr lang="en-CA" dirty="0">
                <a:effectLst/>
              </a:rPr>
              <a:t>describe the data record and fields using DDS and SEU/LEPX</a:t>
            </a:r>
            <a:endParaRPr lang="en-GB" altLang="en-US" dirty="0">
              <a:effectLst/>
            </a:endParaRPr>
          </a:p>
          <a:p>
            <a:pPr marL="571500" indent="-514350">
              <a:buFont typeface="+mj-lt"/>
              <a:buAutoNum type="arabicPeriod"/>
            </a:pPr>
            <a:r>
              <a:rPr lang="en-GB" altLang="en-US" dirty="0">
                <a:effectLst/>
              </a:rPr>
              <a:t>Compile the DDS source code </a:t>
            </a:r>
          </a:p>
          <a:p>
            <a:pPr lvl="1"/>
            <a:r>
              <a:rPr lang="en-GB" altLang="en-US" dirty="0">
                <a:effectLst/>
              </a:rPr>
              <a:t>this creates a *file object</a:t>
            </a:r>
          </a:p>
          <a:p>
            <a:pPr marL="571500" indent="-514350">
              <a:buFont typeface="+mj-lt"/>
              <a:buAutoNum type="arabicPeriod"/>
            </a:pPr>
            <a:r>
              <a:rPr lang="en-CA" dirty="0">
                <a:effectLst/>
              </a:rPr>
              <a:t>Load the file by keying data using DFU</a:t>
            </a:r>
            <a:endParaRPr lang="en-GB" altLang="en-US" dirty="0">
              <a:effectLst/>
            </a:endParaRPr>
          </a:p>
          <a:p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5</a:t>
            </a:fld>
            <a:endParaRPr lang="en-CA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9905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for Describing Database Files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000" dirty="0">
                <a:effectLst/>
              </a:rPr>
              <a:t>Data Description Specifications (DDS)</a:t>
            </a:r>
          </a:p>
          <a:p>
            <a:pPr lvl="1"/>
            <a:r>
              <a:rPr lang="en-US" altLang="en-US" sz="3000" dirty="0">
                <a:effectLst/>
              </a:rPr>
              <a:t> system </a:t>
            </a:r>
            <a:r>
              <a:rPr lang="en-US" altLang="en-US" sz="3000" dirty="0" err="1">
                <a:effectLst/>
              </a:rPr>
              <a:t>i</a:t>
            </a:r>
            <a:r>
              <a:rPr lang="en-US" altLang="en-US" sz="3000" dirty="0">
                <a:effectLst/>
              </a:rPr>
              <a:t> language to create source code for  Files</a:t>
            </a:r>
          </a:p>
          <a:p>
            <a:pPr lvl="1"/>
            <a:endParaRPr lang="en-US" altLang="en-US" sz="3000" dirty="0">
              <a:effectLst/>
            </a:endParaRPr>
          </a:p>
          <a:p>
            <a:r>
              <a:rPr lang="en-US" altLang="en-US" sz="3000" dirty="0">
                <a:effectLst/>
              </a:rPr>
              <a:t> Structured Query Language (SQL</a:t>
            </a:r>
            <a:r>
              <a:rPr lang="en-US" altLang="en-US" dirty="0">
                <a:effectLst/>
              </a:rPr>
              <a:t>)</a:t>
            </a:r>
          </a:p>
          <a:p>
            <a:r>
              <a:rPr lang="en-US" altLang="en-US" dirty="0" err="1">
                <a:effectLst/>
                <a:ea typeface="Tahoma"/>
                <a:cs typeface="Tahoma"/>
              </a:rPr>
              <a:t>Runqry</a:t>
            </a:r>
            <a:r>
              <a:rPr lang="en-US" altLang="en-US" dirty="0">
                <a:effectLst/>
                <a:ea typeface="Tahoma"/>
                <a:cs typeface="Tahoma"/>
              </a:rPr>
              <a:t> *n filename</a:t>
            </a:r>
          </a:p>
          <a:p>
            <a:endParaRPr lang="en-CA" dirty="0"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29531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 of a DDS Program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0"/>
            <a:ext cx="8540750" cy="4709120"/>
          </a:xfrm>
        </p:spPr>
        <p:txBody>
          <a:bodyPr/>
          <a:lstStyle/>
          <a:p>
            <a:r>
              <a:rPr lang="en-US" altLang="en-US" dirty="0">
                <a:effectLst/>
              </a:rPr>
              <a:t>File level keywords</a:t>
            </a:r>
          </a:p>
          <a:p>
            <a:pPr lvl="1"/>
            <a:r>
              <a:rPr lang="en-US" altLang="en-US" dirty="0">
                <a:effectLst/>
              </a:rPr>
              <a:t>e.g. UNIQUE, Function Keys</a:t>
            </a:r>
          </a:p>
          <a:p>
            <a:r>
              <a:rPr lang="en-US" altLang="en-US" dirty="0">
                <a:effectLst/>
              </a:rPr>
              <a:t>Record format name</a:t>
            </a:r>
          </a:p>
          <a:p>
            <a:pPr lvl="1"/>
            <a:r>
              <a:rPr lang="en-US" altLang="en-US" dirty="0">
                <a:effectLst/>
              </a:rPr>
              <a:t>Shouldn’t be the same name as the object</a:t>
            </a:r>
          </a:p>
          <a:p>
            <a:r>
              <a:rPr lang="en-US" altLang="en-US" dirty="0">
                <a:effectLst/>
              </a:rPr>
              <a:t>List the fields</a:t>
            </a:r>
          </a:p>
          <a:p>
            <a:pPr lvl="1"/>
            <a:r>
              <a:rPr lang="en-US" altLang="en-US" dirty="0">
                <a:effectLst/>
              </a:rPr>
              <a:t>Name, type, size and functions</a:t>
            </a:r>
          </a:p>
          <a:p>
            <a:pPr lvl="2"/>
            <a:r>
              <a:rPr lang="en-US" altLang="en-US" dirty="0">
                <a:effectLst/>
              </a:rPr>
              <a:t>TEXT (used by DFU and DSPFFD)</a:t>
            </a:r>
          </a:p>
          <a:p>
            <a:pPr lvl="2"/>
            <a:r>
              <a:rPr lang="en-US" altLang="en-US" dirty="0">
                <a:effectLst/>
              </a:rPr>
              <a:t>COLHDG (used by Query/400)</a:t>
            </a:r>
          </a:p>
          <a:p>
            <a:r>
              <a:rPr lang="en-US" altLang="en-US" dirty="0">
                <a:effectLst/>
              </a:rPr>
              <a:t>Access Path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98801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- File Item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>
                <a:effectLst/>
              </a:rPr>
              <a:t>Write the DDS code to define a *FILE that has the following attributes:</a:t>
            </a:r>
          </a:p>
          <a:p>
            <a:pPr lvl="1"/>
            <a:r>
              <a:rPr lang="en-GB" altLang="en-US" sz="2400" dirty="0">
                <a:effectLst/>
              </a:rPr>
              <a:t>Item Number (5 numeric – 1 digit/byte)</a:t>
            </a:r>
          </a:p>
          <a:p>
            <a:pPr lvl="2"/>
            <a:r>
              <a:rPr lang="en-GB" altLang="en-US" dirty="0">
                <a:effectLst/>
              </a:rPr>
              <a:t>Also the primary key</a:t>
            </a:r>
          </a:p>
          <a:p>
            <a:pPr lvl="2"/>
            <a:r>
              <a:rPr lang="en-GB" altLang="en-US" dirty="0">
                <a:solidFill>
                  <a:schemeClr val="bg2">
                    <a:lumMod val="50000"/>
                  </a:schemeClr>
                </a:solidFill>
                <a:effectLst/>
              </a:rPr>
              <a:t>(no unique is specified)</a:t>
            </a:r>
          </a:p>
          <a:p>
            <a:pPr lvl="1"/>
            <a:r>
              <a:rPr lang="en-GB" altLang="en-US" sz="2400" dirty="0">
                <a:effectLst/>
              </a:rPr>
              <a:t>Item Name (30 Alphanumeric)</a:t>
            </a:r>
          </a:p>
          <a:p>
            <a:pPr lvl="1"/>
            <a:r>
              <a:rPr lang="en-GB" altLang="en-US" sz="2400" dirty="0">
                <a:effectLst/>
              </a:rPr>
              <a:t>Stocking Size (5 Alphanumeric)</a:t>
            </a:r>
          </a:p>
          <a:p>
            <a:pPr lvl="1"/>
            <a:r>
              <a:rPr lang="en-GB" altLang="en-US" sz="2400" dirty="0">
                <a:effectLst/>
              </a:rPr>
              <a:t>In Stock Quantity (7 numeric including 2 decimals – 2 digit/byte)</a:t>
            </a:r>
          </a:p>
          <a:p>
            <a:pPr lvl="1"/>
            <a:r>
              <a:rPr lang="en-GB" altLang="en-US" sz="2400" dirty="0">
                <a:effectLst/>
              </a:rPr>
              <a:t>Date Last Updated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09672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Common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- Alphanumeric</a:t>
            </a:r>
          </a:p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– Numeric </a:t>
            </a:r>
          </a:p>
          <a:p>
            <a:pPr lvl="1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Zoned Decimal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en-GB" dirty="0">
                <a:effectLst/>
              </a:rPr>
              <a:t>store 1 digit in one byte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– Numeric </a:t>
            </a:r>
          </a:p>
          <a:p>
            <a:pPr lvl="1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Packed Decimal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en-GB" dirty="0">
                <a:effectLst/>
              </a:rPr>
              <a:t>stores 2 digits in one byte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 - Date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52831675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4660</TotalTime>
  <Words>962</Words>
  <Application>Microsoft Office PowerPoint</Application>
  <PresentationFormat>On-screen Show (4:3)</PresentationFormat>
  <Paragraphs>174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Compass</vt:lpstr>
      <vt:lpstr>BCI433 - System i Business Computing</vt:lpstr>
      <vt:lpstr>Agenda</vt:lpstr>
      <vt:lpstr>DB2/400 Database Files</vt:lpstr>
      <vt:lpstr>Physical Files</vt:lpstr>
      <vt:lpstr>Creating Physical Data Files</vt:lpstr>
      <vt:lpstr>Tools for Describing Database Files</vt:lpstr>
      <vt:lpstr>Layout of a DDS Program</vt:lpstr>
      <vt:lpstr>Example - File Item</vt:lpstr>
      <vt:lpstr>Most Common Data Types</vt:lpstr>
      <vt:lpstr>Unique Feature of System i Files</vt:lpstr>
      <vt:lpstr>Entering Data</vt:lpstr>
      <vt:lpstr>Using DFU (Data File Utility)</vt:lpstr>
      <vt:lpstr>Viewing Records</vt:lpstr>
      <vt:lpstr>Access Paths</vt:lpstr>
      <vt:lpstr>Logical Files</vt:lpstr>
      <vt:lpstr>Logical Files</vt:lpstr>
      <vt:lpstr>Why a logical file</vt:lpstr>
      <vt:lpstr>Creating a Logical File</vt:lpstr>
      <vt:lpstr>Creating a Logical File – Using SQL</vt:lpstr>
      <vt:lpstr>Example</vt:lpstr>
      <vt:lpstr>The Next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Serialization</dc:title>
  <dc:creator>Wei Song</dc:creator>
  <cp:keywords>Lec 6-2174</cp:keywords>
  <cp:lastModifiedBy>Wei Song</cp:lastModifiedBy>
  <cp:revision>111</cp:revision>
  <cp:lastPrinted>2001-07-23T19:37:02Z</cp:lastPrinted>
  <dcterms:created xsi:type="dcterms:W3CDTF">2001-03-26T00:24:34Z</dcterms:created>
  <dcterms:modified xsi:type="dcterms:W3CDTF">2022-03-14T21:20:52Z</dcterms:modified>
</cp:coreProperties>
</file>