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3"/>
  </p:notesMasterIdLst>
  <p:handoutMasterIdLst>
    <p:handoutMasterId r:id="rId24"/>
  </p:handoutMasterIdLst>
  <p:sldIdLst>
    <p:sldId id="266" r:id="rId2"/>
    <p:sldId id="271" r:id="rId3"/>
    <p:sldId id="286" r:id="rId4"/>
    <p:sldId id="279" r:id="rId5"/>
    <p:sldId id="285" r:id="rId6"/>
    <p:sldId id="282" r:id="rId7"/>
    <p:sldId id="283" r:id="rId8"/>
    <p:sldId id="281" r:id="rId9"/>
    <p:sldId id="280" r:id="rId10"/>
    <p:sldId id="287" r:id="rId11"/>
    <p:sldId id="288" r:id="rId12"/>
    <p:sldId id="284" r:id="rId13"/>
    <p:sldId id="289" r:id="rId14"/>
    <p:sldId id="290" r:id="rId15"/>
    <p:sldId id="291" r:id="rId16"/>
    <p:sldId id="296" r:id="rId17"/>
    <p:sldId id="292" r:id="rId18"/>
    <p:sldId id="293" r:id="rId19"/>
    <p:sldId id="294" r:id="rId20"/>
    <p:sldId id="295" r:id="rId21"/>
    <p:sldId id="277" r:id="rId22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E81836-AD3B-FF3B-0B97-629CDC3483E9}" v="7" dt="2022-03-23T00:16:35.328"/>
    <p1510:client id="{B7E47DEF-363D-55A3-6420-2D8227DC0DFD}" v="17" dt="2022-03-25T21:55:29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1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mat Bhatti" userId="S::azmat.bhatti@senecacollege.ca::09f6c9ca-cbe7-4c62-a17d-dcf95ab0b9f4" providerId="AD" clId="Web-{B7E47DEF-363D-55A3-6420-2D8227DC0DFD}"/>
    <pc:docChg chg="modSld">
      <pc:chgData name="Azmat Bhatti" userId="S::azmat.bhatti@senecacollege.ca::09f6c9ca-cbe7-4c62-a17d-dcf95ab0b9f4" providerId="AD" clId="Web-{B7E47DEF-363D-55A3-6420-2D8227DC0DFD}" dt="2022-03-25T21:55:29.303" v="16" actId="20577"/>
      <pc:docMkLst>
        <pc:docMk/>
      </pc:docMkLst>
      <pc:sldChg chg="modSp">
        <pc:chgData name="Azmat Bhatti" userId="S::azmat.bhatti@senecacollege.ca::09f6c9ca-cbe7-4c62-a17d-dcf95ab0b9f4" providerId="AD" clId="Web-{B7E47DEF-363D-55A3-6420-2D8227DC0DFD}" dt="2022-03-25T21:55:29.303" v="16" actId="20577"/>
        <pc:sldMkLst>
          <pc:docMk/>
          <pc:sldMk cId="2220527345" sldId="289"/>
        </pc:sldMkLst>
        <pc:spChg chg="mod">
          <ac:chgData name="Azmat Bhatti" userId="S::azmat.bhatti@senecacollege.ca::09f6c9ca-cbe7-4c62-a17d-dcf95ab0b9f4" providerId="AD" clId="Web-{B7E47DEF-363D-55A3-6420-2D8227DC0DFD}" dt="2022-03-25T21:55:29.303" v="16" actId="20577"/>
          <ac:spMkLst>
            <pc:docMk/>
            <pc:sldMk cId="2220527345" sldId="289"/>
            <ac:spMk id="2" creationId="{00000000-0000-0000-0000-000000000000}"/>
          </ac:spMkLst>
        </pc:spChg>
      </pc:sldChg>
    </pc:docChg>
  </pc:docChgLst>
  <pc:docChgLst>
    <pc:chgData name="Azmat Bhatti" userId="S::azmat.bhatti@senecacollege.ca::09f6c9ca-cbe7-4c62-a17d-dcf95ab0b9f4" providerId="AD" clId="Web-{4CE81836-AD3B-FF3B-0B97-629CDC3483E9}"/>
    <pc:docChg chg="modSld">
      <pc:chgData name="Azmat Bhatti" userId="S::azmat.bhatti@senecacollege.ca::09f6c9ca-cbe7-4c62-a17d-dcf95ab0b9f4" providerId="AD" clId="Web-{4CE81836-AD3B-FF3B-0B97-629CDC3483E9}" dt="2022-03-23T00:16:33.938" v="5" actId="20577"/>
      <pc:docMkLst>
        <pc:docMk/>
      </pc:docMkLst>
      <pc:sldChg chg="modSp">
        <pc:chgData name="Azmat Bhatti" userId="S::azmat.bhatti@senecacollege.ca::09f6c9ca-cbe7-4c62-a17d-dcf95ab0b9f4" providerId="AD" clId="Web-{4CE81836-AD3B-FF3B-0B97-629CDC3483E9}" dt="2022-03-23T00:16:33.938" v="5" actId="20577"/>
        <pc:sldMkLst>
          <pc:docMk/>
          <pc:sldMk cId="0" sldId="266"/>
        </pc:sldMkLst>
        <pc:spChg chg="mod">
          <ac:chgData name="Azmat Bhatti" userId="S::azmat.bhatti@senecacollege.ca::09f6c9ca-cbe7-4c62-a17d-dcf95ab0b9f4" providerId="AD" clId="Web-{4CE81836-AD3B-FF3B-0B97-629CDC3483E9}" dt="2022-03-23T00:16:33.938" v="5" actId="20577"/>
          <ac:spMkLst>
            <pc:docMk/>
            <pc:sldMk cId="0" sldId="266"/>
            <ac:spMk id="5222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-01.ibm.com/support/knowledgecenter/ssw_ibm_i_71/cl/parm.htm?lang=en-us#PARM.DFT" TargetMode="External"/><Relationship Id="rId3" Type="http://schemas.openxmlformats.org/officeDocument/2006/relationships/hyperlink" Target="http://www-01.ibm.com/support/knowledgecenter/ssw_ibm_i_71/cl/parm.htm?lang=en-us#PARM.KWD" TargetMode="External"/><Relationship Id="rId7" Type="http://schemas.openxmlformats.org/officeDocument/2006/relationships/hyperlink" Target="http://www-01.ibm.com/support/knowledgecenter/ssw_ibm_i_71/cl/parm.htm?lang=en-us#PARM.RSTD" TargetMode="External"/><Relationship Id="rId2" Type="http://schemas.openxmlformats.org/officeDocument/2006/relationships/hyperlink" Target="http://www-01.ibm.com/support/knowledgecenter/ssw_ibm_i_71/cl/parm.htm?lang=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01.ibm.com/support/knowledgecenter/ssw_ibm_i_71/cl/parm.htm?lang=en-us#PARM.LEN" TargetMode="External"/><Relationship Id="rId5" Type="http://schemas.openxmlformats.org/officeDocument/2006/relationships/hyperlink" Target="http://www-01.ibm.com/support/knowledgecenter/ssw_ibm_i_71/cl/parm.htm?lang=en-us#PARM.MIN" TargetMode="External"/><Relationship Id="rId10" Type="http://schemas.openxmlformats.org/officeDocument/2006/relationships/hyperlink" Target="http://www-01.ibm.com/support/knowledgecenter/ssw_ibm_i_71/cl/parm.htm?lang=en-us#PARM.PROMPT" TargetMode="External"/><Relationship Id="rId4" Type="http://schemas.openxmlformats.org/officeDocument/2006/relationships/hyperlink" Target="http://www-01.ibm.com/support/knowledgecenter/ssw_ibm_i_71/cl/parm.htm?lang=en-us#PARM.TYPE" TargetMode="External"/><Relationship Id="rId9" Type="http://schemas.openxmlformats.org/officeDocument/2006/relationships/hyperlink" Target="http://www-01.ibm.com/support/knowledgecenter/ssw_ibm_i_71/cl/parm.htm?lang=en-us#PARM.VALU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ublib.boulder.ibm.com/iseries/v5r2/ic2924/books/c092508420.ht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-01.ibm.com/support/knowledgecenter/ssw_ibm_i_72/rbam6/rbam6trimbif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44824"/>
            <a:ext cx="7772400" cy="1368152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BCI433 - System </a:t>
            </a:r>
            <a:r>
              <a:rPr lang="en-CA" sz="4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 Business Computing</a:t>
            </a:r>
            <a:endParaRPr lang="en-CA" altLang="en-US" sz="4000" dirty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8: </a:t>
            </a:r>
            <a:r>
              <a:rPr lang="en-CA" dirty="0"/>
              <a:t>Creating CLLE command</a:t>
            </a:r>
          </a:p>
          <a:p>
            <a:r>
              <a:rPr lang="en-CA" dirty="0"/>
              <a:t>&amp; RPGLE Programming with database files </a:t>
            </a:r>
          </a:p>
          <a:p>
            <a:pPr eaLnBrk="1" hangingPunct="1">
              <a:defRPr/>
            </a:pPr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pic>
        <p:nvPicPr>
          <p:cNvPr id="5" name="Picture 2" descr="http://blog.linomasoftware.com/wp-content/uploads/2014/04/IBM_i_rgb_white-backgrnd-298x3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04664"/>
            <a:ext cx="501655" cy="50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CL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create/define a user-defined command, you need to:</a:t>
            </a:r>
          </a:p>
          <a:p>
            <a:pPr marL="914400" lvl="1" indent="-514350"/>
            <a:r>
              <a:rPr lang="en-CA" dirty="0"/>
              <a:t>enter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definition statements </a:t>
            </a:r>
            <a:r>
              <a:rPr lang="en-CA" dirty="0"/>
              <a:t>into a source file and compile them into an commend object</a:t>
            </a:r>
            <a:r>
              <a:rPr lang="en-CA" sz="3200" dirty="0"/>
              <a:t>,</a:t>
            </a:r>
            <a:endParaRPr lang="en-CA" dirty="0"/>
          </a:p>
          <a:p>
            <a:pPr marL="914400" lvl="1" indent="-514350"/>
            <a:r>
              <a:rPr lang="en-CA" dirty="0"/>
              <a:t>run a Create Command (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CRTCMD</a:t>
            </a:r>
            <a:r>
              <a:rPr lang="en-CA" dirty="0"/>
              <a:t>) command using the object and an program as inputs.</a:t>
            </a:r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50503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40750" cy="1143000"/>
          </a:xfrm>
        </p:spPr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The command definition of each command contains one or more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definition statements</a:t>
            </a:r>
            <a:r>
              <a:rPr lang="en-CA" sz="2800" dirty="0"/>
              <a:t>:</a:t>
            </a:r>
          </a:p>
          <a:p>
            <a:pPr lvl="1"/>
            <a:r>
              <a:rPr lang="en-CA" sz="2400" dirty="0"/>
              <a:t>One and only one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(CMD) statement</a:t>
            </a:r>
          </a:p>
          <a:p>
            <a:pPr lvl="1"/>
            <a:r>
              <a:rPr lang="en-CA" sz="2400" dirty="0"/>
              <a:t>A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(PARM) statement </a:t>
            </a:r>
            <a:r>
              <a:rPr lang="en-CA" sz="2400" dirty="0"/>
              <a:t>for each parameter that appears on the command being created.</a:t>
            </a:r>
          </a:p>
          <a:p>
            <a:pPr lvl="1"/>
            <a:r>
              <a:rPr lang="en-CA" sz="2400" dirty="0"/>
              <a:t>Other optional statements, such as DEP, ELEM, QAUL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91075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for Command Definition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01625" y="1600200"/>
            <a:ext cx="3550295" cy="44989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/>
              <a:t>CMD   	PROMPT(   )</a:t>
            </a:r>
          </a:p>
          <a:p>
            <a:pPr>
              <a:buFont typeface="Arial" charset="0"/>
              <a:buNone/>
            </a:pPr>
            <a:endParaRPr lang="en-US" sz="2400" dirty="0"/>
          </a:p>
          <a:p>
            <a:pPr>
              <a:buFont typeface="Arial" charset="0"/>
              <a:buNone/>
            </a:pPr>
            <a:r>
              <a:rPr lang="en-US" sz="2400" dirty="0"/>
              <a:t>PARM 	</a:t>
            </a:r>
            <a:r>
              <a:rPr lang="en-US" sz="2400" dirty="0">
                <a:solidFill>
                  <a:srgbClr val="FF0000"/>
                </a:solidFill>
              </a:rPr>
              <a:t>KWD</a:t>
            </a:r>
            <a:r>
              <a:rPr lang="en-US" sz="2400" dirty="0"/>
              <a:t> (  )   +</a:t>
            </a:r>
          </a:p>
          <a:p>
            <a:pPr>
              <a:buFont typeface="Arial" charset="0"/>
              <a:buNone/>
            </a:pPr>
            <a:r>
              <a:rPr lang="en-US" sz="2400" dirty="0"/>
              <a:t>          MIN(  )     +</a:t>
            </a:r>
          </a:p>
          <a:p>
            <a:pPr>
              <a:buFont typeface="Arial" charset="0"/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TYPE</a:t>
            </a:r>
            <a:r>
              <a:rPr lang="en-US" sz="2400" dirty="0"/>
              <a:t>(  )    +</a:t>
            </a:r>
          </a:p>
          <a:p>
            <a:pPr>
              <a:buFont typeface="Arial" charset="0"/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LEN</a:t>
            </a:r>
            <a:r>
              <a:rPr lang="en-US" sz="2400" dirty="0"/>
              <a:t>(  )      +</a:t>
            </a:r>
          </a:p>
          <a:p>
            <a:pPr>
              <a:buFont typeface="Arial" charset="0"/>
              <a:buNone/>
            </a:pPr>
            <a:r>
              <a:rPr lang="en-US" sz="2400" dirty="0"/>
              <a:t>		RSTD(  )    +</a:t>
            </a:r>
          </a:p>
          <a:p>
            <a:pPr>
              <a:buFont typeface="Arial" charset="0"/>
              <a:buNone/>
            </a:pPr>
            <a:r>
              <a:rPr lang="en-US" sz="2400" dirty="0"/>
              <a:t>		VALUES(  )  +</a:t>
            </a:r>
          </a:p>
          <a:p>
            <a:pPr>
              <a:buFont typeface="Arial" charset="0"/>
              <a:buNone/>
            </a:pPr>
            <a:r>
              <a:rPr lang="en-US" sz="2400" dirty="0"/>
              <a:t>		DFT(  )      +</a:t>
            </a:r>
          </a:p>
          <a:p>
            <a:pPr>
              <a:buFont typeface="Arial" charset="0"/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PROMPT</a:t>
            </a:r>
            <a:r>
              <a:rPr lang="en-US" sz="2400" dirty="0"/>
              <a:t>(  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8137" y="1645349"/>
            <a:ext cx="26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hlinkClick r:id="rId2"/>
              </a:rPr>
              <a:t>PARM Reference</a:t>
            </a:r>
            <a:r>
              <a:rPr lang="en-CA" sz="2400" dirty="0"/>
              <a:t>: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865257"/>
              </p:ext>
            </p:extLst>
          </p:nvPr>
        </p:nvGraphicFramePr>
        <p:xfrm>
          <a:off x="4067944" y="2348882"/>
          <a:ext cx="4320480" cy="3744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353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23">
                <a:tc>
                  <a:txBody>
                    <a:bodyPr/>
                    <a:lstStyle/>
                    <a:p>
                      <a:r>
                        <a:rPr lang="en-CA" b="1" dirty="0">
                          <a:hlinkClick r:id="rId3"/>
                        </a:rPr>
                        <a:t>KWD</a:t>
                      </a:r>
                      <a:endParaRPr lang="en-CA" dirty="0"/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Keyword</a:t>
                      </a:r>
                    </a:p>
                  </a:txBody>
                  <a:tcPr marL="30480" marR="30480" marT="30480" marB="304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224">
                <a:tc>
                  <a:txBody>
                    <a:bodyPr/>
                    <a:lstStyle/>
                    <a:p>
                      <a:r>
                        <a:rPr lang="en-CA" b="1">
                          <a:hlinkClick r:id="rId4"/>
                        </a:rPr>
                        <a:t>TYPE</a:t>
                      </a:r>
                      <a:endParaRPr lang="en-CA"/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Type of value</a:t>
                      </a:r>
                    </a:p>
                  </a:txBody>
                  <a:tcPr marL="30480" marR="30480" marT="30480" marB="304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23">
                <a:tc>
                  <a:txBody>
                    <a:bodyPr/>
                    <a:lstStyle/>
                    <a:p>
                      <a:r>
                        <a:rPr lang="en-CA" b="1">
                          <a:hlinkClick r:id="rId5"/>
                        </a:rPr>
                        <a:t>MIN</a:t>
                      </a:r>
                      <a:endParaRPr lang="en-CA"/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Minimum values required</a:t>
                      </a:r>
                    </a:p>
                  </a:txBody>
                  <a:tcPr marL="30480" marR="30480" marT="30480" marB="304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23">
                <a:tc>
                  <a:txBody>
                    <a:bodyPr/>
                    <a:lstStyle/>
                    <a:p>
                      <a:r>
                        <a:rPr lang="en-CA" b="1">
                          <a:hlinkClick r:id="rId6"/>
                        </a:rPr>
                        <a:t>LEN</a:t>
                      </a:r>
                      <a:endParaRPr lang="en-CA"/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Value length</a:t>
                      </a:r>
                    </a:p>
                  </a:txBody>
                  <a:tcPr marL="30480" marR="30480" marT="30480" marB="304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323">
                <a:tc>
                  <a:txBody>
                    <a:bodyPr/>
                    <a:lstStyle/>
                    <a:p>
                      <a:r>
                        <a:rPr lang="en-CA" b="1">
                          <a:hlinkClick r:id="rId7"/>
                        </a:rPr>
                        <a:t>RSTD</a:t>
                      </a:r>
                      <a:endParaRPr lang="en-CA"/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Restricted values</a:t>
                      </a:r>
                    </a:p>
                  </a:txBody>
                  <a:tcPr marL="30480" marR="30480" marT="30480" marB="304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323">
                <a:tc>
                  <a:txBody>
                    <a:bodyPr/>
                    <a:lstStyle/>
                    <a:p>
                      <a:r>
                        <a:rPr lang="en-CA" b="1">
                          <a:hlinkClick r:id="rId8"/>
                        </a:rPr>
                        <a:t>DFT</a:t>
                      </a:r>
                      <a:endParaRPr lang="en-CA"/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Default value</a:t>
                      </a:r>
                    </a:p>
                  </a:txBody>
                  <a:tcPr marL="30480" marR="30480" marT="30480" marB="304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323">
                <a:tc>
                  <a:txBody>
                    <a:bodyPr/>
                    <a:lstStyle/>
                    <a:p>
                      <a:r>
                        <a:rPr lang="en-CA" b="1">
                          <a:hlinkClick r:id="rId9"/>
                        </a:rPr>
                        <a:t>VALUES</a:t>
                      </a:r>
                      <a:endParaRPr lang="en-CA"/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Valid values</a:t>
                      </a:r>
                    </a:p>
                  </a:txBody>
                  <a:tcPr marL="30480" marR="30480" marT="30480" marB="304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6899">
                <a:tc>
                  <a:txBody>
                    <a:bodyPr/>
                    <a:lstStyle/>
                    <a:p>
                      <a:r>
                        <a:rPr lang="en-CA" b="1" dirty="0">
                          <a:hlinkClick r:id="rId10"/>
                        </a:rPr>
                        <a:t>PROMPT</a:t>
                      </a:r>
                      <a:endParaRPr lang="en-CA" dirty="0"/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Prompt specifications</a:t>
                      </a:r>
                    </a:p>
                  </a:txBody>
                  <a:tcPr marL="30480" marR="30480" marT="30480" marB="3048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573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HELLOCMD.cmd</a:t>
            </a:r>
            <a:b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/>
                <a:cs typeface="Tahoma"/>
              </a:rPr>
              <a:t>Create Source PF QLAB8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  <p:pic>
        <p:nvPicPr>
          <p:cNvPr id="2050" name="Picture 2" descr="C:\SenecaCollege\IBC233\IBC233-2015Smr\Labs\tmp\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336704" cy="473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52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HELLOCPP.clle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14</a:t>
            </a:fld>
            <a:endParaRPr lang="en-CA" altLang="en-US"/>
          </a:p>
        </p:txBody>
      </p:sp>
      <p:pic>
        <p:nvPicPr>
          <p:cNvPr id="3074" name="Picture 2" descr="C:\SenecaCollege\IBC233\IBC233-2015Smr\Labs\tmp\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98198"/>
            <a:ext cx="7272808" cy="505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56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HELLODSP.dspf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15</a:t>
            </a:fld>
            <a:endParaRPr lang="en-CA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1828800"/>
          </a:xfrm>
        </p:spPr>
        <p:txBody>
          <a:bodyPr/>
          <a:lstStyle/>
          <a:p>
            <a:pPr marL="0" indent="0">
              <a:buNone/>
            </a:pPr>
            <a:r>
              <a:rPr lang="en-CA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 </a:t>
            </a:r>
            <a:r>
              <a:rPr lang="en-CA" sz="14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A</a:t>
            </a:r>
            <a:r>
              <a:rPr lang="en-CA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      </a:t>
            </a:r>
            <a:r>
              <a:rPr lang="en-CA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R</a:t>
            </a:r>
            <a:r>
              <a:rPr lang="en-CA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en-CA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RECORD1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 </a:t>
            </a:r>
            <a:r>
              <a:rPr lang="pt-BR" sz="14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A</a:t>
            </a:r>
            <a:r>
              <a:rPr lang="pt-B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      </a:t>
            </a:r>
            <a:r>
              <a:rPr lang="pt-BR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 </a:t>
            </a:r>
            <a:r>
              <a:rPr lang="pt-BR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4 22</a:t>
            </a:r>
            <a:r>
              <a:rPr lang="pt-BR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'H e l l o    U n i v e r s e'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 </a:t>
            </a:r>
            <a:r>
              <a:rPr lang="pt-BR" sz="14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A</a:t>
            </a:r>
            <a:r>
              <a:rPr lang="pt-B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PLANET    </a:t>
            </a:r>
            <a:r>
              <a:rPr lang="pt-BR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8</a:t>
            </a:r>
            <a:r>
              <a:rPr lang="pt-BR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O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7 39</a:t>
            </a:r>
          </a:p>
          <a:p>
            <a:pPr marL="0" indent="0">
              <a:buNone/>
            </a:pPr>
            <a:r>
              <a:rPr lang="en-CA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 </a:t>
            </a:r>
            <a:r>
              <a:rPr lang="en-CA" sz="14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A</a:t>
            </a:r>
            <a:r>
              <a:rPr lang="en-CA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en-CA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en-CA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en-CA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en-CA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en-CA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en-CA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en-CA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en-CA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      </a:t>
            </a:r>
            <a:r>
              <a:rPr lang="en-CA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en-CA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 </a:t>
            </a:r>
            <a:r>
              <a:rPr lang="en-CA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en-CA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en-CA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en-CA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7 18</a:t>
            </a:r>
            <a:r>
              <a:rPr lang="en-CA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'Destination Planet:'</a:t>
            </a:r>
          </a:p>
          <a:p>
            <a:pPr marL="0" indent="0">
              <a:buNone/>
            </a:pPr>
            <a:r>
              <a:rPr lang="de-DE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 </a:t>
            </a:r>
            <a:r>
              <a:rPr lang="de-DE" sz="14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A</a:t>
            </a:r>
            <a:r>
              <a:rPr lang="de-DE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de-DE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de-DE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99</a:t>
            </a:r>
            <a:r>
              <a:rPr lang="de-DE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de-DE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de-DE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de-DE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de-DE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de-DE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      </a:t>
            </a:r>
            <a:r>
              <a:rPr lang="de-DE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de-DE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 </a:t>
            </a:r>
            <a:r>
              <a:rPr lang="de-DE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de-DE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de-DE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de-DE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9 18</a:t>
            </a:r>
            <a:r>
              <a:rPr lang="de-DE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'Passenger Name:'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 </a:t>
            </a:r>
            <a:r>
              <a:rPr lang="pt-BR" sz="14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A</a:t>
            </a:r>
            <a:r>
              <a:rPr lang="pt-B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99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FULLNAME  </a:t>
            </a:r>
            <a:r>
              <a:rPr lang="pt-BR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31</a:t>
            </a:r>
            <a:r>
              <a:rPr lang="pt-BR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O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9 39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endParaRPr lang="en-CA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5731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400" dirty="0"/>
              <a:t>Create the command by entering the following command: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400" dirty="0"/>
          </a:p>
          <a:p>
            <a:pPr lvl="1"/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CRTCMD CMD(HELLOCMD) PGM(HELLOCPP) SRCFILE(QLAB8)</a:t>
            </a:r>
          </a:p>
          <a:p>
            <a:pPr lvl="1"/>
            <a:endParaRPr lang="en-CA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sz="1600" dirty="0"/>
              <a:t>Note: QLAB8.file.ph-src is where your put your source files</a:t>
            </a:r>
          </a:p>
        </p:txBody>
      </p:sp>
    </p:spTree>
    <p:extLst>
      <p:ext uri="{BB962C8B-B14F-4D97-AF65-F5344CB8AC3E}">
        <p14:creationId xmlns:p14="http://schemas.microsoft.com/office/powerpoint/2010/main" val="3363601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the Command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16</a:t>
            </a:fld>
            <a:endParaRPr lang="en-CA" altLang="en-US"/>
          </a:p>
        </p:txBody>
      </p:sp>
      <p:pic>
        <p:nvPicPr>
          <p:cNvPr id="1026" name="Picture 2" descr="C:\SenecaCollege\IBC233\IBC233-2015Smr\Labs\tmp\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336704" cy="4659694"/>
          </a:xfrm>
          <a:prstGeom prst="rect">
            <a:avLst/>
          </a:prstGeom>
          <a:noFill/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38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F-SPEC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Review</a:t>
            </a: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1625" y="1412776"/>
            <a:ext cx="8540750" cy="4686399"/>
          </a:xfrm>
        </p:spPr>
        <p:txBody>
          <a:bodyPr/>
          <a:lstStyle/>
          <a:p>
            <a:r>
              <a:rPr lang="en-US" altLang="en-US" sz="2800" dirty="0">
                <a:effectLst/>
              </a:rPr>
              <a:t>File name – name of file</a:t>
            </a:r>
          </a:p>
          <a:p>
            <a:pPr marL="342900" lvl="1" indent="-342900">
              <a:buClr>
                <a:schemeClr val="hlink"/>
              </a:buClr>
              <a:buSzPct val="80000"/>
              <a:buFont typeface="Arial" pitchFamily="34" charset="0"/>
              <a:buChar char="►"/>
            </a:pPr>
            <a:r>
              <a:rPr lang="en-US" altLang="en-US" dirty="0">
                <a:effectLst/>
              </a:rPr>
              <a:t>File Type -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en-US" sz="2400" dirty="0">
                <a:effectLst/>
              </a:rPr>
              <a:t> for a Display file</a:t>
            </a:r>
            <a:endParaRPr lang="en-US" altLang="en-US" dirty="0">
              <a:effectLst/>
            </a:endParaRPr>
          </a:p>
          <a:p>
            <a:pPr marL="457200" lvl="1" indent="0">
              <a:buNone/>
            </a:pPr>
            <a:r>
              <a:rPr lang="en-US" altLang="en-US" sz="2400" dirty="0">
                <a:effectLst/>
              </a:rPr>
              <a:t>		  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en-US" sz="2400" dirty="0">
                <a:effectLst/>
              </a:rPr>
              <a:t>,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altLang="en-US" sz="2400" dirty="0">
                <a:effectLst/>
              </a:rPr>
              <a:t>, or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en-US" sz="2400" dirty="0">
                <a:effectLst/>
              </a:rPr>
              <a:t> for Database Objects</a:t>
            </a:r>
          </a:p>
          <a:p>
            <a:pPr marL="457200" lvl="1" indent="0">
              <a:buNone/>
            </a:pPr>
            <a:r>
              <a:rPr lang="en-US" altLang="en-US" sz="2400" dirty="0">
                <a:effectLst/>
              </a:rPr>
              <a:t>		  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en-US" sz="2400" dirty="0">
                <a:effectLst/>
              </a:rPr>
              <a:t>, for Printer Files (reports)</a:t>
            </a:r>
          </a:p>
          <a:p>
            <a:pPr marL="342900" lvl="1" indent="-342900">
              <a:buClr>
                <a:schemeClr val="hlink"/>
              </a:buClr>
              <a:buSzPct val="80000"/>
              <a:buFont typeface="Arial" pitchFamily="34" charset="0"/>
              <a:buChar char="►"/>
            </a:pPr>
            <a:r>
              <a:rPr lang="en-US" altLang="en-US" dirty="0">
                <a:effectLst/>
              </a:rPr>
              <a:t>File Designation </a:t>
            </a:r>
            <a:r>
              <a:rPr lang="en-US" altLang="en-US" sz="2400" dirty="0">
                <a:effectLst/>
              </a:rPr>
              <a:t>–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en-US" sz="2400" dirty="0">
                <a:effectLst/>
              </a:rPr>
              <a:t> for Full procedural file</a:t>
            </a:r>
            <a:endParaRPr lang="en-US" altLang="en-US" dirty="0">
              <a:effectLst/>
            </a:endParaRPr>
          </a:p>
          <a:p>
            <a:pPr marL="342900" lvl="1" indent="-342900">
              <a:buClr>
                <a:schemeClr val="hlink"/>
              </a:buClr>
              <a:buSzPct val="80000"/>
              <a:buFont typeface="Arial" pitchFamily="34" charset="0"/>
              <a:buChar char="►"/>
            </a:pPr>
            <a:r>
              <a:rPr lang="en-US" altLang="en-US" dirty="0">
                <a:effectLst/>
              </a:rPr>
              <a:t>File Format -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en-US" sz="2400" dirty="0">
                <a:effectLst/>
              </a:rPr>
              <a:t> for Externally Described</a:t>
            </a:r>
            <a:endParaRPr lang="en-US" altLang="en-US" dirty="0">
              <a:effectLst/>
            </a:endParaRPr>
          </a:p>
          <a:p>
            <a:pPr marL="342900" lvl="1" indent="-342900">
              <a:buClr>
                <a:schemeClr val="hlink"/>
              </a:buClr>
              <a:buSzPct val="80000"/>
              <a:buFont typeface="Arial" pitchFamily="34" charset="0"/>
              <a:buChar char="►"/>
            </a:pPr>
            <a:r>
              <a:rPr lang="en-US" altLang="en-US" dirty="0">
                <a:effectLst/>
              </a:rPr>
              <a:t>Record Address Type -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en-US" sz="2400" dirty="0">
                <a:effectLst/>
              </a:rPr>
              <a:t> if the object has a sort	</a:t>
            </a:r>
            <a:endParaRPr lang="en-US" altLang="en-US" dirty="0">
              <a:effectLst/>
            </a:endParaRPr>
          </a:p>
          <a:p>
            <a:pPr marL="342900" lvl="1" indent="-342900">
              <a:buClr>
                <a:schemeClr val="hlink"/>
              </a:buClr>
              <a:buSzPct val="80000"/>
              <a:buFont typeface="Arial" pitchFamily="34" charset="0"/>
              <a:buChar char="►"/>
            </a:pPr>
            <a:r>
              <a:rPr lang="en-US" altLang="en-US" dirty="0">
                <a:effectLst/>
              </a:rPr>
              <a:t>Device -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  <a:r>
              <a:rPr lang="en-US" altLang="en-US" sz="2400" dirty="0">
                <a:effectLst/>
              </a:rPr>
              <a:t> for Database Object</a:t>
            </a:r>
            <a:endParaRPr lang="en-US" altLang="en-US" dirty="0">
              <a:effectLst/>
            </a:endParaRPr>
          </a:p>
          <a:p>
            <a:pPr marL="457200" lvl="1" indent="0">
              <a:buNone/>
            </a:pPr>
            <a:r>
              <a:rPr lang="en-US" altLang="en-US" sz="2400" dirty="0">
                <a:effectLst/>
              </a:rPr>
              <a:t>	        </a:t>
            </a:r>
            <a:r>
              <a:rPr lang="en-US" altLang="en-US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Workstn</a:t>
            </a:r>
            <a:r>
              <a:rPr lang="en-US" altLang="en-US" sz="2400" dirty="0">
                <a:effectLst/>
              </a:rPr>
              <a:t> for display files</a:t>
            </a:r>
          </a:p>
          <a:p>
            <a:pPr marL="457200" lvl="1" indent="0">
              <a:buNone/>
            </a:pPr>
            <a:r>
              <a:rPr lang="en-US" altLang="en-US" sz="2400" dirty="0">
                <a:effectLst/>
              </a:rPr>
              <a:t>	       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Printer</a:t>
            </a:r>
            <a:r>
              <a:rPr lang="en-US" altLang="en-US" sz="2400" dirty="0">
                <a:effectLst/>
              </a:rPr>
              <a:t> for reports</a:t>
            </a:r>
          </a:p>
          <a:p>
            <a:pPr>
              <a:buFontTx/>
              <a:buNone/>
            </a:pPr>
            <a:r>
              <a:rPr lang="en-US" alt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21985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 Verbs and Functions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Read filename;</a:t>
            </a:r>
          </a:p>
          <a:p>
            <a:pPr lvl="1"/>
            <a:r>
              <a:rPr lang="en-US" altLang="en-US" dirty="0">
                <a:effectLst/>
              </a:rPr>
              <a:t>reads a record from a database object</a:t>
            </a:r>
          </a:p>
          <a:p>
            <a:pPr lvl="1"/>
            <a:endParaRPr lang="en-US" altLang="en-US" dirty="0">
              <a:effectLst/>
            </a:endParaRPr>
          </a:p>
          <a:p>
            <a:r>
              <a:rPr lang="en-US" altLang="en-US" dirty="0">
                <a:effectLst/>
              </a:rPr>
              <a:t>%EOF(filename)</a:t>
            </a:r>
          </a:p>
          <a:p>
            <a:pPr lvl="1"/>
            <a:r>
              <a:rPr lang="en-US" altLang="en-US" dirty="0">
                <a:effectLst/>
              </a:rPr>
              <a:t>Checks for End of File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</a:p>
          <a:p>
            <a:pPr lvl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978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for display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fields </a:t>
            </a:r>
            <a:r>
              <a:rPr lang="en-CA" sz="2400" dirty="0"/>
              <a:t>in an display file – the fields that can be defined by referring to the fields specified in a previously created database/pf file. </a:t>
            </a:r>
          </a:p>
          <a:p>
            <a:pPr lvl="1"/>
            <a:r>
              <a:rPr lang="en-CA" sz="2400" dirty="0"/>
              <a:t>The field attributes referred to are the length, data type, and decimal positions of the field.</a:t>
            </a:r>
          </a:p>
          <a:p>
            <a:r>
              <a:rPr lang="en-CA" sz="2400" dirty="0"/>
              <a:t>You can specify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CA" sz="2400" dirty="0"/>
              <a:t> in this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 29 </a:t>
            </a:r>
            <a:r>
              <a:rPr lang="en-CA" sz="2400" dirty="0"/>
              <a:t>in order to use the reference function.  </a:t>
            </a:r>
          </a:p>
          <a:p>
            <a:r>
              <a:rPr lang="en-CA" sz="2400" dirty="0"/>
              <a:t>Packed decimal and binary fields are not supported for display files. Therefore, </a:t>
            </a:r>
          </a:p>
          <a:p>
            <a:pPr lvl="1"/>
            <a:r>
              <a:rPr lang="en-CA" sz="2400" dirty="0"/>
              <a:t>when you refer to fields of these types, the data type assigned is zoned decimal with a keyboard shift as follows: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 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2712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r>
              <a:rPr lang="en-CA" dirty="0"/>
              <a:t>Creating a CLLE command</a:t>
            </a:r>
          </a:p>
          <a:p>
            <a:r>
              <a:rPr lang="en-CA" dirty="0"/>
              <a:t>RPGLE Programming with database files </a:t>
            </a:r>
          </a:p>
          <a:p>
            <a:pPr eaLnBrk="1" hangingPunct="1">
              <a:buFont typeface="Arial" charset="0"/>
              <a:buChar char="►"/>
              <a:defRPr/>
            </a:pPr>
            <a:endParaRPr lang="en-CA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Reference Fields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5661248"/>
            <a:ext cx="8540750" cy="437927"/>
          </a:xfrm>
        </p:spPr>
        <p:txBody>
          <a:bodyPr/>
          <a:lstStyle/>
          <a:p>
            <a:r>
              <a:rPr lang="en-CA" sz="2000" dirty="0"/>
              <a:t>STUDENTS.PF data file was defined in Lab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20</a:t>
            </a:fld>
            <a:endParaRPr lang="en-CA" altLang="en-US"/>
          </a:p>
        </p:txBody>
      </p:sp>
      <p:pic>
        <p:nvPicPr>
          <p:cNvPr id="6147" name="Picture 3" descr="C:\SenecaCollege\IBC233\IBC233-2015Smr\Labs\tmp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36" y="1556792"/>
            <a:ext cx="7687323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069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21</a:t>
            </a:fld>
            <a:endParaRPr lang="en-CA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 Command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898935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10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Built-in Function: %SST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substring function in CL</a:t>
            </a:r>
          </a:p>
          <a:p>
            <a:r>
              <a:rPr lang="en-US" dirty="0"/>
              <a:t>%SST(&amp;variable  start  length)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pPr>
              <a:buFont typeface="Arial" charset="0"/>
              <a:buNone/>
            </a:pPr>
            <a:r>
              <a:rPr lang="en-US" dirty="0" err="1"/>
              <a:t>Dcl</a:t>
            </a:r>
            <a:r>
              <a:rPr lang="en-US" dirty="0"/>
              <a:t> &amp;var1  *char  </a:t>
            </a:r>
            <a:r>
              <a:rPr lang="en-US" dirty="0" err="1"/>
              <a:t>len</a:t>
            </a:r>
            <a:r>
              <a:rPr lang="en-US" dirty="0"/>
              <a:t>(20) value('IBC233')</a:t>
            </a:r>
          </a:p>
          <a:p>
            <a:pPr>
              <a:buFont typeface="Arial" charset="0"/>
              <a:buNone/>
            </a:pPr>
            <a:r>
              <a:rPr lang="en-US" dirty="0" err="1"/>
              <a:t>Dcl</a:t>
            </a:r>
            <a:r>
              <a:rPr lang="en-US" dirty="0"/>
              <a:t> &amp;var2  *char  </a:t>
            </a:r>
            <a:r>
              <a:rPr lang="en-US" dirty="0" err="1"/>
              <a:t>len</a:t>
            </a:r>
            <a:r>
              <a:rPr lang="en-US" dirty="0"/>
              <a:t>(5)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pPr>
              <a:buFont typeface="Arial" charset="0"/>
              <a:buNone/>
            </a:pPr>
            <a:r>
              <a:rPr lang="en-US" dirty="0" err="1"/>
              <a:t>Chgvar</a:t>
            </a:r>
            <a:r>
              <a:rPr lang="en-US" dirty="0"/>
              <a:t> &amp;var1  (%</a:t>
            </a:r>
            <a:r>
              <a:rPr lang="en-US" dirty="0" err="1"/>
              <a:t>sst</a:t>
            </a:r>
            <a:r>
              <a:rPr lang="en-US" dirty="0"/>
              <a:t>(&amp;var1 4 3))</a:t>
            </a:r>
          </a:p>
          <a:p>
            <a:pPr>
              <a:buFont typeface="Arial" charset="0"/>
              <a:buNone/>
            </a:pPr>
            <a:r>
              <a:rPr lang="en-US" dirty="0"/>
              <a:t>What is the value of &amp;var1?</a:t>
            </a:r>
          </a:p>
        </p:txBody>
      </p:sp>
    </p:spTree>
    <p:extLst>
      <p:ext uri="{BB962C8B-B14F-4D97-AF65-F5344CB8AC3E}">
        <p14:creationId xmlns:p14="http://schemas.microsoft.com/office/powerpoint/2010/main" val="44523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Built-in Function: %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trimr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Used to remove trailing spaces from a character string in RPG!</a:t>
            </a:r>
          </a:p>
          <a:p>
            <a:pPr>
              <a:buFont typeface="Arial" charset="0"/>
              <a:buNone/>
            </a:pPr>
            <a:r>
              <a:rPr lang="en-US" sz="2800" dirty="0"/>
              <a:t>       </a:t>
            </a:r>
            <a:r>
              <a:rPr lang="en-US" sz="2800" dirty="0" err="1"/>
              <a:t>fname</a:t>
            </a:r>
            <a:r>
              <a:rPr lang="en-US" sz="2800" dirty="0"/>
              <a:t> = 'Cindy    ';</a:t>
            </a:r>
          </a:p>
          <a:p>
            <a:pPr>
              <a:buFont typeface="Arial" charset="0"/>
              <a:buNone/>
            </a:pPr>
            <a:r>
              <a:rPr lang="en-US" sz="2800" dirty="0"/>
              <a:t>	    </a:t>
            </a:r>
            <a:r>
              <a:rPr lang="en-US" sz="2800" dirty="0" err="1"/>
              <a:t>lname</a:t>
            </a:r>
            <a:r>
              <a:rPr lang="en-US" sz="2800" dirty="0"/>
              <a:t> = 'Laurin   ';</a:t>
            </a:r>
          </a:p>
          <a:p>
            <a:pPr>
              <a:buFont typeface="Arial" charset="0"/>
              <a:buNone/>
            </a:pPr>
            <a:endParaRPr lang="en-US" sz="1400" dirty="0"/>
          </a:p>
          <a:p>
            <a:pPr>
              <a:buFont typeface="Arial" charset="0"/>
              <a:buNone/>
            </a:pPr>
            <a:r>
              <a:rPr lang="en-US" sz="2800" dirty="0"/>
              <a:t>Then </a:t>
            </a:r>
          </a:p>
          <a:p>
            <a:pPr>
              <a:buFont typeface="Arial" charset="0"/>
              <a:buNone/>
            </a:pPr>
            <a:r>
              <a:rPr lang="en-US" sz="2800" dirty="0"/>
              <a:t>	  </a:t>
            </a:r>
            <a:r>
              <a:rPr lang="en-US" sz="2800" dirty="0" err="1"/>
              <a:t>fullname</a:t>
            </a:r>
            <a:r>
              <a:rPr lang="en-US" sz="2800" dirty="0"/>
              <a:t> = %</a:t>
            </a:r>
            <a:r>
              <a:rPr lang="en-US" sz="2800" dirty="0" err="1"/>
              <a:t>trimr</a:t>
            </a:r>
            <a:r>
              <a:rPr lang="en-US" sz="2800" dirty="0"/>
              <a:t>(</a:t>
            </a:r>
            <a:r>
              <a:rPr lang="en-US" sz="2800" dirty="0" err="1"/>
              <a:t>fname</a:t>
            </a:r>
            <a:r>
              <a:rPr lang="en-US" sz="2800" dirty="0"/>
              <a:t>) + </a:t>
            </a:r>
            <a:r>
              <a:rPr lang="en-US" sz="2800" dirty="0" err="1"/>
              <a:t>lname</a:t>
            </a:r>
            <a:r>
              <a:rPr lang="en-US" sz="2800" dirty="0"/>
              <a:t>;</a:t>
            </a:r>
          </a:p>
          <a:p>
            <a:pPr>
              <a:buFont typeface="Arial" charset="0"/>
              <a:buNone/>
            </a:pPr>
            <a:r>
              <a:rPr lang="en-US" sz="2800" dirty="0"/>
              <a:t>	  what would be the value of </a:t>
            </a:r>
            <a:r>
              <a:rPr lang="en-US" sz="2800" dirty="0" err="1"/>
              <a:t>fullname</a:t>
            </a:r>
            <a:r>
              <a:rPr lang="en-US" sz="2800" dirty="0"/>
              <a:t>?</a:t>
            </a:r>
          </a:p>
          <a:p>
            <a:pPr>
              <a:buFont typeface="Arial" charset="0"/>
              <a:buNone/>
            </a:pPr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hlinkClick r:id="rId2"/>
              </a:rPr>
              <a:t>More built-in function on IBM website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828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 Command: DSPOBJD - RTVOBJD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Shows/retrieves compile information about an object.</a:t>
            </a:r>
          </a:p>
          <a:p>
            <a:pPr lvl="1"/>
            <a:r>
              <a:rPr lang="en-US" sz="2400" dirty="0"/>
              <a:t>Date compiled</a:t>
            </a:r>
          </a:p>
          <a:p>
            <a:pPr lvl="1"/>
            <a:r>
              <a:rPr lang="en-US" sz="2400" dirty="0"/>
              <a:t>Version of the operating system used when the object was compiled.</a:t>
            </a:r>
          </a:p>
          <a:p>
            <a:pPr lvl="1"/>
            <a:endParaRPr lang="en-US" sz="2400" dirty="0"/>
          </a:p>
          <a:p>
            <a:r>
              <a:rPr lang="en-US" sz="2800" dirty="0"/>
              <a:t>QCMD *PGM object</a:t>
            </a:r>
          </a:p>
          <a:p>
            <a:pPr lvl="1"/>
            <a:r>
              <a:rPr lang="en-US" sz="2400" dirty="0"/>
              <a:t>A special object – it’s OS version of the object can reflect current operating system level.</a:t>
            </a:r>
          </a:p>
        </p:txBody>
      </p:sp>
    </p:spTree>
    <p:extLst>
      <p:ext uri="{BB962C8B-B14F-4D97-AF65-F5344CB8AC3E}">
        <p14:creationId xmlns:p14="http://schemas.microsoft.com/office/powerpoint/2010/main" val="389802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 Command: DSPCMD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Displays information about a command including where the source code is!</a:t>
            </a:r>
          </a:p>
        </p:txBody>
      </p:sp>
    </p:spTree>
    <p:extLst>
      <p:ext uri="{BB962C8B-B14F-4D97-AF65-F5344CB8AC3E}">
        <p14:creationId xmlns:p14="http://schemas.microsoft.com/office/powerpoint/2010/main" val="330283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Parameters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CL program (e.g. PARMCL) code:</a:t>
            </a:r>
          </a:p>
          <a:p>
            <a:pPr>
              <a:buFont typeface="Arial" charset="0"/>
              <a:buNone/>
            </a:pPr>
            <a:endParaRPr lang="en-US" sz="1800" dirty="0"/>
          </a:p>
          <a:p>
            <a:pPr>
              <a:buFont typeface="Arial" charset="0"/>
              <a:buNone/>
            </a:pPr>
            <a:r>
              <a:rPr lang="en-US" sz="2400" dirty="0"/>
              <a:t>     </a:t>
            </a:r>
            <a:r>
              <a:rPr lang="en-US" sz="2400" dirty="0" err="1"/>
              <a:t>pgm</a:t>
            </a:r>
            <a:r>
              <a:rPr lang="en-US" sz="2400" dirty="0"/>
              <a:t> (&amp;parm1  &amp;parm2)</a:t>
            </a:r>
          </a:p>
          <a:p>
            <a:pPr>
              <a:buFont typeface="Arial" charset="0"/>
              <a:buNone/>
            </a:pPr>
            <a:endParaRPr lang="en-US" sz="1800" dirty="0"/>
          </a:p>
          <a:p>
            <a:pPr>
              <a:buFont typeface="Arial" charset="0"/>
              <a:buNone/>
            </a:pPr>
            <a:r>
              <a:rPr lang="en-US" sz="2400" dirty="0"/>
              <a:t>      dcl &amp;parm1 *</a:t>
            </a:r>
            <a:r>
              <a:rPr lang="en-US" sz="2400" dirty="0" err="1"/>
              <a:t>dec</a:t>
            </a:r>
            <a:r>
              <a:rPr lang="en-US" sz="2400" dirty="0"/>
              <a:t> (5 2)</a:t>
            </a:r>
          </a:p>
          <a:p>
            <a:pPr>
              <a:buFont typeface="Arial" charset="0"/>
              <a:buNone/>
            </a:pPr>
            <a:r>
              <a:rPr lang="en-US" sz="2400" dirty="0"/>
              <a:t>      dcl &amp;parm2 *char 5</a:t>
            </a:r>
          </a:p>
          <a:p>
            <a:pPr>
              <a:buFont typeface="Arial" charset="0"/>
              <a:buNone/>
            </a:pPr>
            <a:endParaRPr lang="en-US" sz="1800" dirty="0"/>
          </a:p>
          <a:p>
            <a:r>
              <a:rPr lang="en-US" sz="2800" dirty="0"/>
              <a:t>To call this program</a:t>
            </a:r>
          </a:p>
          <a:p>
            <a:pPr>
              <a:buFont typeface="Arial" charset="0"/>
              <a:buNone/>
            </a:pPr>
            <a:r>
              <a:rPr lang="en-US" sz="2400" dirty="0"/>
              <a:t>	CALL PARMCL (X'10002F'  'TEST')</a:t>
            </a:r>
          </a:p>
        </p:txBody>
      </p:sp>
    </p:spTree>
    <p:extLst>
      <p:ext uri="{BB962C8B-B14F-4D97-AF65-F5344CB8AC3E}">
        <p14:creationId xmlns:p14="http://schemas.microsoft.com/office/powerpoint/2010/main" val="72299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 Commands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 command consists of a program with a compiled object. </a:t>
            </a:r>
          </a:p>
          <a:p>
            <a:endParaRPr lang="en-CA" sz="2000" dirty="0"/>
          </a:p>
          <a:p>
            <a:r>
              <a:rPr lang="en-US" dirty="0"/>
              <a:t>Command Source</a:t>
            </a:r>
          </a:p>
          <a:p>
            <a:pPr lvl="1"/>
            <a:r>
              <a:rPr lang="en-US" dirty="0"/>
              <a:t>Builds the command entry screen</a:t>
            </a:r>
          </a:p>
          <a:p>
            <a:pPr lvl="1"/>
            <a:r>
              <a:rPr lang="en-US" dirty="0"/>
              <a:t>Calls the compiled object</a:t>
            </a:r>
          </a:p>
          <a:p>
            <a:pPr lvl="1"/>
            <a:r>
              <a:rPr lang="en-US" dirty="0"/>
              <a:t>Interpreted</a:t>
            </a:r>
          </a:p>
        </p:txBody>
      </p:sp>
    </p:spTree>
    <p:extLst>
      <p:ext uri="{BB962C8B-B14F-4D97-AF65-F5344CB8AC3E}">
        <p14:creationId xmlns:p14="http://schemas.microsoft.com/office/powerpoint/2010/main" val="3002248549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5176</TotalTime>
  <Words>666</Words>
  <Application>Microsoft Office PowerPoint</Application>
  <PresentationFormat>On-screen Show (4:3)</PresentationFormat>
  <Paragraphs>149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Compass</vt:lpstr>
      <vt:lpstr>BCI433 - System i Business Computing</vt:lpstr>
      <vt:lpstr>Agenda</vt:lpstr>
      <vt:lpstr>CL Command Review</vt:lpstr>
      <vt:lpstr>Built-in Function: %SST</vt:lpstr>
      <vt:lpstr>Built-in Function: %trimr</vt:lpstr>
      <vt:lpstr>CL Command: DSPOBJD - RTVOBJD</vt:lpstr>
      <vt:lpstr>CL Command: DSPCMD</vt:lpstr>
      <vt:lpstr>Passing Parameters</vt:lpstr>
      <vt:lpstr>CL Commands</vt:lpstr>
      <vt:lpstr>Creating CL Commands</vt:lpstr>
      <vt:lpstr>Command Definition</vt:lpstr>
      <vt:lpstr>Syntax for Command Definition</vt:lpstr>
      <vt:lpstr>Example: HELLOCMD.cmd Create Source PF QLAB8</vt:lpstr>
      <vt:lpstr>Example: HELLOCPP.clle</vt:lpstr>
      <vt:lpstr>Example: HELLODSP.dspf</vt:lpstr>
      <vt:lpstr>Run the Command</vt:lpstr>
      <vt:lpstr>F-SPEC Review</vt:lpstr>
      <vt:lpstr>RPG Verbs and Functions </vt:lpstr>
      <vt:lpstr>Reference for display files</vt:lpstr>
      <vt:lpstr>Example of Reference Fields 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keywords>Lec 8-2174</cp:keywords>
  <cp:lastModifiedBy>Wei Song</cp:lastModifiedBy>
  <cp:revision>129</cp:revision>
  <cp:lastPrinted>2001-07-23T19:37:02Z</cp:lastPrinted>
  <dcterms:created xsi:type="dcterms:W3CDTF">2001-03-26T00:24:34Z</dcterms:created>
  <dcterms:modified xsi:type="dcterms:W3CDTF">2022-03-25T21:55:42Z</dcterms:modified>
</cp:coreProperties>
</file>