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6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78" r:id="rId25"/>
    <p:sldId id="277" r:id="rId2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57CDB-1CE7-6FE1-F30D-B892C4F73A88}" v="44" dt="2022-03-30T22:07:49.313"/>
    <p1510:client id="{94AD7D9E-2214-95B1-F40B-BA99654A19A2}" v="30" dt="2022-04-04T21:49:51.824"/>
    <p1510:client id="{FD715714-738D-7E40-8A07-32499F49BCAF}" v="8" dt="2022-03-27T23:15:49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5" autoAdjust="0"/>
    <p:restoredTop sz="94660"/>
  </p:normalViewPr>
  <p:slideViewPr>
    <p:cSldViewPr>
      <p:cViewPr varScale="1">
        <p:scale>
          <a:sx n="85" d="100"/>
          <a:sy n="85" d="100"/>
        </p:scale>
        <p:origin x="53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at Bhatti" userId="S::azmat.bhatti@senecacollege.ca::09f6c9ca-cbe7-4c62-a17d-dcf95ab0b9f4" providerId="AD" clId="Web-{94AD7D9E-2214-95B1-F40B-BA99654A19A2}"/>
    <pc:docChg chg="modSld">
      <pc:chgData name="Azmat Bhatti" userId="S::azmat.bhatti@senecacollege.ca::09f6c9ca-cbe7-4c62-a17d-dcf95ab0b9f4" providerId="AD" clId="Web-{94AD7D9E-2214-95B1-F40B-BA99654A19A2}" dt="2022-04-04T21:49:51.824" v="29" actId="20577"/>
      <pc:docMkLst>
        <pc:docMk/>
      </pc:docMkLst>
      <pc:sldChg chg="modSp">
        <pc:chgData name="Azmat Bhatti" userId="S::azmat.bhatti@senecacollege.ca::09f6c9ca-cbe7-4c62-a17d-dcf95ab0b9f4" providerId="AD" clId="Web-{94AD7D9E-2214-95B1-F40B-BA99654A19A2}" dt="2022-04-04T21:49:51.824" v="29" actId="20577"/>
        <pc:sldMkLst>
          <pc:docMk/>
          <pc:sldMk cId="1599533275" sldId="293"/>
        </pc:sldMkLst>
        <pc:spChg chg="mod">
          <ac:chgData name="Azmat Bhatti" userId="S::azmat.bhatti@senecacollege.ca::09f6c9ca-cbe7-4c62-a17d-dcf95ab0b9f4" providerId="AD" clId="Web-{94AD7D9E-2214-95B1-F40B-BA99654A19A2}" dt="2022-04-04T21:49:51.824" v="29" actId="20577"/>
          <ac:spMkLst>
            <pc:docMk/>
            <pc:sldMk cId="1599533275" sldId="293"/>
            <ac:spMk id="19459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63857CDB-1CE7-6FE1-F30D-B892C4F73A88}"/>
    <pc:docChg chg="modSld">
      <pc:chgData name="Azmat Bhatti" userId="S::azmat.bhatti@senecacollege.ca::09f6c9ca-cbe7-4c62-a17d-dcf95ab0b9f4" providerId="AD" clId="Web-{63857CDB-1CE7-6FE1-F30D-B892C4F73A88}" dt="2022-03-30T22:07:11.032" v="41"/>
      <pc:docMkLst>
        <pc:docMk/>
      </pc:docMkLst>
      <pc:sldChg chg="modSp">
        <pc:chgData name="Azmat Bhatti" userId="S::azmat.bhatti@senecacollege.ca::09f6c9ca-cbe7-4c62-a17d-dcf95ab0b9f4" providerId="AD" clId="Web-{63857CDB-1CE7-6FE1-F30D-B892C4F73A88}" dt="2022-03-30T22:03:18.456" v="39" actId="20577"/>
        <pc:sldMkLst>
          <pc:docMk/>
          <pc:sldMk cId="1599533275" sldId="293"/>
        </pc:sldMkLst>
        <pc:spChg chg="mod">
          <ac:chgData name="Azmat Bhatti" userId="S::azmat.bhatti@senecacollege.ca::09f6c9ca-cbe7-4c62-a17d-dcf95ab0b9f4" providerId="AD" clId="Web-{63857CDB-1CE7-6FE1-F30D-B892C4F73A88}" dt="2022-03-30T22:03:18.456" v="39" actId="20577"/>
          <ac:spMkLst>
            <pc:docMk/>
            <pc:sldMk cId="1599533275" sldId="293"/>
            <ac:spMk id="19459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63857CDB-1CE7-6FE1-F30D-B892C4F73A88}" dt="2022-03-30T22:07:11.032" v="41"/>
        <pc:sldMkLst>
          <pc:docMk/>
          <pc:sldMk cId="1826587836" sldId="298"/>
        </pc:sldMkLst>
        <pc:graphicFrameChg chg="mod modGraphic">
          <ac:chgData name="Azmat Bhatti" userId="S::azmat.bhatti@senecacollege.ca::09f6c9ca-cbe7-4c62-a17d-dcf95ab0b9f4" providerId="AD" clId="Web-{63857CDB-1CE7-6FE1-F30D-B892C4F73A88}" dt="2022-03-30T22:07:11.032" v="41"/>
          <ac:graphicFrameMkLst>
            <pc:docMk/>
            <pc:sldMk cId="1826587836" sldId="298"/>
            <ac:graphicFrameMk id="4" creationId="{00000000-0000-0000-0000-000000000000}"/>
          </ac:graphicFrameMkLst>
        </pc:graphicFrameChg>
      </pc:sldChg>
    </pc:docChg>
  </pc:docChgLst>
  <pc:docChgLst>
    <pc:chgData name="Azmat Bhatti" userId="S::azmat.bhatti@senecacollege.ca::09f6c9ca-cbe7-4c62-a17d-dcf95ab0b9f4" providerId="AD" clId="Web-{FD715714-738D-7E40-8A07-32499F49BCAF}"/>
    <pc:docChg chg="modSld">
      <pc:chgData name="Azmat Bhatti" userId="S::azmat.bhatti@senecacollege.ca::09f6c9ca-cbe7-4c62-a17d-dcf95ab0b9f4" providerId="AD" clId="Web-{FD715714-738D-7E40-8A07-32499F49BCAF}" dt="2022-03-27T23:15:48.544" v="6" actId="20577"/>
      <pc:docMkLst>
        <pc:docMk/>
      </pc:docMkLst>
      <pc:sldChg chg="modSp">
        <pc:chgData name="Azmat Bhatti" userId="S::azmat.bhatti@senecacollege.ca::09f6c9ca-cbe7-4c62-a17d-dcf95ab0b9f4" providerId="AD" clId="Web-{FD715714-738D-7E40-8A07-32499F49BCAF}" dt="2022-03-27T23:15:48.544" v="6" actId="20577"/>
        <pc:sldMkLst>
          <pc:docMk/>
          <pc:sldMk cId="0" sldId="266"/>
        </pc:sldMkLst>
        <pc:spChg chg="mod">
          <ac:chgData name="Azmat Bhatti" userId="S::azmat.bhatti@senecacollege.ca::09f6c9ca-cbe7-4c62-a17d-dcf95ab0b9f4" providerId="AD" clId="Web-{FD715714-738D-7E40-8A07-32499F49BCAF}" dt="2022-03-27T23:15:48.544" v="6" actId="20577"/>
          <ac:spMkLst>
            <pc:docMk/>
            <pc:sldMk cId="0" sldId="266"/>
            <ac:spMk id="5222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BCI433 - System 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9 :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Menus, Security and Report Writer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Pre-Defined Object Authorities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*ALL</a:t>
            </a:r>
            <a:r>
              <a:rPr lang="en-GB" altLang="en-US" sz="2800" dirty="0">
                <a:latin typeface="Arial" charset="0"/>
              </a:rPr>
              <a:t>:  the user can do almost anything to the object.</a:t>
            </a:r>
          </a:p>
          <a:p>
            <a:r>
              <a:rPr lang="en-GB" altLang="en-US" sz="2800" dirty="0">
                <a:latin typeface="Arial" charset="0"/>
              </a:rPr>
              <a:t> </a:t>
            </a:r>
            <a:r>
              <a:rPr lang="en-GB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*CHANGE</a:t>
            </a:r>
            <a:r>
              <a:rPr lang="en-GB" altLang="en-US" sz="2800" dirty="0">
                <a:latin typeface="Arial" charset="0"/>
              </a:rPr>
              <a:t>: operational authority, data authorities</a:t>
            </a:r>
          </a:p>
          <a:p>
            <a:r>
              <a:rPr lang="en-GB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*USE</a:t>
            </a:r>
            <a:r>
              <a:rPr lang="en-GB" altLang="en-US" sz="2800" dirty="0">
                <a:latin typeface="Arial" charset="0"/>
              </a:rPr>
              <a:t>: the user can use the object but not change it</a:t>
            </a:r>
          </a:p>
          <a:p>
            <a:r>
              <a:rPr lang="en-GB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*EXCLUDE</a:t>
            </a:r>
            <a:r>
              <a:rPr lang="en-GB" altLang="en-US" sz="2800" dirty="0">
                <a:latin typeface="Arial" charset="0"/>
              </a:rPr>
              <a:t>: nothing is permitted</a:t>
            </a: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4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Narrow" pitchFamily="34" charset="0"/>
              </a:rPr>
              <a:t>How Do You give others Authority to Your Objects?</a:t>
            </a: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900" dirty="0">
              <a:latin typeface="Arial" charset="0"/>
            </a:endParaRPr>
          </a:p>
          <a:p>
            <a:r>
              <a:rPr lang="en-GB" altLang="en-US" b="1" dirty="0">
                <a:latin typeface="Arial" charset="0"/>
              </a:rPr>
              <a:t>GRTOBJAUT</a:t>
            </a:r>
            <a:r>
              <a:rPr lang="en-GB" altLang="en-US" dirty="0">
                <a:latin typeface="Arial" charset="0"/>
              </a:rPr>
              <a:t>: Grant object authority</a:t>
            </a:r>
            <a:br>
              <a:rPr lang="en-GB" altLang="en-US" dirty="0">
                <a:latin typeface="Arial" charset="0"/>
              </a:rPr>
            </a:br>
            <a:endParaRPr lang="en-GB" altLang="en-US" sz="1800" dirty="0">
              <a:latin typeface="Arial" charset="0"/>
            </a:endParaRPr>
          </a:p>
          <a:p>
            <a:r>
              <a:rPr lang="en-GB" altLang="en-US" b="1" dirty="0">
                <a:latin typeface="Arial" charset="0"/>
              </a:rPr>
              <a:t>RVKOBJAUT</a:t>
            </a:r>
            <a:r>
              <a:rPr lang="en-GB" altLang="en-US" dirty="0">
                <a:latin typeface="Arial" charset="0"/>
              </a:rPr>
              <a:t>: Revoke Object authority</a:t>
            </a:r>
            <a:br>
              <a:rPr lang="en-GB" altLang="en-US" dirty="0">
                <a:latin typeface="Arial" charset="0"/>
              </a:rPr>
            </a:br>
            <a:endParaRPr lang="en-GB" altLang="en-US" sz="1800" dirty="0">
              <a:latin typeface="Arial" charset="0"/>
            </a:endParaRPr>
          </a:p>
          <a:p>
            <a:r>
              <a:rPr lang="en-GB" altLang="en-US" b="1" dirty="0">
                <a:latin typeface="Arial" charset="0"/>
              </a:rPr>
              <a:t>EDTOBJAUT</a:t>
            </a:r>
            <a:r>
              <a:rPr lang="en-GB" altLang="en-US" dirty="0">
                <a:latin typeface="Arial" charset="0"/>
              </a:rPr>
              <a:t>: Edit object authority</a:t>
            </a:r>
          </a:p>
          <a:p>
            <a:endParaRPr lang="en-GB" altLang="en-US" sz="1800" dirty="0">
              <a:latin typeface="Arial" charset="0"/>
            </a:endParaRPr>
          </a:p>
          <a:p>
            <a:r>
              <a:rPr lang="en-GB" altLang="en-US" dirty="0"/>
              <a:t>e.g. </a:t>
            </a:r>
            <a:r>
              <a:rPr lang="en-GB" altLang="en-US" sz="2400" dirty="0"/>
              <a:t>to allow </a:t>
            </a:r>
            <a:r>
              <a:rPr lang="en-CA" altLang="en-US" sz="2400" dirty="0"/>
              <a:t>instructor to read/run your programs:</a:t>
            </a:r>
            <a:endParaRPr lang="en-GB" altLang="en-US" dirty="0"/>
          </a:p>
          <a:p>
            <a:pPr marL="400050" lvl="1" indent="0">
              <a:buNone/>
            </a:pPr>
            <a:endParaRPr lang="en-GB" altLang="en-US" sz="2000" dirty="0"/>
          </a:p>
          <a:p>
            <a:pPr marL="400050" lvl="1" indent="0">
              <a:buNone/>
            </a:pP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GRTOBJAUT OBJ(DT233C01/*ALL) OBJTYPE(*ALL) USER(WSONG)</a:t>
            </a:r>
          </a:p>
        </p:txBody>
      </p:sp>
    </p:spTree>
    <p:extLst>
      <p:ext uri="{BB962C8B-B14F-4D97-AF65-F5344CB8AC3E}">
        <p14:creationId xmlns:p14="http://schemas.microsoft.com/office/powerpoint/2010/main" val="332978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GRTOBJAUT-</a:t>
            </a:r>
            <a:r>
              <a:rPr lang="en-GB" altLang="en-US" sz="3200">
                <a:latin typeface="Arial" charset="0"/>
              </a:rPr>
              <a:t>grant object authority</a:t>
            </a:r>
            <a:endParaRPr lang="en-GB" altLang="en-US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Allows you to grant authority to one or more objects in a library</a:t>
            </a:r>
          </a:p>
          <a:p>
            <a:r>
              <a:rPr lang="en-GB" altLang="en-US" dirty="0">
                <a:latin typeface="Arial" charset="0"/>
              </a:rPr>
              <a:t>can specify individual users or an authorization list</a:t>
            </a:r>
            <a:br>
              <a:rPr lang="en-GB" altLang="en-US" dirty="0">
                <a:latin typeface="Arial" charset="0"/>
              </a:rPr>
            </a:br>
            <a:br>
              <a:rPr lang="en-GB" altLang="en-US" dirty="0">
                <a:latin typeface="Arial" charset="0"/>
              </a:rPr>
            </a:b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Remember, you must also give authority to library where the object is stored.</a:t>
            </a:r>
          </a:p>
        </p:txBody>
      </p:sp>
    </p:spTree>
    <p:extLst>
      <p:ext uri="{BB962C8B-B14F-4D97-AF65-F5344CB8AC3E}">
        <p14:creationId xmlns:p14="http://schemas.microsoft.com/office/powerpoint/2010/main" val="147456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Narrow" pitchFamily="34" charset="0"/>
              </a:rPr>
              <a:t>EDTOBJAUT-edit object authority</a:t>
            </a:r>
            <a:endParaRPr lang="en-GB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An all-encompassing command</a:t>
            </a:r>
          </a:p>
          <a:p>
            <a:pPr lvl="1"/>
            <a:r>
              <a:rPr lang="en-US" altLang="en-US" dirty="0">
                <a:latin typeface="Arial" charset="0"/>
              </a:rPr>
              <a:t>Specify individual authorities</a:t>
            </a:r>
          </a:p>
          <a:p>
            <a:pPr lvl="1"/>
            <a:r>
              <a:rPr lang="en-US" altLang="en-US" dirty="0">
                <a:latin typeface="Arial" charset="0"/>
              </a:rPr>
              <a:t>Specify Group Profile authorities</a:t>
            </a:r>
          </a:p>
          <a:p>
            <a:pPr lvl="1"/>
            <a:r>
              <a:rPr lang="en-US" altLang="en-US" dirty="0">
                <a:latin typeface="Arial" charset="0"/>
              </a:rPr>
              <a:t>Specify Authorization List authorities</a:t>
            </a:r>
          </a:p>
          <a:p>
            <a:pPr lvl="1"/>
            <a:r>
              <a:rPr lang="en-US" altLang="en-US" dirty="0">
                <a:latin typeface="Arial" charset="0"/>
              </a:rPr>
              <a:t>*PUBLIC is everyone else</a:t>
            </a:r>
            <a:endParaRPr lang="en-GB" altLang="en-US" dirty="0"/>
          </a:p>
          <a:p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EA</a:t>
            </a:r>
            <a:r>
              <a:rPr lang="en-GB" altLang="en-US" b="1" dirty="0">
                <a:latin typeface="Arial" charset="0"/>
              </a:rPr>
              <a:t> </a:t>
            </a:r>
            <a:r>
              <a:rPr lang="en-GB" altLang="en-US" dirty="0">
                <a:latin typeface="Arial" charset="0"/>
              </a:rPr>
              <a:t>is the PDM short form option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07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GB" altLang="en-US" sz="4000" dirty="0">
                <a:latin typeface="Arial" charset="0"/>
              </a:rPr>
              <a:t>RVKOBJAUT</a:t>
            </a:r>
            <a:r>
              <a:rPr lang="en-GB" altLang="en-US" dirty="0">
                <a:latin typeface="Arial" charset="0"/>
              </a:rPr>
              <a:t>-</a:t>
            </a:r>
            <a:r>
              <a:rPr lang="en-GB" altLang="en-US" sz="3200" dirty="0">
                <a:latin typeface="Arial" charset="0"/>
              </a:rPr>
              <a:t>revoke object authority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953000"/>
          </a:xfrm>
        </p:spPr>
        <p:txBody>
          <a:bodyPr/>
          <a:lstStyle/>
          <a:p>
            <a:r>
              <a:rPr lang="en-GB" altLang="en-US" dirty="0">
                <a:latin typeface="Arial" charset="0"/>
              </a:rPr>
              <a:t>Allows you to revoke authority from one or more objects in a library</a:t>
            </a:r>
          </a:p>
          <a:p>
            <a:r>
              <a:rPr lang="en-GB" altLang="en-US" dirty="0">
                <a:latin typeface="Arial" charset="0"/>
              </a:rPr>
              <a:t>can specify individual users or an authorization list</a:t>
            </a:r>
          </a:p>
          <a:p>
            <a:r>
              <a:rPr lang="en-GB" altLang="en-US" dirty="0">
                <a:latin typeface="Arial" charset="0"/>
              </a:rPr>
              <a:t>You must revoke the authority that was given in the first place e.g. if * change authority was given, then *change authority must be revoked (</a:t>
            </a:r>
            <a:r>
              <a:rPr lang="en-GB" altLang="en-US" b="1" dirty="0">
                <a:latin typeface="Arial" charset="0"/>
              </a:rPr>
              <a:t>applies to individual users, not lists</a:t>
            </a:r>
            <a:r>
              <a:rPr lang="en-GB" altLang="en-US" dirty="0">
                <a:latin typeface="Arial" charset="0"/>
              </a:rPr>
              <a:t>)</a:t>
            </a:r>
            <a:br>
              <a:rPr lang="en-GB" altLang="en-US" dirty="0">
                <a:latin typeface="Arial" charset="0"/>
              </a:rPr>
            </a:b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4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Security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Each object has 2 types of authorities</a:t>
            </a:r>
            <a:r>
              <a:rPr lang="en-GB" altLang="en-US" dirty="0">
                <a:latin typeface="Arial" charset="0"/>
              </a:rPr>
              <a:t>:</a:t>
            </a:r>
            <a:br>
              <a:rPr lang="en-GB" altLang="en-US" dirty="0">
                <a:latin typeface="Arial" charset="0"/>
              </a:rPr>
            </a:br>
            <a:endParaRPr lang="en-GB" altLang="en-US" sz="1800" dirty="0">
              <a:latin typeface="Arial" charset="0"/>
            </a:endParaRPr>
          </a:p>
          <a:p>
            <a:pPr lvl="1"/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object authorities</a:t>
            </a:r>
            <a:endParaRPr lang="en-GB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lvl="1"/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 authorities</a:t>
            </a:r>
            <a:r>
              <a:rPr lang="en-GB" altLang="en-US" dirty="0">
                <a:latin typeface="Arial" charset="0"/>
              </a:rPr>
              <a:t>: </a:t>
            </a:r>
            <a:br>
              <a:rPr lang="en-GB" altLang="en-US" dirty="0">
                <a:latin typeface="Arial" charset="0"/>
              </a:rPr>
            </a:br>
            <a:endParaRPr lang="en-GB" altLang="en-US" sz="1800" dirty="0">
              <a:latin typeface="Arial" charset="0"/>
            </a:endParaRPr>
          </a:p>
          <a:p>
            <a:pPr marL="457200" lvl="1" indent="0">
              <a:buNone/>
            </a:pPr>
            <a:r>
              <a:rPr lang="en-GB" altLang="en-US" dirty="0">
                <a:latin typeface="Arial" charset="0"/>
              </a:rPr>
              <a:t>data can be the information in a physical file, the objects in a library, the spool files in an output queue, messages in a message queue, </a:t>
            </a:r>
            <a:r>
              <a:rPr lang="en-GB" altLang="en-US" dirty="0" err="1">
                <a:latin typeface="Arial" charset="0"/>
              </a:rPr>
              <a:t>etc</a:t>
            </a: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9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276225"/>
            <a:ext cx="7772400" cy="1143000"/>
          </a:xfrm>
        </p:spPr>
        <p:txBody>
          <a:bodyPr/>
          <a:lstStyle/>
          <a:p>
            <a:r>
              <a:rPr lang="en-GB" altLang="en-US">
                <a:latin typeface="Arial" charset="0"/>
              </a:rPr>
              <a:t>Object Authorities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311275"/>
            <a:ext cx="7772400" cy="4784725"/>
          </a:xfrm>
        </p:spPr>
        <p:txBody>
          <a:bodyPr/>
          <a:lstStyle/>
          <a:p>
            <a:r>
              <a:rPr lang="en-GB" altLang="en-US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Opr</a:t>
            </a:r>
            <a:r>
              <a:rPr lang="en-GB" altLang="en-US" dirty="0">
                <a:latin typeface="Arial" charset="0"/>
              </a:rPr>
              <a:t>: look at object </a:t>
            </a:r>
            <a:r>
              <a:rPr lang="en-GB" altLang="en-US" dirty="0" err="1">
                <a:latin typeface="Arial" charset="0"/>
              </a:rPr>
              <a:t>desc</a:t>
            </a:r>
            <a:r>
              <a:rPr lang="en-GB" altLang="en-US" dirty="0">
                <a:latin typeface="Arial" charset="0"/>
              </a:rPr>
              <a:t>; do whatever data authority permits.</a:t>
            </a:r>
          </a:p>
          <a:p>
            <a:r>
              <a:rPr lang="en-GB" altLang="en-US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Mgt</a:t>
            </a:r>
            <a:r>
              <a:rPr lang="en-GB" altLang="en-US" dirty="0">
                <a:latin typeface="Arial" charset="0"/>
              </a:rPr>
              <a:t>: Move, rename, </a:t>
            </a:r>
            <a:r>
              <a:rPr lang="en-GB" altLang="en-US" dirty="0" err="1">
                <a:latin typeface="Arial" charset="0"/>
              </a:rPr>
              <a:t>crtdupobj</a:t>
            </a:r>
            <a:r>
              <a:rPr lang="en-GB" altLang="en-US" dirty="0">
                <a:latin typeface="Arial" charset="0"/>
              </a:rPr>
              <a:t>, </a:t>
            </a:r>
            <a:r>
              <a:rPr lang="en-GB" altLang="en-US" dirty="0" err="1">
                <a:latin typeface="Arial" charset="0"/>
              </a:rPr>
              <a:t>grtobjaut</a:t>
            </a:r>
            <a:r>
              <a:rPr lang="en-GB" altLang="en-US" dirty="0">
                <a:latin typeface="Arial" charset="0"/>
              </a:rPr>
              <a:t>, add members</a:t>
            </a:r>
          </a:p>
          <a:p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Exist</a:t>
            </a:r>
            <a:r>
              <a:rPr lang="en-GB" altLang="en-US" dirty="0">
                <a:latin typeface="Arial" charset="0"/>
              </a:rPr>
              <a:t>: delete, save and restore operations</a:t>
            </a:r>
          </a:p>
          <a:p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Alter</a:t>
            </a:r>
            <a:r>
              <a:rPr lang="en-GB" altLang="en-US" dirty="0">
                <a:latin typeface="Arial" charset="0"/>
              </a:rPr>
              <a:t>: add, clear, change file attributes, </a:t>
            </a:r>
            <a:r>
              <a:rPr lang="en-GB" altLang="en-US" dirty="0" err="1">
                <a:latin typeface="Arial" charset="0"/>
              </a:rPr>
              <a:t>chgpf</a:t>
            </a:r>
            <a:endParaRPr lang="en-GB" altLang="en-US" dirty="0">
              <a:latin typeface="Arial" charset="0"/>
            </a:endParaRPr>
          </a:p>
          <a:p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Ref</a:t>
            </a:r>
            <a:r>
              <a:rPr lang="en-GB" altLang="en-US" dirty="0">
                <a:latin typeface="Arial" charset="0"/>
              </a:rPr>
              <a:t>: specify the object as parent file</a:t>
            </a:r>
          </a:p>
        </p:txBody>
      </p:sp>
    </p:spTree>
    <p:extLst>
      <p:ext uri="{BB962C8B-B14F-4D97-AF65-F5344CB8AC3E}">
        <p14:creationId xmlns:p14="http://schemas.microsoft.com/office/powerpoint/2010/main" val="349817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Data Authorities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Read</a:t>
            </a:r>
            <a:endParaRPr lang="en-GB" altLang="en-US">
              <a:solidFill>
                <a:srgbClr val="0000CC"/>
              </a:solidFill>
              <a:latin typeface="Arial" charset="0"/>
              <a:cs typeface="Arial"/>
            </a:endParaRPr>
          </a:p>
          <a:p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Add</a:t>
            </a:r>
            <a:endParaRPr lang="en-GB" altLang="en-US">
              <a:solidFill>
                <a:srgbClr val="0000CC"/>
              </a:solidFill>
              <a:latin typeface="Arial" charset="0"/>
              <a:cs typeface="Arial"/>
            </a:endParaRPr>
          </a:p>
          <a:p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Update</a:t>
            </a:r>
            <a:endParaRPr lang="en-GB" altLang="en-US">
              <a:solidFill>
                <a:srgbClr val="0000CC"/>
              </a:solidFill>
              <a:latin typeface="Arial" charset="0"/>
              <a:cs typeface="Arial"/>
            </a:endParaRPr>
          </a:p>
          <a:p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Delete</a:t>
            </a:r>
            <a:endParaRPr lang="en-GB" altLang="en-US">
              <a:solidFill>
                <a:srgbClr val="0000CC"/>
              </a:solidFill>
              <a:latin typeface="Arial" charset="0"/>
              <a:cs typeface="Arial"/>
            </a:endParaRPr>
          </a:p>
          <a:p>
            <a:r>
              <a:rPr lang="en-GB" altLang="en-US" dirty="0">
                <a:solidFill>
                  <a:srgbClr val="0000CC"/>
                </a:solidFill>
                <a:latin typeface="Arial"/>
                <a:cs typeface="Arial"/>
              </a:rPr>
              <a:t>Execute </a:t>
            </a:r>
            <a:r>
              <a:rPr lang="en-GB" altLang="en-US" dirty="0">
                <a:latin typeface="Arial"/>
                <a:cs typeface="Arial"/>
              </a:rPr>
              <a:t>e.g. a </a:t>
            </a:r>
            <a:r>
              <a:rPr lang="en-GB" altLang="en-US" dirty="0" err="1">
                <a:latin typeface="Arial"/>
                <a:cs typeface="Arial"/>
              </a:rPr>
              <a:t>pgm</a:t>
            </a:r>
            <a:r>
              <a:rPr lang="en-GB" altLang="en-US" dirty="0">
                <a:latin typeface="Arial"/>
                <a:cs typeface="Arial"/>
              </a:rPr>
              <a:t>, a </a:t>
            </a:r>
            <a:r>
              <a:rPr lang="en-GB" altLang="en-US" dirty="0" err="1">
                <a:latin typeface="Arial"/>
                <a:cs typeface="Arial"/>
              </a:rPr>
              <a:t>qrydfn</a:t>
            </a:r>
            <a:r>
              <a:rPr lang="en-GB" altLang="en-US" dirty="0">
                <a:latin typeface="Arial"/>
                <a:cs typeface="Arial"/>
              </a:rPr>
              <a:t>, a </a:t>
            </a:r>
            <a:r>
              <a:rPr lang="en-GB" altLang="en-US" dirty="0" err="1">
                <a:latin typeface="Arial"/>
                <a:cs typeface="Arial"/>
              </a:rPr>
              <a:t>dfu</a:t>
            </a:r>
            <a:endParaRPr lang="en-GB" altLang="en-US" dirty="0">
              <a:latin typeface="Arial"/>
              <a:cs typeface="Arial"/>
            </a:endParaRPr>
          </a:p>
          <a:p>
            <a:r>
              <a:rPr lang="en-GB" altLang="en-US" dirty="0">
                <a:latin typeface="Arial"/>
                <a:cs typeface="Arial"/>
              </a:rPr>
              <a:t>Customer Master File</a:t>
            </a:r>
          </a:p>
          <a:p>
            <a:r>
              <a:rPr lang="en-GB" altLang="en-US" dirty="0">
                <a:latin typeface="Arial"/>
                <a:cs typeface="Arial"/>
              </a:rPr>
              <a:t>Records in the Customer File Add/</a:t>
            </a:r>
            <a:r>
              <a:rPr lang="en-GB" altLang="en-US" dirty="0" err="1">
                <a:latin typeface="Arial"/>
                <a:cs typeface="Arial"/>
              </a:rPr>
              <a:t>Chg</a:t>
            </a:r>
            <a:r>
              <a:rPr lang="en-GB" altLang="en-US" dirty="0">
                <a:latin typeface="Arial"/>
                <a:cs typeface="Arial"/>
              </a:rPr>
              <a:t>/</a:t>
            </a:r>
            <a:r>
              <a:rPr lang="en-GB" altLang="en-US" dirty="0" err="1">
                <a:latin typeface="Arial"/>
                <a:cs typeface="Arial"/>
              </a:rPr>
              <a:t>Dlt</a:t>
            </a:r>
            <a:endParaRPr lang="en-GB" altLang="en-US" dirty="0">
              <a:latin typeface="Arial"/>
              <a:cs typeface="Arial"/>
            </a:endParaRPr>
          </a:p>
          <a:p>
            <a:r>
              <a:rPr lang="en-GB" altLang="en-US" dirty="0" err="1">
                <a:latin typeface="Arial"/>
                <a:cs typeface="Arial"/>
              </a:rPr>
              <a:t>Drwxrwxrwx</a:t>
            </a:r>
            <a:endParaRPr lang="en-GB" altLang="en-US" dirty="0" err="1">
              <a:latin typeface="Arial" charset="0"/>
              <a:cs typeface="Arial"/>
            </a:endParaRPr>
          </a:p>
          <a:p>
            <a:r>
              <a:rPr lang="en-GB" altLang="en-US" dirty="0">
                <a:latin typeface="Arial"/>
                <a:cs typeface="Arial"/>
              </a:rPr>
              <a:t> </a:t>
            </a:r>
            <a:r>
              <a:rPr lang="en-GB" altLang="en-US" dirty="0" err="1">
                <a:latin typeface="Arial"/>
                <a:cs typeface="Arial"/>
              </a:rPr>
              <a:t>User+group+other</a:t>
            </a:r>
            <a:r>
              <a:rPr lang="en-GB" altLang="en-US" dirty="0">
                <a:latin typeface="Arial"/>
                <a:cs typeface="Arial"/>
              </a:rPr>
              <a:t>  </a:t>
            </a:r>
            <a:endParaRPr lang="en-GB" altLang="en-US" dirty="0">
              <a:latin typeface="Arial" charset="0"/>
              <a:cs typeface="Arial"/>
            </a:endParaRPr>
          </a:p>
          <a:p>
            <a:r>
              <a:rPr lang="en-GB" altLang="en-US" dirty="0" err="1">
                <a:latin typeface="Arial"/>
                <a:cs typeface="Arial"/>
              </a:rPr>
              <a:t>Chmod</a:t>
            </a:r>
            <a:r>
              <a:rPr lang="en-GB" altLang="en-US" dirty="0">
                <a:latin typeface="Arial"/>
                <a:cs typeface="Arial"/>
              </a:rPr>
              <a:t> 777</a:t>
            </a:r>
            <a:endParaRPr lang="en-GB" altLang="en-US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53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>
                <a:latin typeface="Arial" charset="0"/>
              </a:rPr>
              <a:t>An Authorization List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181600"/>
          </a:xfrm>
        </p:spPr>
        <p:txBody>
          <a:bodyPr/>
          <a:lstStyle/>
          <a:p>
            <a:r>
              <a:rPr lang="en-GB" altLang="en-US" sz="2800">
                <a:latin typeface="Arial" charset="0"/>
              </a:rPr>
              <a:t>A Security object which lists users and their respective authorities.</a:t>
            </a:r>
          </a:p>
          <a:p>
            <a:r>
              <a:rPr lang="en-GB" altLang="en-US" sz="2800">
                <a:latin typeface="Arial" charset="0"/>
              </a:rPr>
              <a:t>This list can be used to grant the users on the list, the authority listed, to a particular object or objects.</a:t>
            </a:r>
          </a:p>
          <a:p>
            <a:r>
              <a:rPr lang="en-GB" altLang="en-US" sz="2800">
                <a:latin typeface="Arial" charset="0"/>
              </a:rPr>
              <a:t>For example, if </a:t>
            </a:r>
            <a:r>
              <a:rPr lang="en-GB" altLang="en-US" sz="2800" b="1">
                <a:latin typeface="Arial" charset="0"/>
              </a:rPr>
              <a:t>LAURIN</a:t>
            </a:r>
            <a:r>
              <a:rPr lang="en-GB" altLang="en-US" sz="2800">
                <a:latin typeface="Arial" charset="0"/>
              </a:rPr>
              <a:t> is on an authorization list with </a:t>
            </a:r>
            <a:r>
              <a:rPr lang="en-GB" altLang="en-US" sz="2800" b="1">
                <a:latin typeface="Arial" charset="0"/>
              </a:rPr>
              <a:t>*all</a:t>
            </a:r>
            <a:r>
              <a:rPr lang="en-GB" altLang="en-US" sz="2800">
                <a:latin typeface="Arial" charset="0"/>
              </a:rPr>
              <a:t> authority, then </a:t>
            </a:r>
            <a:r>
              <a:rPr lang="en-GB" altLang="en-US" sz="2800" b="1">
                <a:latin typeface="Arial" charset="0"/>
              </a:rPr>
              <a:t>LAURIN</a:t>
            </a:r>
            <a:r>
              <a:rPr lang="en-GB" altLang="en-US" sz="2800">
                <a:latin typeface="Arial" charset="0"/>
              </a:rPr>
              <a:t> will have </a:t>
            </a:r>
            <a:r>
              <a:rPr lang="en-GB" altLang="en-US" sz="2800" b="1">
                <a:latin typeface="Arial" charset="0"/>
              </a:rPr>
              <a:t>*all</a:t>
            </a:r>
            <a:r>
              <a:rPr lang="en-GB" altLang="en-US" sz="2800">
                <a:latin typeface="Arial" charset="0"/>
              </a:rPr>
              <a:t> authority to any object secured by the list.</a:t>
            </a:r>
          </a:p>
          <a:p>
            <a:r>
              <a:rPr lang="en-GB" altLang="en-US" sz="2800">
                <a:latin typeface="Arial" charset="0"/>
              </a:rPr>
              <a:t>Helpful for authorizing a lot of users in one easy step.  E.g. IBCPRF</a:t>
            </a:r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1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Profile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 as flexible as an authorization list</a:t>
            </a:r>
          </a:p>
          <a:p>
            <a:r>
              <a:rPr lang="en-US" altLang="en-US" dirty="0"/>
              <a:t>Step1: create a User Profile </a:t>
            </a:r>
          </a:p>
          <a:p>
            <a:r>
              <a:rPr lang="en-US" altLang="en-US" dirty="0"/>
              <a:t>Step2: change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user profiles in the group to reference the first user profile</a:t>
            </a:r>
          </a:p>
          <a:p>
            <a:r>
              <a:rPr lang="en-US" altLang="en-US" dirty="0"/>
              <a:t>Step3: give object and data authority to the first user profile and everyone in the group gets the same authority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104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r>
              <a:rPr lang="en-US" altLang="en-US" dirty="0"/>
              <a:t>Menus</a:t>
            </a:r>
          </a:p>
          <a:p>
            <a:r>
              <a:rPr lang="en-US" altLang="en-US" dirty="0"/>
              <a:t>Security</a:t>
            </a:r>
          </a:p>
          <a:p>
            <a:r>
              <a:rPr lang="en-US" altLang="en-US" dirty="0"/>
              <a:t>Report Designer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Authorization Hierarchy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Owner</a:t>
            </a:r>
          </a:p>
          <a:p>
            <a:r>
              <a:rPr lang="en-US" altLang="en-US" dirty="0"/>
              <a:t>Explicit Authority</a:t>
            </a:r>
          </a:p>
          <a:p>
            <a:r>
              <a:rPr lang="en-US" altLang="en-US" dirty="0"/>
              <a:t>Authorization List</a:t>
            </a:r>
          </a:p>
          <a:p>
            <a:r>
              <a:rPr lang="en-US" altLang="en-US" dirty="0"/>
              <a:t>Group Profile</a:t>
            </a:r>
          </a:p>
          <a:p>
            <a:r>
              <a:rPr lang="en-US" altLang="en-US" dirty="0"/>
              <a:t>*PUBLIC</a:t>
            </a:r>
          </a:p>
        </p:txBody>
      </p:sp>
    </p:spTree>
    <p:extLst>
      <p:ext uri="{BB962C8B-B14F-4D97-AF65-F5344CB8AC3E}">
        <p14:creationId xmlns:p14="http://schemas.microsoft.com/office/powerpoint/2010/main" val="106480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Authorities - Commands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Gives authorities to specific classes of commands</a:t>
            </a:r>
          </a:p>
        </p:txBody>
      </p:sp>
    </p:spTree>
    <p:extLst>
      <p:ext uri="{BB962C8B-B14F-4D97-AF65-F5344CB8AC3E}">
        <p14:creationId xmlns:p14="http://schemas.microsoft.com/office/powerpoint/2010/main" val="48151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Authorizations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456333"/>
              </p:ext>
            </p:extLst>
          </p:nvPr>
        </p:nvGraphicFramePr>
        <p:xfrm>
          <a:off x="755576" y="1700808"/>
          <a:ext cx="7772400" cy="42484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4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12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Special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Authorization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Needed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*ALLOBJ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all objects on the system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19">
                <a:tc>
                  <a:txBody>
                    <a:bodyPr/>
                    <a:lstStyle/>
                    <a:p>
                      <a:r>
                        <a:rPr lang="en-US" dirty="0"/>
                        <a:t>*AUDIT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view database journals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*JOBCTL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manage jobs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*SAVSYS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backup and restore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*IOSYSCFG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Profile has IO configurations</a:t>
                      </a:r>
                      <a:r>
                        <a:rPr lang="en-US" baseline="0" dirty="0"/>
                        <a:t> authority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*SECADM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Profile can manage User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service the operating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*SPLCTL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spool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58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Report Designer</a:t>
            </a:r>
          </a:p>
        </p:txBody>
      </p:sp>
      <p:sp>
        <p:nvSpPr>
          <p:cNvPr id="2560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Very Similar to Screen Designer! </a:t>
            </a:r>
          </a:p>
        </p:txBody>
      </p:sp>
    </p:spTree>
    <p:extLst>
      <p:ext uri="{BB962C8B-B14F-4D97-AF65-F5344CB8AC3E}">
        <p14:creationId xmlns:p14="http://schemas.microsoft.com/office/powerpoint/2010/main" val="424475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/>
              <a:t>Report Designer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To create the print file, add a member to QDDSSRC in your library. Make sure the TYPE is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PRTF</a:t>
            </a:r>
            <a:r>
              <a:rPr lang="en-CA" sz="2800" dirty="0"/>
              <a:t>. </a:t>
            </a:r>
          </a:p>
          <a:p>
            <a:endParaRPr lang="en-CA" sz="2800" dirty="0"/>
          </a:p>
          <a:p>
            <a:r>
              <a:rPr lang="en-CA" sz="2800" dirty="0"/>
              <a:t>SPACEB – Space Before</a:t>
            </a:r>
          </a:p>
          <a:p>
            <a:pPr lvl="1"/>
            <a:r>
              <a:rPr lang="en-CA" sz="2400" dirty="0"/>
              <a:t>SPACEB(1) -  specifies that the printer device is to space 1 line before it prints the next line or 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25</a:t>
            </a:fld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To Create a Menu...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STRSDA - Start SDA, Option 2- Design a Menu</a:t>
            </a:r>
          </a:p>
          <a:p>
            <a:r>
              <a:rPr lang="en-GB" altLang="en-US" dirty="0">
                <a:latin typeface="Arial Narrow" pitchFamily="34" charset="0"/>
              </a:rPr>
              <a:t>Enter Source File name and menu name</a:t>
            </a:r>
          </a:p>
          <a:p>
            <a:r>
              <a:rPr lang="en-GB" altLang="en-US" dirty="0">
                <a:latin typeface="Arial Narrow" pitchFamily="34" charset="0"/>
              </a:rPr>
              <a:t>Work with menu image and commands = Y</a:t>
            </a:r>
          </a:p>
          <a:p>
            <a:r>
              <a:rPr lang="en-GB" altLang="en-US" dirty="0">
                <a:latin typeface="Arial Narrow" pitchFamily="34" charset="0"/>
              </a:rPr>
              <a:t>Specify constants and field attributes</a:t>
            </a:r>
          </a:p>
          <a:p>
            <a:r>
              <a:rPr lang="en-GB" altLang="en-US" dirty="0">
                <a:latin typeface="Arial Narrow" pitchFamily="34" charset="0"/>
              </a:rPr>
              <a:t>Press F10 and enter commands</a:t>
            </a:r>
          </a:p>
          <a:p>
            <a:r>
              <a:rPr lang="en-GB" altLang="en-US" dirty="0">
                <a:latin typeface="Arial Narrow" pitchFamily="34" charset="0"/>
              </a:rPr>
              <a:t>exit SDA and save</a:t>
            </a:r>
          </a:p>
        </p:txBody>
      </p:sp>
    </p:spTree>
    <p:extLst>
      <p:ext uri="{BB962C8B-B14F-4D97-AF65-F5344CB8AC3E}">
        <p14:creationId xmlns:p14="http://schemas.microsoft.com/office/powerpoint/2010/main" val="1774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SDA-Created Menus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Menus consist of 3 parts:</a:t>
            </a:r>
            <a:br>
              <a:rPr lang="en-GB" altLang="en-US" dirty="0">
                <a:latin typeface="Arial Narrow" pitchFamily="34" charset="0"/>
              </a:rPr>
            </a:br>
            <a:endParaRPr lang="en-GB" altLang="en-US" sz="1100" dirty="0">
              <a:latin typeface="Arial Narrow" pitchFamily="34" charset="0"/>
            </a:endParaRPr>
          </a:p>
          <a:p>
            <a:pPr lvl="1"/>
            <a:r>
              <a:rPr lang="en-GB" altLang="en-US" dirty="0">
                <a:latin typeface="Arial Narrow" pitchFamily="34" charset="0"/>
              </a:rPr>
              <a:t>the screen layout (the display file) - *FILE</a:t>
            </a:r>
          </a:p>
          <a:p>
            <a:pPr lvl="1"/>
            <a:r>
              <a:rPr lang="en-GB" altLang="en-US" dirty="0">
                <a:latin typeface="Arial Narrow" pitchFamily="34" charset="0"/>
              </a:rPr>
              <a:t>the Commands (stored in a Message file with an object type of *MSGF) </a:t>
            </a:r>
          </a:p>
          <a:p>
            <a:pPr lvl="1"/>
            <a:r>
              <a:rPr lang="en-GB" altLang="en-US" dirty="0">
                <a:latin typeface="Arial Narrow" pitchFamily="34" charset="0"/>
              </a:rPr>
              <a:t>the Menu that ties it all together. (an object type of *MENU). Source for the menu is stored, by convention in the source physical file, QDDSSRC.</a:t>
            </a:r>
          </a:p>
          <a:p>
            <a:pPr lvl="1"/>
            <a:r>
              <a:rPr lang="en-GB" altLang="en-US" dirty="0">
                <a:latin typeface="Arial Narrow" pitchFamily="34" charset="0"/>
              </a:rPr>
              <a:t>Therefore,  3 objects and 2 source members are created. </a:t>
            </a:r>
          </a:p>
          <a:p>
            <a:endParaRPr lang="en-GB" alt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9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Testing Menus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GO    menu_name</a:t>
            </a:r>
            <a:br>
              <a:rPr lang="en-GB" altLang="en-US">
                <a:latin typeface="Arial" charset="0"/>
              </a:rPr>
            </a:br>
            <a:br>
              <a:rPr lang="en-GB" altLang="en-US">
                <a:latin typeface="Arial" charset="0"/>
              </a:rPr>
            </a:br>
            <a:r>
              <a:rPr lang="en-GB" altLang="en-US">
                <a:latin typeface="Arial" charset="0"/>
              </a:rPr>
              <a:t>e.g.  GO STUMNU</a:t>
            </a:r>
          </a:p>
        </p:txBody>
      </p:sp>
    </p:spTree>
    <p:extLst>
      <p:ext uri="{BB962C8B-B14F-4D97-AF65-F5344CB8AC3E}">
        <p14:creationId xmlns:p14="http://schemas.microsoft.com/office/powerpoint/2010/main" val="172443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Remember!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Enclose constants in quotations</a:t>
            </a:r>
          </a:p>
          <a:p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Do NOT use the Backspace, Insert or Delete keys </a:t>
            </a:r>
            <a:r>
              <a:rPr lang="en-GB" altLang="en-US" dirty="0">
                <a:latin typeface="Arial Narrow" pitchFamily="34" charset="0"/>
              </a:rPr>
              <a:t>when designing your screen!!!</a:t>
            </a:r>
          </a:p>
          <a:p>
            <a:r>
              <a:rPr lang="en-GB" altLang="en-US" dirty="0">
                <a:latin typeface="Arial Narrow" pitchFamily="34" charset="0"/>
              </a:rPr>
              <a:t>Use the arrow keys or mouse to move around</a:t>
            </a:r>
          </a:p>
          <a:p>
            <a:r>
              <a:rPr lang="en-GB" altLang="en-US" dirty="0">
                <a:latin typeface="Arial Narrow" pitchFamily="34" charset="0"/>
              </a:rPr>
              <a:t>If it’s really bad, delete the field and start over!</a:t>
            </a:r>
          </a:p>
        </p:txBody>
      </p:sp>
    </p:spTree>
    <p:extLst>
      <p:ext uri="{BB962C8B-B14F-4D97-AF65-F5344CB8AC3E}">
        <p14:creationId xmlns:p14="http://schemas.microsoft.com/office/powerpoint/2010/main" val="394621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Narrow" pitchFamily="34" charset="0"/>
              </a:rPr>
              <a:t>SDA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8900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System </a:t>
            </a:r>
            <a:r>
              <a:rPr lang="en-GB" altLang="en-US" dirty="0" err="1">
                <a:latin typeface="Arial Narrow" pitchFamily="34" charset="0"/>
              </a:rPr>
              <a:t>i</a:t>
            </a:r>
            <a:r>
              <a:rPr lang="en-GB" altLang="en-US" dirty="0">
                <a:latin typeface="Arial Narrow" pitchFamily="34" charset="0"/>
              </a:rPr>
              <a:t> Security</a:t>
            </a:r>
            <a:endParaRPr lang="en-GB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To use an object, you must have authority to it.</a:t>
            </a:r>
          </a:p>
          <a:p>
            <a:r>
              <a:rPr lang="en-GB" altLang="en-US" dirty="0">
                <a:latin typeface="Arial Narrow" pitchFamily="34" charset="0"/>
              </a:rPr>
              <a:t>Having authority to a library (*lib object) does not automatically give you authority to the objects in the library.</a:t>
            </a:r>
          </a:p>
          <a:p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You must have authority to a library before you can use objects </a:t>
            </a:r>
            <a:r>
              <a:rPr lang="en-GB" altLang="en-US" dirty="0">
                <a:latin typeface="Arial Narrow" pitchFamily="34" charset="0"/>
              </a:rPr>
              <a:t>in a library even if you have authority to those objects.</a:t>
            </a:r>
          </a:p>
        </p:txBody>
      </p:sp>
    </p:spTree>
    <p:extLst>
      <p:ext uri="{BB962C8B-B14F-4D97-AF65-F5344CB8AC3E}">
        <p14:creationId xmlns:p14="http://schemas.microsoft.com/office/powerpoint/2010/main" val="32952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Who has Authority?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When an object is created, it automatically has 2 authorised users:</a:t>
            </a:r>
          </a:p>
          <a:p>
            <a:pPr lvl="1"/>
            <a:r>
              <a:rPr lang="en-GB" altLang="en-US" dirty="0">
                <a:latin typeface="Arial" charset="0"/>
              </a:rPr>
              <a:t>The owner</a:t>
            </a:r>
          </a:p>
          <a:p>
            <a:pPr lvl="1"/>
            <a:r>
              <a:rPr lang="en-GB" altLang="en-US" dirty="0">
                <a:latin typeface="Arial" charset="0"/>
              </a:rPr>
              <a:t>Everybody else i.e. *PUBLIC</a:t>
            </a:r>
          </a:p>
        </p:txBody>
      </p:sp>
    </p:spTree>
    <p:extLst>
      <p:ext uri="{BB962C8B-B14F-4D97-AF65-F5344CB8AC3E}">
        <p14:creationId xmlns:p14="http://schemas.microsoft.com/office/powerpoint/2010/main" val="3284821765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4787</TotalTime>
  <Words>775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Compass</vt:lpstr>
      <vt:lpstr>BCI433 - System i Business Computing</vt:lpstr>
      <vt:lpstr>Agenda</vt:lpstr>
      <vt:lpstr>To Create a Menu...</vt:lpstr>
      <vt:lpstr>SDA-Created Menus</vt:lpstr>
      <vt:lpstr>Testing Menus</vt:lpstr>
      <vt:lpstr>Remember!</vt:lpstr>
      <vt:lpstr>SDA Demonstration</vt:lpstr>
      <vt:lpstr>System i Security</vt:lpstr>
      <vt:lpstr>Who has Authority?</vt:lpstr>
      <vt:lpstr>Pre-Defined Object Authorities</vt:lpstr>
      <vt:lpstr>How Do You give others Authority to Your Objects?</vt:lpstr>
      <vt:lpstr>GRTOBJAUT-grant object authority</vt:lpstr>
      <vt:lpstr>EDTOBJAUT-edit object authority</vt:lpstr>
      <vt:lpstr>RVKOBJAUT-revoke object authority</vt:lpstr>
      <vt:lpstr>Security</vt:lpstr>
      <vt:lpstr>Object Authorities</vt:lpstr>
      <vt:lpstr>Data Authorities</vt:lpstr>
      <vt:lpstr>An Authorization List</vt:lpstr>
      <vt:lpstr>Group Profile</vt:lpstr>
      <vt:lpstr>Authorization Hierarchy</vt:lpstr>
      <vt:lpstr>Special Authorities - Commands</vt:lpstr>
      <vt:lpstr>Special Authorizations</vt:lpstr>
      <vt:lpstr>Report Designer</vt:lpstr>
      <vt:lpstr>Report Designer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9-2174</cp:keywords>
  <cp:lastModifiedBy>Wei Song</cp:lastModifiedBy>
  <cp:revision>119</cp:revision>
  <cp:lastPrinted>2001-07-23T19:37:02Z</cp:lastPrinted>
  <dcterms:created xsi:type="dcterms:W3CDTF">2001-03-26T00:24:34Z</dcterms:created>
  <dcterms:modified xsi:type="dcterms:W3CDTF">2022-04-04T21:49:52Z</dcterms:modified>
</cp:coreProperties>
</file>