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0"/>
  </p:notesMasterIdLst>
  <p:handoutMasterIdLst>
    <p:handoutMasterId r:id="rId21"/>
  </p:handoutMasterIdLst>
  <p:sldIdLst>
    <p:sldId id="277" r:id="rId4"/>
    <p:sldId id="399" r:id="rId5"/>
    <p:sldId id="400" r:id="rId6"/>
    <p:sldId id="408" r:id="rId7"/>
    <p:sldId id="401" r:id="rId8"/>
    <p:sldId id="409" r:id="rId9"/>
    <p:sldId id="402" r:id="rId10"/>
    <p:sldId id="403" r:id="rId11"/>
    <p:sldId id="410" r:id="rId12"/>
    <p:sldId id="404" r:id="rId13"/>
    <p:sldId id="411" r:id="rId14"/>
    <p:sldId id="405" r:id="rId15"/>
    <p:sldId id="406" r:id="rId16"/>
    <p:sldId id="407" r:id="rId17"/>
    <p:sldId id="412" r:id="rId18"/>
    <p:sldId id="4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nce Kumar" userId="a3b5abf562d7db44" providerId="LiveId" clId="{941E3C8C-B031-47AD-ADA1-95397D6E731D}"/>
    <pc:docChg chg="modSld">
      <pc:chgData name="Prince Kumar" userId="a3b5abf562d7db44" providerId="LiveId" clId="{941E3C8C-B031-47AD-ADA1-95397D6E731D}" dt="2022-11-18T17:48:55.776" v="0" actId="20577"/>
      <pc:docMkLst>
        <pc:docMk/>
      </pc:docMkLst>
      <pc:sldChg chg="modSp mod">
        <pc:chgData name="Prince Kumar" userId="a3b5abf562d7db44" providerId="LiveId" clId="{941E3C8C-B031-47AD-ADA1-95397D6E731D}" dt="2022-11-18T17:48:55.776" v="0" actId="20577"/>
        <pc:sldMkLst>
          <pc:docMk/>
          <pc:sldMk cId="474965306" sldId="402"/>
        </pc:sldMkLst>
        <pc:spChg chg="mod">
          <ac:chgData name="Prince Kumar" userId="a3b5abf562d7db44" providerId="LiveId" clId="{941E3C8C-B031-47AD-ADA1-95397D6E731D}" dt="2022-11-18T17:48:55.776" v="0" actId="20577"/>
          <ac:spMkLst>
            <pc:docMk/>
            <pc:sldMk cId="474965306" sldId="40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BIG DATA ANALYTICS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Fake News Detection</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244645" cy="1323439"/>
          </a:xfrm>
          <a:prstGeom prst="rect">
            <a:avLst/>
          </a:prstGeom>
          <a:noFill/>
        </p:spPr>
        <p:txBody>
          <a:bodyPr wrap="square" rtlCol="0">
            <a:spAutoFit/>
          </a:bodyPr>
          <a:lstStyle/>
          <a:p>
            <a:r>
              <a:rPr lang="en-US" sz="2000" b="1" dirty="0"/>
              <a:t>Submitted by: </a:t>
            </a:r>
          </a:p>
          <a:p>
            <a:r>
              <a:rPr lang="en-US" sz="2000" dirty="0"/>
              <a:t>Prince Kumar 20BCS3936</a:t>
            </a:r>
          </a:p>
          <a:p>
            <a:r>
              <a:rPr lang="en-US" sz="2000" dirty="0" err="1"/>
              <a:t>Rishab</a:t>
            </a:r>
            <a:r>
              <a:rPr lang="en-US" sz="2000" dirty="0"/>
              <a:t> Kumar 20BCS3973</a:t>
            </a:r>
          </a:p>
          <a:p>
            <a:endParaRPr lang="en-US"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err="1"/>
              <a:t>Sukhman</a:t>
            </a:r>
            <a:r>
              <a:rPr lang="en-US" sz="2000" dirty="0"/>
              <a:t> Kaur</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pic>
        <p:nvPicPr>
          <p:cNvPr id="6" name="Content Placeholder 5">
            <a:extLst>
              <a:ext uri="{FF2B5EF4-FFF2-40B4-BE49-F238E27FC236}">
                <a16:creationId xmlns:a16="http://schemas.microsoft.com/office/drawing/2014/main" id="{8358EC82-A5B6-C218-CE67-5EB7AD7507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099" y="1825625"/>
            <a:ext cx="8601801" cy="4351338"/>
          </a:xfrm>
        </p:spPr>
      </p:pic>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9ED9-801D-907B-84FA-CC8E4AEFD975}"/>
              </a:ext>
            </a:extLst>
          </p:cNvPr>
          <p:cNvSpPr>
            <a:spLocks noGrp="1"/>
          </p:cNvSpPr>
          <p:nvPr>
            <p:ph type="title"/>
          </p:nvPr>
        </p:nvSpPr>
        <p:spPr/>
        <p:txBody>
          <a:bodyPr/>
          <a:lstStyle/>
          <a:p>
            <a:r>
              <a:rPr lang="en-US" dirty="0"/>
              <a:t>Results and Outputs</a:t>
            </a:r>
            <a:endParaRPr lang="en-IN" dirty="0"/>
          </a:p>
        </p:txBody>
      </p:sp>
      <p:pic>
        <p:nvPicPr>
          <p:cNvPr id="6" name="Content Placeholder 5">
            <a:extLst>
              <a:ext uri="{FF2B5EF4-FFF2-40B4-BE49-F238E27FC236}">
                <a16:creationId xmlns:a16="http://schemas.microsoft.com/office/drawing/2014/main" id="{EBC6F0A4-5F33-29DA-2ACA-62DFBD31B0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872" y="1825625"/>
            <a:ext cx="8530256" cy="4351338"/>
          </a:xfrm>
        </p:spPr>
      </p:pic>
      <p:sp>
        <p:nvSpPr>
          <p:cNvPr id="4" name="Slide Number Placeholder 3">
            <a:extLst>
              <a:ext uri="{FF2B5EF4-FFF2-40B4-BE49-F238E27FC236}">
                <a16:creationId xmlns:a16="http://schemas.microsoft.com/office/drawing/2014/main" id="{A5624734-1040-06BF-3DA2-96EB0DC99035}"/>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76814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In this project, we find the solution for the fake news detection problem using the machine learning approach. </a:t>
            </a:r>
          </a:p>
          <a:p>
            <a:r>
              <a:rPr lang="en-US" dirty="0"/>
              <a:t>We observed that the Random Forests algorithm with a simple term frequency-inverse document frequency vector gives the best output compares to others. </a:t>
            </a:r>
          </a:p>
          <a:p>
            <a:r>
              <a:rPr lang="en-US" dirty="0"/>
              <a:t>We examined various text properties that can be used to distinguish fake and real content, and we trained a combination of different machine learning algorithms using these properties.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a:t>Even though this project is useful, but in order to produce a progressive complete end to end solution.</a:t>
            </a:r>
          </a:p>
          <a:p>
            <a:r>
              <a:rPr lang="en-US" dirty="0"/>
              <a:t>We are required to represent for tougher cases where reliable sources and authors are responsible for releasing fake news. </a:t>
            </a:r>
          </a:p>
          <a:p>
            <a:r>
              <a:rPr lang="en-US" dirty="0"/>
              <a:t>Blacklisting the unreliable sources or marking their content unreliable.</a:t>
            </a:r>
          </a:p>
          <a:p>
            <a:r>
              <a:rPr lang="en-US" dirty="0"/>
              <a:t>Train Model with accurate data to cater misinformation disseminated by trusted news outlets or friends and family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Autofit/>
          </a:bodyPr>
          <a:lstStyle/>
          <a:p>
            <a:r>
              <a:rPr lang="en-IN" sz="2000" dirty="0"/>
              <a:t>S. Gilda, "Notice of Violation of IEEE Publication Principles: Evaluating machine learning algorithms for fake news detection," 2017 IEEE 15th Student Conference on Research and Development (</a:t>
            </a:r>
            <a:r>
              <a:rPr lang="en-IN" sz="2000" dirty="0" err="1"/>
              <a:t>SCOReD</a:t>
            </a:r>
            <a:r>
              <a:rPr lang="en-IN" sz="2000" dirty="0"/>
              <a:t>), 2017, pp. 110-115, DOI: 10.1109/SCORED.2017.8305411. </a:t>
            </a:r>
          </a:p>
          <a:p>
            <a:r>
              <a:rPr lang="en-IN" sz="2000" dirty="0"/>
              <a:t>M. </a:t>
            </a:r>
            <a:r>
              <a:rPr lang="en-IN" sz="2000" dirty="0" err="1"/>
              <a:t>Granik</a:t>
            </a:r>
            <a:r>
              <a:rPr lang="en-IN" sz="2000" dirty="0"/>
              <a:t> and V. </a:t>
            </a:r>
            <a:r>
              <a:rPr lang="en-IN" sz="2000" dirty="0" err="1"/>
              <a:t>Mesyura</a:t>
            </a:r>
            <a:r>
              <a:rPr lang="en-IN" sz="2000" dirty="0"/>
              <a:t>, "Fake news detection using naive Bayes classifier," 2017 IEEE First Ukraine Conference on Electrical and Computer Engineering (UKRCON), 2017, pp. 900-903, DOI: 10.1109/UKRCON.2017.8100379. </a:t>
            </a:r>
          </a:p>
          <a:p>
            <a:r>
              <a:rPr lang="en-IN" sz="2000" dirty="0"/>
              <a:t>Shu, K., </a:t>
            </a:r>
            <a:r>
              <a:rPr lang="en-IN" sz="2000" dirty="0" err="1"/>
              <a:t>Sliva</a:t>
            </a:r>
            <a:r>
              <a:rPr lang="en-IN" sz="2000" dirty="0"/>
              <a:t>, A., Wang, S., Tang, J., &amp; Liu, H. (n.d.)."fake news detection on social media: A data Mining Perspective". </a:t>
            </a:r>
          </a:p>
          <a:p>
            <a:r>
              <a:rPr lang="en-IN" sz="2000" dirty="0"/>
              <a:t>[4] S. B. Parikh and P. K. </a:t>
            </a:r>
            <a:r>
              <a:rPr lang="en-IN" sz="2000" dirty="0" err="1"/>
              <a:t>Atrey</a:t>
            </a:r>
            <a:r>
              <a:rPr lang="en-IN" sz="2000" dirty="0"/>
              <a:t>, "Media-Rich Fake News Detection: A Survey," 2018 IEEE Conference on Multimedia Information Processing and Retrieval (MIPR), 2018, pp. 436- 441, DOI: 10.1109/MIPR.2018.00093. </a:t>
            </a:r>
          </a:p>
          <a:p>
            <a:r>
              <a:rPr lang="en-IN" sz="2000" dirty="0"/>
              <a:t>C. </a:t>
            </a:r>
            <a:r>
              <a:rPr lang="en-IN" sz="2000" dirty="0" err="1"/>
              <a:t>Buntain</a:t>
            </a:r>
            <a:r>
              <a:rPr lang="en-IN" sz="2000" dirty="0"/>
              <a:t> and J. </a:t>
            </a:r>
            <a:r>
              <a:rPr lang="en-IN" sz="2000" dirty="0" err="1"/>
              <a:t>Golbeck</a:t>
            </a:r>
            <a:r>
              <a:rPr lang="en-IN" sz="2000" dirty="0"/>
              <a:t>, "Automatically Identifying Fake News in Popular Twitter Threads," 2017 IEEE International Conference on Smart Cloud (</a:t>
            </a:r>
            <a:r>
              <a:rPr lang="en-IN" sz="2000" dirty="0" err="1"/>
              <a:t>SmartCloud</a:t>
            </a:r>
            <a:r>
              <a:rPr lang="en-IN" sz="2000" dirty="0"/>
              <a:t>), 2017, pp. 208-215, DOI: 10.1109/SmartCloud.2017.40.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F6BE-1C5E-EC0D-37ED-12A20F90A44E}"/>
              </a:ext>
            </a:extLst>
          </p:cNvPr>
          <p:cNvSpPr>
            <a:spLocks noGrp="1"/>
          </p:cNvSpPr>
          <p:nvPr>
            <p:ph type="title"/>
          </p:nvPr>
        </p:nvSpPr>
        <p:spPr/>
        <p:txBody>
          <a:bodyPr/>
          <a:lstStyle/>
          <a:p>
            <a:r>
              <a:rPr lang="en-US" dirty="0"/>
              <a:t>References(Cont.)</a:t>
            </a:r>
            <a:endParaRPr lang="en-IN" dirty="0"/>
          </a:p>
        </p:txBody>
      </p:sp>
      <p:sp>
        <p:nvSpPr>
          <p:cNvPr id="3" name="Content Placeholder 2">
            <a:extLst>
              <a:ext uri="{FF2B5EF4-FFF2-40B4-BE49-F238E27FC236}">
                <a16:creationId xmlns:a16="http://schemas.microsoft.com/office/drawing/2014/main" id="{08A7824A-3A4E-3F2A-71BD-6BB8E759EED8}"/>
              </a:ext>
            </a:extLst>
          </p:cNvPr>
          <p:cNvSpPr>
            <a:spLocks noGrp="1"/>
          </p:cNvSpPr>
          <p:nvPr>
            <p:ph idx="1"/>
          </p:nvPr>
        </p:nvSpPr>
        <p:spPr/>
        <p:txBody>
          <a:bodyPr>
            <a:normAutofit/>
          </a:bodyPr>
          <a:lstStyle/>
          <a:p>
            <a:r>
              <a:rPr lang="en-IN" sz="2000" dirty="0"/>
              <a:t>A. Gupta and R. Kaushal, "Improving spam detection in Online Social Networks," 2015 International Conference on Cognitive Computing and Information Processing(CCIP), 2015, pp. 1-6, DOI: 10.1109/CCIP.2015.7100738. </a:t>
            </a:r>
          </a:p>
          <a:p>
            <a:r>
              <a:rPr lang="en-IN" sz="2000" dirty="0"/>
              <a:t>M. L. Della </a:t>
            </a:r>
            <a:r>
              <a:rPr lang="en-IN" sz="2000" dirty="0" err="1"/>
              <a:t>Vedova</a:t>
            </a:r>
            <a:r>
              <a:rPr lang="en-IN" sz="2000" dirty="0"/>
              <a:t>, E. </a:t>
            </a:r>
            <a:r>
              <a:rPr lang="en-IN" sz="2000" dirty="0" err="1"/>
              <a:t>Tacchini</a:t>
            </a:r>
            <a:r>
              <a:rPr lang="en-IN" sz="2000" dirty="0"/>
              <a:t>, S. </a:t>
            </a:r>
            <a:r>
              <a:rPr lang="en-IN" sz="2000" dirty="0" err="1"/>
              <a:t>Moret</a:t>
            </a:r>
            <a:r>
              <a:rPr lang="en-IN" sz="2000" dirty="0"/>
              <a:t>, G. </a:t>
            </a:r>
            <a:r>
              <a:rPr lang="en-IN" sz="2000" dirty="0" err="1"/>
              <a:t>Ballarin</a:t>
            </a:r>
            <a:r>
              <a:rPr lang="en-IN" sz="2000" dirty="0"/>
              <a:t>, M. </a:t>
            </a:r>
            <a:r>
              <a:rPr lang="en-IN" sz="2000" dirty="0" err="1"/>
              <a:t>DiPierro</a:t>
            </a:r>
            <a:r>
              <a:rPr lang="en-IN" sz="2000" dirty="0"/>
              <a:t>, and L. de Alfaro, "Automatic Online Fake News detection Combining Content and Social Signals," 2018 22nd Conference of Open Innovations Association (FRUCT), 2018, pp. 272-279, DOI: 10.23919/FRUCT.2018.8468301. </a:t>
            </a:r>
          </a:p>
          <a:p>
            <a:r>
              <a:rPr lang="en-IN" sz="2000" dirty="0"/>
              <a:t>De Beer, Dylan, and </a:t>
            </a:r>
            <a:r>
              <a:rPr lang="en-IN" sz="2000" dirty="0" err="1"/>
              <a:t>Machdel</a:t>
            </a:r>
            <a:r>
              <a:rPr lang="en-IN" sz="2000" dirty="0"/>
              <a:t> </a:t>
            </a:r>
            <a:r>
              <a:rPr lang="en-IN" sz="2000" dirty="0" err="1"/>
              <a:t>Matthee</a:t>
            </a:r>
            <a:r>
              <a:rPr lang="en-IN" sz="2000" dirty="0"/>
              <a:t>. “Approaches to Identify Fake News: A Systematic Literature Review.” Integrated Science in Digital Age 2020 vol. 136 13–22. 5 May. 2020, doi:10.1007/978-3-030-49264-9_2 </a:t>
            </a:r>
          </a:p>
          <a:p>
            <a:r>
              <a:rPr lang="en-IN" sz="2000" dirty="0"/>
              <a:t>S. I. Manzoor, J. Singla, and Nikita, "Fake News Detection Using Machine Learning approaches A Systematic Review," 2019 3rd International Conference on Trends in Electronics and Informatics (ICOEI), 2019, pp. 230-234, DOI: 10.1109/ICOEI.2019.8862770. </a:t>
            </a:r>
          </a:p>
        </p:txBody>
      </p:sp>
      <p:sp>
        <p:nvSpPr>
          <p:cNvPr id="4" name="Slide Number Placeholder 3">
            <a:extLst>
              <a:ext uri="{FF2B5EF4-FFF2-40B4-BE49-F238E27FC236}">
                <a16:creationId xmlns:a16="http://schemas.microsoft.com/office/drawing/2014/main" id="{889B82B6-BEAB-E159-7E6E-77204A9FDE72}"/>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3490351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B02BFC-4D37-F345-2098-4E36746A6FBC}"/>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2050" name="Picture 2">
            <a:extLst>
              <a:ext uri="{FF2B5EF4-FFF2-40B4-BE49-F238E27FC236}">
                <a16:creationId xmlns:a16="http://schemas.microsoft.com/office/drawing/2014/main" id="{A39CFA17-A202-0D91-6C6A-D93CF0572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025" y="1157289"/>
            <a:ext cx="9242775" cy="519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81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With a lot of information or news, the one question occurred whether the given news or information is True or Fake. </a:t>
            </a:r>
          </a:p>
          <a:p>
            <a:r>
              <a:rPr lang="en-US" dirty="0"/>
              <a:t>Fake news is commonly distributed with an intent to mislead or make an inclination to get political or monetary benefits.</a:t>
            </a:r>
          </a:p>
          <a:p>
            <a:r>
              <a:rPr lang="en-US" dirty="0"/>
              <a:t> Let’s consider the example - In the recent elections of India, there has been a lot of discussion in regards to the credibility of different news reports preferring certain applicants and the political thought processes behind them. </a:t>
            </a:r>
          </a:p>
          <a:p>
            <a:r>
              <a:rPr lang="en-US" dirty="0"/>
              <a:t>In this growing interest, exposing fake news is paramount in preventing its negative impact on people and society.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2EDA-52AF-B40D-1BA0-8AB0842C1DFA}"/>
              </a:ext>
            </a:extLst>
          </p:cNvPr>
          <p:cNvSpPr>
            <a:spLocks noGrp="1"/>
          </p:cNvSpPr>
          <p:nvPr>
            <p:ph type="title"/>
          </p:nvPr>
        </p:nvSpPr>
        <p:spPr/>
        <p:txBody>
          <a:bodyPr/>
          <a:lstStyle/>
          <a:p>
            <a:r>
              <a:rPr lang="en-US" dirty="0"/>
              <a:t>Introduction(Cont.)</a:t>
            </a:r>
            <a:endParaRPr lang="en-IN" dirty="0"/>
          </a:p>
        </p:txBody>
      </p:sp>
      <p:sp>
        <p:nvSpPr>
          <p:cNvPr id="3" name="Content Placeholder 2">
            <a:extLst>
              <a:ext uri="{FF2B5EF4-FFF2-40B4-BE49-F238E27FC236}">
                <a16:creationId xmlns:a16="http://schemas.microsoft.com/office/drawing/2014/main" id="{485C84FA-0436-53B7-C9F9-906581033E3A}"/>
              </a:ext>
            </a:extLst>
          </p:cNvPr>
          <p:cNvSpPr>
            <a:spLocks noGrp="1"/>
          </p:cNvSpPr>
          <p:nvPr>
            <p:ph idx="1"/>
          </p:nvPr>
        </p:nvSpPr>
        <p:spPr/>
        <p:txBody>
          <a:bodyPr/>
          <a:lstStyle/>
          <a:p>
            <a:r>
              <a:rPr lang="en-US" dirty="0"/>
              <a:t>The algorithms used by fake news detection systems include machine learning algorithms such as Logistic Regression, Random Forests, Decision trees. </a:t>
            </a:r>
          </a:p>
          <a:p>
            <a:r>
              <a:rPr lang="en-US" dirty="0"/>
              <a:t>A simple method of fake news detection based on one of the AI algorithms called the Naive Bayes classifier help to examine how this particular method works for the particular problem with a manually labeled (fake or real) dataset and to support the idea of using machine learning to detect fake news.</a:t>
            </a:r>
            <a:endParaRPr lang="en-IN" dirty="0"/>
          </a:p>
        </p:txBody>
      </p:sp>
      <p:sp>
        <p:nvSpPr>
          <p:cNvPr id="4" name="Slide Number Placeholder 3">
            <a:extLst>
              <a:ext uri="{FF2B5EF4-FFF2-40B4-BE49-F238E27FC236}">
                <a16:creationId xmlns:a16="http://schemas.microsoft.com/office/drawing/2014/main" id="{8CF94E45-2A5B-D938-3328-65C10762FD08}"/>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318094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lnSpcReduction="10000"/>
          </a:bodyPr>
          <a:lstStyle/>
          <a:p>
            <a:r>
              <a:rPr lang="en-US" dirty="0"/>
              <a:t>The majority of people search and consume news from social media rather than traditional news organizations these days. </a:t>
            </a:r>
          </a:p>
          <a:p>
            <a:r>
              <a:rPr lang="en-US" dirty="0"/>
              <a:t>On one side, where social media have become a powerful source of information and bringing people together, on the other side it also 1 put a negative impact on society. </a:t>
            </a:r>
          </a:p>
          <a:p>
            <a:r>
              <a:rPr lang="en-US" dirty="0"/>
              <a:t>Look at some examples herewith; Facebook Inc’s popular messaging service, WhatsApp became a political battle-platform in Brazil’s election. </a:t>
            </a:r>
          </a:p>
          <a:p>
            <a:r>
              <a:rPr lang="en-US" dirty="0"/>
              <a:t>False </a:t>
            </a:r>
            <a:r>
              <a:rPr lang="en-US" dirty="0" err="1"/>
              <a:t>rumours</a:t>
            </a:r>
            <a:r>
              <a:rPr lang="en-US" dirty="0"/>
              <a:t>, manipulated photos, de-contextualized videos, and audio jokes were used for campaigning. These kinds of stuff went viral on the digital platform without monitoring their origin or reach</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2B546-DD89-91F2-0B0D-F4C4D35051C7}"/>
              </a:ext>
            </a:extLst>
          </p:cNvPr>
          <p:cNvSpPr>
            <a:spLocks noGrp="1"/>
          </p:cNvSpPr>
          <p:nvPr>
            <p:ph type="title"/>
          </p:nvPr>
        </p:nvSpPr>
        <p:spPr/>
        <p:txBody>
          <a:bodyPr/>
          <a:lstStyle/>
          <a:p>
            <a:r>
              <a:rPr lang="en-US" dirty="0"/>
              <a:t>Problem Formulation(Cont.)</a:t>
            </a:r>
            <a:endParaRPr lang="en-IN" dirty="0"/>
          </a:p>
        </p:txBody>
      </p:sp>
      <p:sp>
        <p:nvSpPr>
          <p:cNvPr id="3" name="Content Placeholder 2">
            <a:extLst>
              <a:ext uri="{FF2B5EF4-FFF2-40B4-BE49-F238E27FC236}">
                <a16:creationId xmlns:a16="http://schemas.microsoft.com/office/drawing/2014/main" id="{5EECBDE4-CC61-1F9E-4237-E5E52FD5BD8E}"/>
              </a:ext>
            </a:extLst>
          </p:cNvPr>
          <p:cNvSpPr>
            <a:spLocks noGrp="1"/>
          </p:cNvSpPr>
          <p:nvPr>
            <p:ph idx="1"/>
          </p:nvPr>
        </p:nvSpPr>
        <p:spPr/>
        <p:txBody>
          <a:bodyPr/>
          <a:lstStyle/>
          <a:p>
            <a:r>
              <a:rPr lang="en-US" dirty="0"/>
              <a:t>Fake news identification on social media faces several challenges. Firstly, it is difficult to collect fake news data. </a:t>
            </a:r>
          </a:p>
          <a:p>
            <a:r>
              <a:rPr lang="en-US" dirty="0"/>
              <a:t>Furthermore, it is difficult to label fake news manually. Since they are intentionally written to mislead readers, it is difficult to detect them simply based on news content. </a:t>
            </a:r>
          </a:p>
          <a:p>
            <a:r>
              <a:rPr lang="en-US" dirty="0"/>
              <a:t>Furthermore, Facebook, </a:t>
            </a:r>
            <a:r>
              <a:rPr lang="en-US" dirty="0" err="1"/>
              <a:t>Whatsapp</a:t>
            </a:r>
            <a:r>
              <a:rPr lang="en-US" dirty="0"/>
              <a:t>, and Twitter are closed messaging apps. The misinformation disseminated by trusted news outlets or their friends and family is therefore difficult to be considered as fake.</a:t>
            </a:r>
            <a:endParaRPr lang="en-IN" dirty="0"/>
          </a:p>
        </p:txBody>
      </p:sp>
      <p:sp>
        <p:nvSpPr>
          <p:cNvPr id="4" name="Slide Number Placeholder 3">
            <a:extLst>
              <a:ext uri="{FF2B5EF4-FFF2-40B4-BE49-F238E27FC236}">
                <a16:creationId xmlns:a16="http://schemas.microsoft.com/office/drawing/2014/main" id="{00E4B52A-55BB-0FC1-7A69-24E68AC4942B}"/>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9818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lstStyle/>
          <a:p>
            <a:r>
              <a:rPr lang="en-US" dirty="0"/>
              <a:t>Finding datasets containing both fake and real news </a:t>
            </a:r>
            <a:r>
              <a:rPr lang="en-US" dirty="0" err="1"/>
              <a:t>alongwith</a:t>
            </a:r>
            <a:r>
              <a:rPr lang="en-US" dirty="0"/>
              <a:t> their marker. </a:t>
            </a:r>
          </a:p>
          <a:p>
            <a:r>
              <a:rPr lang="en-US" dirty="0"/>
              <a:t>Model development and training on the datasets. </a:t>
            </a:r>
          </a:p>
          <a:p>
            <a:r>
              <a:rPr lang="en-US" dirty="0"/>
              <a:t>Model validation to improve the accuracy. </a:t>
            </a:r>
          </a:p>
          <a:p>
            <a:r>
              <a:rPr lang="en-US" dirty="0"/>
              <a:t>Creation of the web interface to deploy the model on the internet i.e., Create a Flask APP and a virtual environment. </a:t>
            </a:r>
          </a:p>
          <a:p>
            <a:r>
              <a:rPr lang="en-US" dirty="0"/>
              <a:t>Deployment of the model on </a:t>
            </a:r>
            <a:r>
              <a:rPr lang="en-US"/>
              <a:t>the internet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a:xfrm>
            <a:off x="872224" y="1825625"/>
            <a:ext cx="10481575" cy="4032711"/>
          </a:xfrm>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1026" name="Picture 2">
            <a:extLst>
              <a:ext uri="{FF2B5EF4-FFF2-40B4-BE49-F238E27FC236}">
                <a16:creationId xmlns:a16="http://schemas.microsoft.com/office/drawing/2014/main" id="{5E294E34-8585-0273-99F7-4870112AD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224" y="1825626"/>
            <a:ext cx="10481575" cy="4032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52C2-6542-169A-94AB-760D35E238F6}"/>
              </a:ext>
            </a:extLst>
          </p:cNvPr>
          <p:cNvSpPr>
            <a:spLocks noGrp="1"/>
          </p:cNvSpPr>
          <p:nvPr>
            <p:ph type="title"/>
          </p:nvPr>
        </p:nvSpPr>
        <p:spPr/>
        <p:txBody>
          <a:bodyPr/>
          <a:lstStyle/>
          <a:p>
            <a:r>
              <a:rPr lang="en-US" dirty="0"/>
              <a:t>Methodology(Cont.)</a:t>
            </a:r>
            <a:endParaRPr lang="en-IN" dirty="0"/>
          </a:p>
        </p:txBody>
      </p:sp>
      <p:sp>
        <p:nvSpPr>
          <p:cNvPr id="3" name="Content Placeholder 2">
            <a:extLst>
              <a:ext uri="{FF2B5EF4-FFF2-40B4-BE49-F238E27FC236}">
                <a16:creationId xmlns:a16="http://schemas.microsoft.com/office/drawing/2014/main" id="{64F422C1-E4FA-F77D-68DA-CF7A4BB9369C}"/>
              </a:ext>
            </a:extLst>
          </p:cNvPr>
          <p:cNvSpPr>
            <a:spLocks noGrp="1"/>
          </p:cNvSpPr>
          <p:nvPr>
            <p:ph idx="1"/>
          </p:nvPr>
        </p:nvSpPr>
        <p:spPr/>
        <p:txBody>
          <a:bodyPr>
            <a:normAutofit/>
          </a:bodyPr>
          <a:lstStyle/>
          <a:p>
            <a:pPr marL="514350" indent="-514350" algn="l" rtl="0" fontAlgn="base">
              <a:buFont typeface="+mj-lt"/>
              <a:buAutoNum type="arabicPeriod"/>
            </a:pPr>
            <a:r>
              <a:rPr lang="en-US" b="0" i="0" u="none" strike="noStrike" dirty="0">
                <a:solidFill>
                  <a:srgbClr val="000000"/>
                </a:solidFill>
                <a:effectLst/>
              </a:rPr>
              <a:t>Data Loading: We are loading a CSV file for the data sorting and training testing part of the model. </a:t>
            </a:r>
            <a:r>
              <a:rPr lang="en-US" b="0" i="0" dirty="0">
                <a:solidFill>
                  <a:srgbClr val="000000"/>
                </a:solidFill>
                <a:effectLst/>
              </a:rPr>
              <a:t>​</a:t>
            </a:r>
          </a:p>
          <a:p>
            <a:pPr marL="514350" indent="-514350" algn="l" rtl="0" fontAlgn="base">
              <a:buFont typeface="+mj-lt"/>
              <a:buAutoNum type="arabicPeriod"/>
            </a:pPr>
            <a:r>
              <a:rPr lang="en-US" b="0" i="0" u="none" strike="noStrike" dirty="0">
                <a:solidFill>
                  <a:srgbClr val="000000"/>
                </a:solidFill>
                <a:effectLst/>
              </a:rPr>
              <a:t>Vectorization: Vectorization is needed for determining the frequency of the words present in a passage. This is needed to determine which words are used often. </a:t>
            </a:r>
            <a:r>
              <a:rPr lang="en-US" b="0" i="0" dirty="0">
                <a:solidFill>
                  <a:srgbClr val="000000"/>
                </a:solidFill>
                <a:effectLst/>
              </a:rPr>
              <a:t>​</a:t>
            </a:r>
          </a:p>
          <a:p>
            <a:pPr marL="514350" indent="-514350" algn="l" rtl="0" fontAlgn="base">
              <a:buFont typeface="+mj-lt"/>
              <a:buAutoNum type="arabicPeriod"/>
            </a:pPr>
            <a:r>
              <a:rPr lang="en-US" b="0" i="0" u="none" strike="noStrike" dirty="0">
                <a:solidFill>
                  <a:srgbClr val="000000"/>
                </a:solidFill>
                <a:effectLst/>
              </a:rPr>
              <a:t>Classifier: Machine learning algorithm which can be used for binary text classification</a:t>
            </a:r>
            <a:r>
              <a:rPr lang="en-US" b="0" i="0" dirty="0">
                <a:solidFill>
                  <a:srgbClr val="000000"/>
                </a:solidFill>
                <a:effectLst/>
              </a:rPr>
              <a:t>​</a:t>
            </a:r>
          </a:p>
          <a:p>
            <a:pPr marL="514350" indent="-514350" algn="l" rtl="0" fontAlgn="base">
              <a:buFont typeface="+mj-lt"/>
              <a:buAutoNum type="arabicPeriod"/>
            </a:pPr>
            <a:r>
              <a:rPr lang="en-US" b="0" i="0" u="none" strike="noStrike" dirty="0">
                <a:solidFill>
                  <a:srgbClr val="000000"/>
                </a:solidFill>
                <a:effectLst/>
              </a:rPr>
              <a:t>Model Building: The model is built through the train and test of the dataset, by ensuring that the training is done for 80% of the dataset and testing is done in the rest of the 20% of the dataset.</a:t>
            </a:r>
            <a:endParaRPr lang="en-US" b="0" i="0" dirty="0">
              <a:solidFill>
                <a:srgbClr val="000000"/>
              </a:solidFill>
              <a:effectLst/>
            </a:endParaRPr>
          </a:p>
          <a:p>
            <a:endParaRPr lang="en-IN" dirty="0"/>
          </a:p>
        </p:txBody>
      </p:sp>
      <p:sp>
        <p:nvSpPr>
          <p:cNvPr id="4" name="Slide Number Placeholder 3">
            <a:extLst>
              <a:ext uri="{FF2B5EF4-FFF2-40B4-BE49-F238E27FC236}">
                <a16:creationId xmlns:a16="http://schemas.microsoft.com/office/drawing/2014/main" id="{4220B45C-1502-5B10-3ED3-76534D97CD90}"/>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52241918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6172</TotalTime>
  <Words>1224</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vt:lpstr>
      <vt:lpstr>Introduction(Cont.)</vt:lpstr>
      <vt:lpstr>Problem Formulation</vt:lpstr>
      <vt:lpstr>Problem Formulation(Cont.)</vt:lpstr>
      <vt:lpstr>Objectives of the Work</vt:lpstr>
      <vt:lpstr>Methodology used</vt:lpstr>
      <vt:lpstr>Methodology(Cont.)</vt:lpstr>
      <vt:lpstr>Results and Outputs</vt:lpstr>
      <vt:lpstr>Results and Outputs</vt:lpstr>
      <vt:lpstr>Conclusion</vt:lpstr>
      <vt:lpstr>Future Scope</vt:lpstr>
      <vt:lpstr>References</vt:lpstr>
      <vt:lpstr>References(Cont.)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Prince Kumar</cp:lastModifiedBy>
  <cp:revision>493</cp:revision>
  <dcterms:created xsi:type="dcterms:W3CDTF">2019-01-09T10:33:58Z</dcterms:created>
  <dcterms:modified xsi:type="dcterms:W3CDTF">2022-11-18T17:48:59Z</dcterms:modified>
</cp:coreProperties>
</file>