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68" r:id="rId3"/>
    <p:sldId id="267" r:id="rId4"/>
    <p:sldId id="269" r:id="rId5"/>
    <p:sldId id="257" r:id="rId6"/>
    <p:sldId id="270" r:id="rId7"/>
    <p:sldId id="271" r:id="rId8"/>
    <p:sldId id="261" r:id="rId9"/>
    <p:sldId id="262" r:id="rId10"/>
    <p:sldId id="264" r:id="rId11"/>
    <p:sldId id="259" r:id="rId12"/>
    <p:sldId id="265"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0" autoAdjust="0"/>
    <p:restoredTop sz="94411" autoAdjust="0"/>
  </p:normalViewPr>
  <p:slideViewPr>
    <p:cSldViewPr snapToGrid="0">
      <p:cViewPr varScale="1">
        <p:scale>
          <a:sx n="70" d="100"/>
          <a:sy n="70" d="100"/>
        </p:scale>
        <p:origin x="4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0F05FA-A540-48CB-BD8C-C25E6BEF0433}"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11316965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0F05FA-A540-48CB-BD8C-C25E6BEF0433}"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36437809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0F05FA-A540-48CB-BD8C-C25E6BEF0433}"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E18D9-A7F6-4E5B-BFF9-41935EA525B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355132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0F05FA-A540-48CB-BD8C-C25E6BEF0433}"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359296904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0F05FA-A540-48CB-BD8C-C25E6BEF0433}"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E18D9-A7F6-4E5B-BFF9-41935EA525B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994675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0F05FA-A540-48CB-BD8C-C25E6BEF0433}"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404886995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F05FA-A540-48CB-BD8C-C25E6BEF0433}"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7358884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F05FA-A540-48CB-BD8C-C25E6BEF0433}"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355058914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F05FA-A540-48CB-BD8C-C25E6BEF0433}"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92799110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0F05FA-A540-48CB-BD8C-C25E6BEF0433}"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3709236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0F05FA-A540-48CB-BD8C-C25E6BEF0433}"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54585953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F05FA-A540-48CB-BD8C-C25E6BEF0433}" type="datetimeFigureOut">
              <a:rPr lang="en-IN" smtClean="0"/>
              <a:t>13-12-2021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50491563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0F05FA-A540-48CB-BD8C-C25E6BEF0433}" type="datetimeFigureOut">
              <a:rPr lang="en-IN" smtClean="0"/>
              <a:t>13-12-2021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162040398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F05FA-A540-48CB-BD8C-C25E6BEF0433}" type="datetimeFigureOut">
              <a:rPr lang="en-IN" smtClean="0"/>
              <a:t>13-12-2021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353552188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20F05FA-A540-48CB-BD8C-C25E6BEF0433}"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E18D9-A7F6-4E5B-BFF9-41935EA525BF}" type="slidenum">
              <a:rPr lang="en-IN" smtClean="0"/>
              <a:t>‹#›</a:t>
            </a:fld>
            <a:endParaRPr lang="en-IN"/>
          </a:p>
        </p:txBody>
      </p:sp>
    </p:spTree>
    <p:extLst>
      <p:ext uri="{BB962C8B-B14F-4D97-AF65-F5344CB8AC3E}">
        <p14:creationId xmlns:p14="http://schemas.microsoft.com/office/powerpoint/2010/main" val="91642311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BE18D9-A7F6-4E5B-BFF9-41935EA525BF}" type="slidenum">
              <a:rPr lang="en-IN" smtClean="0"/>
              <a:t>‹#›</a:t>
            </a:fld>
            <a:endParaRPr lang="en-IN"/>
          </a:p>
        </p:txBody>
      </p:sp>
      <p:sp>
        <p:nvSpPr>
          <p:cNvPr id="5" name="Date Placeholder 4"/>
          <p:cNvSpPr>
            <a:spLocks noGrp="1"/>
          </p:cNvSpPr>
          <p:nvPr>
            <p:ph type="dt" sz="half" idx="10"/>
          </p:nvPr>
        </p:nvSpPr>
        <p:spPr/>
        <p:txBody>
          <a:bodyPr/>
          <a:lstStyle/>
          <a:p>
            <a:fld id="{320F05FA-A540-48CB-BD8C-C25E6BEF0433}" type="datetimeFigureOut">
              <a:rPr lang="en-IN" smtClean="0"/>
              <a:t>13-12-2021</a:t>
            </a:fld>
            <a:endParaRPr lang="en-IN"/>
          </a:p>
        </p:txBody>
      </p:sp>
    </p:spTree>
    <p:extLst>
      <p:ext uri="{BB962C8B-B14F-4D97-AF65-F5344CB8AC3E}">
        <p14:creationId xmlns:p14="http://schemas.microsoft.com/office/powerpoint/2010/main" val="239178247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0F05FA-A540-48CB-BD8C-C25E6BEF0433}" type="datetimeFigureOut">
              <a:rPr lang="en-IN" smtClean="0"/>
              <a:t>13-12-2021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BE18D9-A7F6-4E5B-BFF9-41935EA525BF}" type="slidenum">
              <a:rPr lang="en-IN" smtClean="0"/>
              <a:t>‹#›</a:t>
            </a:fld>
            <a:endParaRPr lang="en-IN"/>
          </a:p>
        </p:txBody>
      </p:sp>
    </p:spTree>
    <p:extLst>
      <p:ext uri="{BB962C8B-B14F-4D97-AF65-F5344CB8AC3E}">
        <p14:creationId xmlns:p14="http://schemas.microsoft.com/office/powerpoint/2010/main" val="373698611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3223" y="336386"/>
            <a:ext cx="8206276" cy="1164609"/>
          </a:xfrm>
        </p:spPr>
        <p:txBody>
          <a:bodyPr/>
          <a:lstStyle/>
          <a:p>
            <a:pPr algn="ctr"/>
            <a:r>
              <a:rPr lang="en-IN" sz="2400" b="1" dirty="0">
                <a:solidFill>
                  <a:schemeClr val="tx2"/>
                </a:solidFill>
                <a:latin typeface="Times New Roman" panose="02020603050405020304" pitchFamily="18" charset="0"/>
                <a:cs typeface="Times New Roman" panose="02020603050405020304" pitchFamily="18" charset="0"/>
              </a:rPr>
              <a:t>Chandigarh Group of Colleges</a:t>
            </a:r>
            <a:br>
              <a:rPr lang="en-IN" sz="2400" b="1" dirty="0">
                <a:solidFill>
                  <a:schemeClr val="tx2"/>
                </a:solidFill>
                <a:latin typeface="Times New Roman" panose="02020603050405020304" pitchFamily="18" charset="0"/>
                <a:cs typeface="Times New Roman" panose="02020603050405020304" pitchFamily="18" charset="0"/>
              </a:rPr>
            </a:br>
            <a:r>
              <a:rPr lang="en-IN" sz="2400" b="1" dirty="0">
                <a:solidFill>
                  <a:schemeClr val="tx2"/>
                </a:solidFill>
                <a:latin typeface="Times New Roman" panose="02020603050405020304" pitchFamily="18" charset="0"/>
                <a:cs typeface="Times New Roman" panose="02020603050405020304" pitchFamily="18" charset="0"/>
              </a:rPr>
              <a:t>Jhanjeri, Mohali – 140307</a:t>
            </a:r>
            <a:br>
              <a:rPr lang="en-IN" sz="2400" b="1" dirty="0">
                <a:solidFill>
                  <a:schemeClr val="tx2"/>
                </a:solidFill>
                <a:latin typeface="Times New Roman" panose="02020603050405020304" pitchFamily="18" charset="0"/>
                <a:cs typeface="Times New Roman" panose="02020603050405020304" pitchFamily="18" charset="0"/>
              </a:rPr>
            </a:br>
            <a:r>
              <a:rPr lang="en-IN" sz="2400" b="1" dirty="0">
                <a:solidFill>
                  <a:schemeClr val="tx2"/>
                </a:solidFill>
                <a:latin typeface="Times New Roman" panose="02020603050405020304" pitchFamily="18" charset="0"/>
                <a:cs typeface="Times New Roman" panose="02020603050405020304" pitchFamily="18" charset="0"/>
              </a:rPr>
              <a:t>   Department of Computer Science and Engineering </a:t>
            </a:r>
          </a:p>
        </p:txBody>
      </p:sp>
      <p:sp>
        <p:nvSpPr>
          <p:cNvPr id="3" name="Subtitle 2"/>
          <p:cNvSpPr>
            <a:spLocks noGrp="1"/>
          </p:cNvSpPr>
          <p:nvPr>
            <p:ph type="subTitle" idx="1"/>
          </p:nvPr>
        </p:nvSpPr>
        <p:spPr>
          <a:xfrm>
            <a:off x="1507067" y="1846053"/>
            <a:ext cx="7766936" cy="4356339"/>
          </a:xfrm>
        </p:spPr>
        <p:txBody>
          <a:bodyPr>
            <a:norm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Live Logging Attendance System</a:t>
            </a:r>
          </a:p>
          <a:p>
            <a:pPr algn="ctr"/>
            <a:r>
              <a:rPr lang="en-IN" sz="2000" b="1" dirty="0">
                <a:solidFill>
                  <a:schemeClr val="tx1"/>
                </a:solidFill>
                <a:latin typeface="Times New Roman" panose="02020603050405020304" pitchFamily="18" charset="0"/>
                <a:cs typeface="Times New Roman" panose="02020603050405020304" pitchFamily="18" charset="0"/>
              </a:rPr>
              <a:t>Project II</a:t>
            </a:r>
          </a:p>
          <a:p>
            <a:pPr algn="l"/>
            <a:endParaRPr lang="en-IN" sz="2000" b="1" dirty="0">
              <a:solidFill>
                <a:schemeClr val="tx1"/>
              </a:solidFill>
              <a:latin typeface="Times New Roman" panose="02020603050405020304" pitchFamily="18" charset="0"/>
              <a:cs typeface="Times New Roman" panose="02020603050405020304" pitchFamily="18" charset="0"/>
            </a:endParaRPr>
          </a:p>
          <a:p>
            <a:pPr algn="l"/>
            <a:endParaRPr lang="en-IN" sz="2000" dirty="0">
              <a:solidFill>
                <a:schemeClr val="tx1"/>
              </a:solidFill>
              <a:latin typeface="Times New Roman" panose="02020603050405020304" pitchFamily="18" charset="0"/>
              <a:cs typeface="Times New Roman" panose="02020603050405020304" pitchFamily="18" charset="0"/>
            </a:endParaRPr>
          </a:p>
          <a:p>
            <a:pPr algn="l"/>
            <a:r>
              <a:rPr lang="en-IN" b="1" dirty="0">
                <a:solidFill>
                  <a:schemeClr val="tx1"/>
                </a:solidFill>
                <a:latin typeface="Times New Roman" panose="02020603050405020304" pitchFamily="18" charset="0"/>
                <a:cs typeface="Times New Roman" panose="02020603050405020304" pitchFamily="18" charset="0"/>
              </a:rPr>
              <a:t>Project Member :								Project Mentor :</a:t>
            </a:r>
            <a:r>
              <a:rPr lang="en-IN" dirty="0">
                <a:solidFill>
                  <a:schemeClr val="tx1"/>
                </a:solidFill>
                <a:latin typeface="Times New Roman" panose="02020603050405020304" pitchFamily="18" charset="0"/>
                <a:cs typeface="Times New Roman" panose="02020603050405020304" pitchFamily="18" charset="0"/>
              </a:rPr>
              <a:t>		</a:t>
            </a:r>
          </a:p>
          <a:p>
            <a:pPr algn="l"/>
            <a:r>
              <a:rPr lang="en-IN" dirty="0" err="1">
                <a:solidFill>
                  <a:schemeClr val="tx1"/>
                </a:solidFill>
                <a:latin typeface="Times New Roman" panose="02020603050405020304" pitchFamily="18" charset="0"/>
                <a:cs typeface="Times New Roman" panose="02020603050405020304" pitchFamily="18" charset="0"/>
              </a:rPr>
              <a:t>Prerna</a:t>
            </a:r>
            <a:r>
              <a:rPr lang="en-IN" dirty="0">
                <a:solidFill>
                  <a:schemeClr val="tx1"/>
                </a:solidFill>
                <a:latin typeface="Times New Roman" panose="02020603050405020304" pitchFamily="18" charset="0"/>
                <a:cs typeface="Times New Roman" panose="02020603050405020304" pitchFamily="18" charset="0"/>
              </a:rPr>
              <a:t> Sharma		    1816589					</a:t>
            </a:r>
            <a:r>
              <a:rPr lang="en-IN" dirty="0" smtClean="0">
                <a:solidFill>
                  <a:schemeClr val="tx1"/>
                </a:solidFill>
                <a:latin typeface="Times New Roman" panose="02020603050405020304" pitchFamily="18" charset="0"/>
                <a:cs typeface="Times New Roman" panose="02020603050405020304" pitchFamily="18" charset="0"/>
              </a:rPr>
              <a:t>Ms. </a:t>
            </a:r>
            <a:r>
              <a:rPr lang="en-IN" dirty="0" err="1" smtClean="0">
                <a:solidFill>
                  <a:schemeClr val="tx1"/>
                </a:solidFill>
                <a:latin typeface="Times New Roman" panose="02020603050405020304" pitchFamily="18" charset="0"/>
                <a:cs typeface="Times New Roman" panose="02020603050405020304" pitchFamily="18" charset="0"/>
              </a:rPr>
              <a:t>Sakshi</a:t>
            </a:r>
            <a:r>
              <a:rPr lang="en-IN" smtClean="0">
                <a:solidFill>
                  <a:schemeClr val="tx1"/>
                </a:solidFill>
                <a:latin typeface="Times New Roman" panose="02020603050405020304" pitchFamily="18" charset="0"/>
                <a:cs typeface="Times New Roman" panose="02020603050405020304" pitchFamily="18" charset="0"/>
              </a:rPr>
              <a:t> Sharma</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Abhinandan Kumar	    1816823	                        	</a:t>
            </a:r>
            <a:r>
              <a:rPr lang="en-IN" dirty="0" err="1">
                <a:solidFill>
                  <a:schemeClr val="tx1"/>
                </a:solidFill>
                <a:latin typeface="Times New Roman" panose="02020603050405020304" pitchFamily="18" charset="0"/>
                <a:cs typeface="Times New Roman" panose="02020603050405020304" pitchFamily="18" charset="0"/>
              </a:rPr>
              <a:t>Prof.</a:t>
            </a:r>
            <a:r>
              <a:rPr lang="en-IN" dirty="0">
                <a:solidFill>
                  <a:schemeClr val="tx1"/>
                </a:solidFill>
                <a:latin typeface="Times New Roman" panose="02020603050405020304" pitchFamily="18" charset="0"/>
                <a:cs typeface="Times New Roman" panose="02020603050405020304" pitchFamily="18" charset="0"/>
              </a:rPr>
              <a:t> Software Engineering</a:t>
            </a:r>
          </a:p>
          <a:p>
            <a:pPr algn="l"/>
            <a:r>
              <a:rPr lang="en-IN" dirty="0">
                <a:solidFill>
                  <a:schemeClr val="tx1"/>
                </a:solidFill>
                <a:latin typeface="Times New Roman" panose="02020603050405020304" pitchFamily="18" charset="0"/>
                <a:cs typeface="Times New Roman" panose="02020603050405020304" pitchFamily="18" charset="0"/>
              </a:rPr>
              <a:t>Prince Kumar     	    1816590</a:t>
            </a:r>
          </a:p>
          <a:p>
            <a:pPr algn="ct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81" y="191218"/>
            <a:ext cx="1110173" cy="1345764"/>
          </a:xfrm>
          <a:prstGeom prst="rect">
            <a:avLst/>
          </a:prstGeom>
        </p:spPr>
      </p:pic>
    </p:spTree>
    <p:extLst>
      <p:ext uri="{BB962C8B-B14F-4D97-AF65-F5344CB8AC3E}">
        <p14:creationId xmlns:p14="http://schemas.microsoft.com/office/powerpoint/2010/main" val="171097089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250"/>
                                        <p:tgtEl>
                                          <p:spTgt spid="3">
                                            <p:txEl>
                                              <p:pRg st="0" end="0"/>
                                            </p:txEl>
                                          </p:spTgt>
                                        </p:tgtEl>
                                      </p:cBhvr>
                                    </p:animEffect>
                                    <p:anim calcmode="lin" valueType="num">
                                      <p:cBhvr>
                                        <p:cTn id="14"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250"/>
                                        <p:tgtEl>
                                          <p:spTgt spid="3">
                                            <p:txEl>
                                              <p:pRg st="1" end="1"/>
                                            </p:txEl>
                                          </p:spTgt>
                                        </p:tgtEl>
                                      </p:cBhvr>
                                    </p:animEffect>
                                    <p:anim calcmode="lin" valueType="num">
                                      <p:cBhvr>
                                        <p:cTn id="21" dur="1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1250"/>
                            </p:stCondLst>
                            <p:childTnLst>
                              <p:par>
                                <p:cTn id="24" presetID="42"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250"/>
                                        <p:tgtEl>
                                          <p:spTgt spid="3">
                                            <p:txEl>
                                              <p:pRg st="4" end="4"/>
                                            </p:txEl>
                                          </p:spTgt>
                                        </p:tgtEl>
                                      </p:cBhvr>
                                    </p:animEffect>
                                    <p:anim calcmode="lin" valueType="num">
                                      <p:cBhvr>
                                        <p:cTn id="27" dur="1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9000" y="1041400"/>
            <a:ext cx="8508999" cy="5689600"/>
          </a:xfrm>
        </p:spPr>
        <p:txBody>
          <a:bodyPr>
            <a:normAutofit/>
          </a:bodyPr>
          <a:lstStyle/>
          <a:p>
            <a:pPr algn="l"/>
            <a:endParaRPr lang="en-IN" b="1" dirty="0" smtClean="0">
              <a:solidFill>
                <a:schemeClr val="tx1"/>
              </a:solidFill>
              <a:latin typeface="Times New Roman" panose="02020603050405020304" pitchFamily="18" charset="0"/>
              <a:cs typeface="Times New Roman" panose="02020603050405020304" pitchFamily="18" charset="0"/>
            </a:endParaRPr>
          </a:p>
          <a:p>
            <a:pPr algn="l"/>
            <a:endParaRPr lang="en-IN" b="1" dirty="0">
              <a:solidFill>
                <a:schemeClr val="tx1"/>
              </a:solidFill>
              <a:latin typeface="Times New Roman" panose="02020603050405020304" pitchFamily="18" charset="0"/>
              <a:cs typeface="Times New Roman" panose="02020603050405020304" pitchFamily="18" charset="0"/>
            </a:endParaRPr>
          </a:p>
          <a:p>
            <a:pPr algn="l"/>
            <a:endParaRPr lang="en-IN" b="1" dirty="0" smtClean="0">
              <a:solidFill>
                <a:schemeClr val="tx1"/>
              </a:solidFill>
              <a:latin typeface="Times New Roman" panose="02020603050405020304" pitchFamily="18" charset="0"/>
              <a:cs typeface="Times New Roman" panose="02020603050405020304" pitchFamily="18" charset="0"/>
            </a:endParaRPr>
          </a:p>
          <a:p>
            <a:pPr algn="l"/>
            <a:endParaRPr lang="en-IN" b="1" dirty="0">
              <a:solidFill>
                <a:schemeClr val="tx1"/>
              </a:solidFill>
              <a:latin typeface="Times New Roman" panose="02020603050405020304" pitchFamily="18" charset="0"/>
              <a:cs typeface="Times New Roman" panose="02020603050405020304" pitchFamily="18" charset="0"/>
            </a:endParaRPr>
          </a:p>
          <a:p>
            <a:pPr algn="l"/>
            <a:endParaRPr lang="en-IN" b="1" dirty="0" smtClean="0">
              <a:solidFill>
                <a:schemeClr val="tx1"/>
              </a:solidFill>
              <a:latin typeface="Times New Roman" panose="02020603050405020304" pitchFamily="18" charset="0"/>
              <a:cs typeface="Times New Roman" panose="02020603050405020304" pitchFamily="18" charset="0"/>
            </a:endParaRPr>
          </a:p>
          <a:p>
            <a:pPr algn="l"/>
            <a:endParaRPr lang="en-IN" b="1" dirty="0" smtClean="0">
              <a:solidFill>
                <a:schemeClr val="tx1"/>
              </a:solidFill>
              <a:latin typeface="Times New Roman" panose="02020603050405020304" pitchFamily="18" charset="0"/>
              <a:cs typeface="Times New Roman" panose="02020603050405020304" pitchFamily="18" charset="0"/>
            </a:endParaRPr>
          </a:p>
          <a:p>
            <a:pPr algn="l"/>
            <a:r>
              <a:rPr lang="en-IN" b="1" dirty="0" smtClean="0">
                <a:solidFill>
                  <a:schemeClr val="tx1"/>
                </a:solidFill>
                <a:latin typeface="Times New Roman" panose="02020603050405020304" pitchFamily="18" charset="0"/>
                <a:cs typeface="Times New Roman" panose="02020603050405020304" pitchFamily="18" charset="0"/>
              </a:rPr>
              <a:t>Create </a:t>
            </a:r>
            <a:r>
              <a:rPr lang="en-IN" b="1" dirty="0">
                <a:solidFill>
                  <a:schemeClr val="tx1"/>
                </a:solidFill>
                <a:latin typeface="Times New Roman" panose="02020603050405020304" pitchFamily="18" charset="0"/>
                <a:cs typeface="Times New Roman" panose="02020603050405020304" pitchFamily="18" charset="0"/>
              </a:rPr>
              <a:t>and Update CSV sheet</a:t>
            </a:r>
            <a:r>
              <a:rPr lang="en-IN" dirty="0">
                <a:solidFill>
                  <a:schemeClr val="tx1"/>
                </a:solidFill>
                <a:latin typeface="Times New Roman" panose="02020603050405020304" pitchFamily="18" charset="0"/>
                <a:cs typeface="Times New Roman" panose="02020603050405020304" pitchFamily="18" charset="0"/>
              </a:rPr>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1. Create csv sheet of particular date</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2. Update name, roll, time of matched persons</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3. Check data sheet if name is already present then it is not overwrite or update again</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r>
            <a:br>
              <a:rPr lang="en-IN" dirty="0">
                <a:solidFill>
                  <a:schemeClr val="tx1"/>
                </a:solidFill>
                <a:latin typeface="Times New Roman" panose="02020603050405020304" pitchFamily="18" charset="0"/>
                <a:cs typeface="Times New Roman" panose="02020603050405020304" pitchFamily="18" charset="0"/>
              </a:rPr>
            </a:br>
            <a:r>
              <a:rPr lang="en-IN" b="1" dirty="0">
                <a:solidFill>
                  <a:schemeClr val="tx1"/>
                </a:solidFill>
                <a:latin typeface="Times New Roman" panose="02020603050405020304" pitchFamily="18" charset="0"/>
                <a:cs typeface="Times New Roman" panose="02020603050405020304" pitchFamily="18" charset="0"/>
              </a:rPr>
              <a:t>Time and Date</a:t>
            </a:r>
            <a:r>
              <a:rPr lang="en-IN" dirty="0">
                <a:solidFill>
                  <a:schemeClr val="tx1"/>
                </a:solidFill>
                <a:latin typeface="Times New Roman" panose="02020603050405020304" pitchFamily="18" charset="0"/>
                <a:cs typeface="Times New Roman" panose="02020603050405020304" pitchFamily="18" charset="0"/>
              </a:rPr>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1. We uses </a:t>
            </a:r>
            <a:r>
              <a:rPr lang="en-IN" dirty="0" err="1">
                <a:solidFill>
                  <a:schemeClr val="tx1"/>
                </a:solidFill>
                <a:latin typeface="Times New Roman" panose="02020603050405020304" pitchFamily="18" charset="0"/>
                <a:cs typeface="Times New Roman" panose="02020603050405020304" pitchFamily="18" charset="0"/>
              </a:rPr>
              <a:t>datetime</a:t>
            </a:r>
            <a:r>
              <a:rPr lang="en-IN" dirty="0">
                <a:solidFill>
                  <a:schemeClr val="tx1"/>
                </a:solidFill>
                <a:latin typeface="Times New Roman" panose="02020603050405020304" pitchFamily="18" charset="0"/>
                <a:cs typeface="Times New Roman" panose="02020603050405020304" pitchFamily="18" charset="0"/>
              </a:rPr>
              <a:t> library for capture the actual time</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2. We grab the actual date and time using </a:t>
            </a:r>
            <a:r>
              <a:rPr lang="en-IN" dirty="0" err="1">
                <a:solidFill>
                  <a:schemeClr val="tx1"/>
                </a:solidFill>
                <a:latin typeface="Times New Roman" panose="02020603050405020304" pitchFamily="18" charset="0"/>
                <a:cs typeface="Times New Roman" panose="02020603050405020304" pitchFamily="18" charset="0"/>
              </a:rPr>
              <a:t>datetime</a:t>
            </a:r>
            <a:r>
              <a:rPr lang="en-IN" dirty="0">
                <a:solidFill>
                  <a:schemeClr val="tx1"/>
                </a:solidFill>
                <a:latin typeface="Times New Roman" panose="02020603050405020304" pitchFamily="18" charset="0"/>
                <a:cs typeface="Times New Roman" panose="02020603050405020304" pitchFamily="18" charset="0"/>
              </a:rPr>
              <a:t> function with the help of  “.now()”</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3. With the help of date we predict, that particular date attendance is marked or not</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4. With the help of time we record it which time he enter in the class</a:t>
            </a:r>
            <a:br>
              <a:rPr lang="en-IN"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565400" y="127000"/>
            <a:ext cx="6375399" cy="3327399"/>
          </a:xfrm>
          <a:prstGeom prst="rect">
            <a:avLst/>
          </a:prstGeom>
        </p:spPr>
      </p:pic>
    </p:spTree>
    <p:extLst>
      <p:ext uri="{BB962C8B-B14F-4D97-AF65-F5344CB8AC3E}">
        <p14:creationId xmlns:p14="http://schemas.microsoft.com/office/powerpoint/2010/main" val="147619828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2409" y="836907"/>
            <a:ext cx="8787538" cy="5315919"/>
          </a:xfrm>
        </p:spPr>
        <p:txBody>
          <a:bodyPr>
            <a:normAutofit fontScale="77500" lnSpcReduction="20000"/>
          </a:bodyPr>
          <a:lstStyle/>
          <a:p>
            <a:r>
              <a:rPr lang="en-IN" dirty="0"/>
              <a:t> </a:t>
            </a:r>
          </a:p>
          <a:p>
            <a:pPr algn="l"/>
            <a:r>
              <a:rPr lang="en-IN" sz="2600" b="1" dirty="0" err="1">
                <a:latin typeface="Times New Roman" panose="02020603050405020304" pitchFamily="18" charset="0"/>
                <a:cs typeface="Times New Roman" panose="02020603050405020304" pitchFamily="18" charset="0"/>
              </a:rPr>
              <a:t>pytz</a:t>
            </a:r>
            <a:endParaRPr lang="en-IN" sz="2600" dirty="0">
              <a:latin typeface="Times New Roman" panose="02020603050405020304" pitchFamily="18" charset="0"/>
              <a:cs typeface="Times New Roman" panose="02020603050405020304" pitchFamily="18" charset="0"/>
            </a:endParaRPr>
          </a:p>
          <a:p>
            <a:pPr marL="457200" lvl="0" indent="-457200" algn="l">
              <a:buClrTx/>
              <a:buFont typeface="+mj-lt"/>
              <a:buAutoNum type="arabicPeriod"/>
            </a:pPr>
            <a:r>
              <a:rPr lang="en-IN" sz="2300" dirty="0">
                <a:solidFill>
                  <a:schemeClr val="tx1"/>
                </a:solidFill>
                <a:latin typeface="Times New Roman" panose="02020603050405020304" pitchFamily="18" charset="0"/>
                <a:cs typeface="Times New Roman" panose="02020603050405020304" pitchFamily="18" charset="0"/>
              </a:rPr>
              <a:t>We uses </a:t>
            </a:r>
            <a:r>
              <a:rPr lang="en-IN" sz="2300" dirty="0" err="1">
                <a:solidFill>
                  <a:schemeClr val="tx1"/>
                </a:solidFill>
                <a:latin typeface="Times New Roman" panose="02020603050405020304" pitchFamily="18" charset="0"/>
                <a:cs typeface="Times New Roman" panose="02020603050405020304" pitchFamily="18" charset="0"/>
              </a:rPr>
              <a:t>pytz</a:t>
            </a:r>
            <a:r>
              <a:rPr lang="en-IN" sz="2300" dirty="0">
                <a:solidFill>
                  <a:schemeClr val="tx1"/>
                </a:solidFill>
                <a:latin typeface="Times New Roman" panose="02020603050405020304" pitchFamily="18" charset="0"/>
                <a:cs typeface="Times New Roman" panose="02020603050405020304" pitchFamily="18" charset="0"/>
              </a:rPr>
              <a:t> </a:t>
            </a:r>
            <a:r>
              <a:rPr lang="en-US" sz="2300" dirty="0">
                <a:solidFill>
                  <a:schemeClr val="tx1"/>
                </a:solidFill>
                <a:latin typeface="Times New Roman" panose="02020603050405020304" pitchFamily="18" charset="0"/>
                <a:cs typeface="Times New Roman" panose="02020603050405020304" pitchFamily="18" charset="0"/>
              </a:rPr>
              <a:t>library </a:t>
            </a:r>
            <a:r>
              <a:rPr lang="en-IN" sz="2300" dirty="0">
                <a:solidFill>
                  <a:schemeClr val="tx1"/>
                </a:solidFill>
                <a:latin typeface="Times New Roman" panose="02020603050405020304" pitchFamily="18" charset="0"/>
                <a:cs typeface="Times New Roman" panose="02020603050405020304" pitchFamily="18" charset="0"/>
              </a:rPr>
              <a:t>with </a:t>
            </a:r>
            <a:r>
              <a:rPr lang="en-IN" sz="2300" dirty="0" err="1">
                <a:solidFill>
                  <a:schemeClr val="tx1"/>
                </a:solidFill>
                <a:latin typeface="Times New Roman" panose="02020603050405020304" pitchFamily="18" charset="0"/>
                <a:cs typeface="Times New Roman" panose="02020603050405020304" pitchFamily="18" charset="0"/>
              </a:rPr>
              <a:t>datetime</a:t>
            </a:r>
            <a:r>
              <a:rPr lang="en-IN" sz="2300" dirty="0">
                <a:solidFill>
                  <a:schemeClr val="tx1"/>
                </a:solidFill>
                <a:latin typeface="Times New Roman" panose="02020603050405020304" pitchFamily="18" charset="0"/>
                <a:cs typeface="Times New Roman" panose="02020603050405020304" pitchFamily="18" charset="0"/>
              </a:rPr>
              <a:t> because there is problem in </a:t>
            </a:r>
            <a:r>
              <a:rPr lang="en-IN" sz="2300" dirty="0" err="1">
                <a:solidFill>
                  <a:schemeClr val="tx1"/>
                </a:solidFill>
                <a:latin typeface="Times New Roman" panose="02020603050405020304" pitchFamily="18" charset="0"/>
                <a:cs typeface="Times New Roman" panose="02020603050405020304" pitchFamily="18" charset="0"/>
              </a:rPr>
              <a:t>datetime</a:t>
            </a:r>
            <a:r>
              <a:rPr lang="en-IN" sz="2300" dirty="0">
                <a:solidFill>
                  <a:schemeClr val="tx1"/>
                </a:solidFill>
                <a:latin typeface="Times New Roman" panose="02020603050405020304" pitchFamily="18" charset="0"/>
                <a:cs typeface="Times New Roman" panose="02020603050405020304" pitchFamily="18" charset="0"/>
              </a:rPr>
              <a:t> library it is depend on the source of any device which display time</a:t>
            </a:r>
          </a:p>
          <a:p>
            <a:pPr marL="457200" lvl="0" indent="-457200" algn="l">
              <a:buClrTx/>
              <a:buFont typeface="+mj-lt"/>
              <a:buAutoNum type="arabicPeriod"/>
            </a:pPr>
            <a:r>
              <a:rPr lang="en-IN" sz="2300" dirty="0">
                <a:solidFill>
                  <a:schemeClr val="tx1"/>
                </a:solidFill>
                <a:latin typeface="Times New Roman" panose="02020603050405020304" pitchFamily="18" charset="0"/>
                <a:cs typeface="Times New Roman" panose="02020603050405020304" pitchFamily="18" charset="0"/>
              </a:rPr>
              <a:t>Like if we not use </a:t>
            </a:r>
            <a:r>
              <a:rPr lang="en-IN" sz="2300" dirty="0" err="1">
                <a:solidFill>
                  <a:schemeClr val="tx1"/>
                </a:solidFill>
                <a:latin typeface="Times New Roman" panose="02020603050405020304" pitchFamily="18" charset="0"/>
                <a:cs typeface="Times New Roman" panose="02020603050405020304" pitchFamily="18" charset="0"/>
              </a:rPr>
              <a:t>pytz</a:t>
            </a:r>
            <a:r>
              <a:rPr lang="en-IN" sz="2300" dirty="0">
                <a:solidFill>
                  <a:schemeClr val="tx1"/>
                </a:solidFill>
                <a:latin typeface="Times New Roman" panose="02020603050405020304" pitchFamily="18" charset="0"/>
                <a:cs typeface="Times New Roman" panose="02020603050405020304" pitchFamily="18" charset="0"/>
              </a:rPr>
              <a:t> library then it grab the time which is shown in by the </a:t>
            </a:r>
            <a:r>
              <a:rPr lang="en-IN" sz="2300" dirty="0" err="1">
                <a:solidFill>
                  <a:schemeClr val="tx1"/>
                </a:solidFill>
                <a:latin typeface="Times New Roman" panose="02020603050405020304" pitchFamily="18" charset="0"/>
                <a:cs typeface="Times New Roman" panose="02020603050405020304" pitchFamily="18" charset="0"/>
              </a:rPr>
              <a:t>cpu</a:t>
            </a:r>
            <a:r>
              <a:rPr lang="en-IN" sz="2300" dirty="0">
                <a:solidFill>
                  <a:schemeClr val="tx1"/>
                </a:solidFill>
                <a:latin typeface="Times New Roman" panose="02020603050405020304" pitchFamily="18" charset="0"/>
                <a:cs typeface="Times New Roman" panose="02020603050405020304" pitchFamily="18" charset="0"/>
              </a:rPr>
              <a:t> or such type of devices</a:t>
            </a:r>
          </a:p>
          <a:p>
            <a:pPr marL="457200" lvl="0" indent="-457200" algn="l">
              <a:buClrTx/>
              <a:buFont typeface="+mj-lt"/>
              <a:buAutoNum type="arabicPeriod"/>
            </a:pPr>
            <a:r>
              <a:rPr lang="en-IN" sz="2300" dirty="0">
                <a:solidFill>
                  <a:schemeClr val="tx1"/>
                </a:solidFill>
                <a:latin typeface="Times New Roman" panose="02020603050405020304" pitchFamily="18" charset="0"/>
                <a:cs typeface="Times New Roman" panose="02020603050405020304" pitchFamily="18" charset="0"/>
              </a:rPr>
              <a:t>Using that library we can grab the locality time such as our locality time is Asia/Kolkata</a:t>
            </a:r>
          </a:p>
          <a:p>
            <a:pPr marL="457200" lvl="0" indent="-457200" algn="l">
              <a:buClrTx/>
              <a:buFont typeface="+mj-lt"/>
              <a:buAutoNum type="arabicPeriod"/>
            </a:pPr>
            <a:r>
              <a:rPr lang="en-IN" sz="2300" dirty="0">
                <a:solidFill>
                  <a:schemeClr val="tx1"/>
                </a:solidFill>
                <a:latin typeface="Times New Roman" panose="02020603050405020304" pitchFamily="18" charset="0"/>
                <a:cs typeface="Times New Roman" panose="02020603050405020304" pitchFamily="18" charset="0"/>
              </a:rPr>
              <a:t>We need to pass the locality which locality time you want to </a:t>
            </a:r>
            <a:r>
              <a:rPr lang="en-IN" sz="2300" dirty="0" smtClean="0">
                <a:solidFill>
                  <a:schemeClr val="tx1"/>
                </a:solidFill>
                <a:latin typeface="Times New Roman" panose="02020603050405020304" pitchFamily="18" charset="0"/>
                <a:cs typeface="Times New Roman" panose="02020603050405020304" pitchFamily="18" charset="0"/>
              </a:rPr>
              <a:t>grab</a:t>
            </a:r>
            <a:endParaRPr lang="en-IN" sz="2300" b="1" dirty="0">
              <a:solidFill>
                <a:schemeClr val="tx1"/>
              </a:solidFill>
              <a:latin typeface="Times New Roman" panose="02020603050405020304" pitchFamily="18" charset="0"/>
              <a:cs typeface="Times New Roman" panose="02020603050405020304" pitchFamily="18" charset="0"/>
            </a:endParaRPr>
          </a:p>
          <a:p>
            <a:pPr algn="l"/>
            <a:endParaRPr lang="en-IN" sz="1900" b="1" dirty="0" smtClean="0">
              <a:solidFill>
                <a:schemeClr val="tx1"/>
              </a:solidFill>
              <a:latin typeface="Times New Roman" panose="02020603050405020304" pitchFamily="18" charset="0"/>
              <a:cs typeface="Times New Roman" panose="02020603050405020304" pitchFamily="18" charset="0"/>
            </a:endParaRPr>
          </a:p>
          <a:p>
            <a:pPr algn="l"/>
            <a:r>
              <a:rPr lang="en-IN" sz="1900" b="1" dirty="0" smtClean="0">
                <a:solidFill>
                  <a:schemeClr val="tx1"/>
                </a:solidFill>
                <a:latin typeface="Times New Roman" panose="02020603050405020304" pitchFamily="18" charset="0"/>
                <a:cs typeface="Times New Roman" panose="02020603050405020304" pitchFamily="18" charset="0"/>
              </a:rPr>
              <a:t>Compare </a:t>
            </a:r>
            <a:r>
              <a:rPr lang="en-IN" sz="1900" b="1" dirty="0">
                <a:solidFill>
                  <a:schemeClr val="tx1"/>
                </a:solidFill>
                <a:latin typeface="Times New Roman" panose="02020603050405020304" pitchFamily="18" charset="0"/>
                <a:cs typeface="Times New Roman" panose="02020603050405020304" pitchFamily="18" charset="0"/>
              </a:rPr>
              <a:t>Faces</a:t>
            </a:r>
            <a:endParaRPr lang="en-IN" sz="1900" dirty="0">
              <a:solidFill>
                <a:schemeClr val="tx1"/>
              </a:solidFill>
              <a:latin typeface="Times New Roman" panose="02020603050405020304" pitchFamily="18" charset="0"/>
              <a:cs typeface="Times New Roman" panose="02020603050405020304" pitchFamily="18" charset="0"/>
            </a:endParaRPr>
          </a:p>
          <a:p>
            <a:pPr marL="457200" lvl="0" indent="-457200" algn="l">
              <a:buClrTx/>
              <a:buFont typeface="+mj-lt"/>
              <a:buAutoNum type="arabicPeriod"/>
            </a:pPr>
            <a:r>
              <a:rPr lang="en-IN" sz="2300" dirty="0">
                <a:solidFill>
                  <a:schemeClr val="tx1"/>
                </a:solidFill>
                <a:latin typeface="Times New Roman" panose="02020603050405020304" pitchFamily="18" charset="0"/>
                <a:cs typeface="Times New Roman" panose="02020603050405020304" pitchFamily="18" charset="0"/>
              </a:rPr>
              <a:t>Compare faces is a inbuilt function of face recognition which helps to compare the two or more </a:t>
            </a:r>
            <a:r>
              <a:rPr lang="en-IN" sz="2300" dirty="0" smtClean="0">
                <a:solidFill>
                  <a:schemeClr val="tx1"/>
                </a:solidFill>
                <a:latin typeface="Times New Roman" panose="02020603050405020304" pitchFamily="18" charset="0"/>
                <a:cs typeface="Times New Roman" panose="02020603050405020304" pitchFamily="18" charset="0"/>
              </a:rPr>
              <a:t>faces</a:t>
            </a:r>
            <a:endParaRPr lang="en-IN" sz="2300" dirty="0">
              <a:solidFill>
                <a:schemeClr val="tx1"/>
              </a:solidFill>
              <a:latin typeface="Times New Roman" panose="02020603050405020304" pitchFamily="18" charset="0"/>
              <a:cs typeface="Times New Roman" panose="02020603050405020304" pitchFamily="18" charset="0"/>
            </a:endParaRPr>
          </a:p>
          <a:p>
            <a:pPr marL="457200" lvl="0" indent="-457200" algn="l">
              <a:buClrTx/>
              <a:buFont typeface="+mj-lt"/>
              <a:buAutoNum type="arabicPeriod"/>
            </a:pPr>
            <a:r>
              <a:rPr lang="en-IN" sz="2300" dirty="0">
                <a:solidFill>
                  <a:schemeClr val="tx1"/>
                </a:solidFill>
                <a:latin typeface="Times New Roman" panose="02020603050405020304" pitchFamily="18" charset="0"/>
                <a:cs typeface="Times New Roman" panose="02020603050405020304" pitchFamily="18" charset="0"/>
              </a:rPr>
              <a:t>We can compare these encoding of faces to all the encoding of images present in the directory</a:t>
            </a:r>
          </a:p>
          <a:p>
            <a:pPr marL="457200" lvl="0" indent="-457200" algn="l">
              <a:buClrTx/>
              <a:buFont typeface="+mj-lt"/>
              <a:buAutoNum type="arabicPeriod"/>
            </a:pPr>
            <a:r>
              <a:rPr lang="en-IN" sz="2300" dirty="0">
                <a:solidFill>
                  <a:schemeClr val="tx1"/>
                </a:solidFill>
                <a:latin typeface="Times New Roman" panose="02020603050405020304" pitchFamily="18" charset="0"/>
                <a:cs typeface="Times New Roman" panose="02020603050405020304" pitchFamily="18" charset="0"/>
              </a:rPr>
              <a:t>Select the best matches of </a:t>
            </a:r>
            <a:r>
              <a:rPr lang="en-IN" sz="2300" dirty="0" smtClean="0">
                <a:solidFill>
                  <a:schemeClr val="tx1"/>
                </a:solidFill>
                <a:latin typeface="Times New Roman" panose="02020603050405020304" pitchFamily="18" charset="0"/>
                <a:cs typeface="Times New Roman" panose="02020603050405020304" pitchFamily="18" charset="0"/>
              </a:rPr>
              <a:t>images</a:t>
            </a:r>
            <a:endParaRPr lang="en-IN" sz="2300" dirty="0">
              <a:solidFill>
                <a:schemeClr val="tx1"/>
              </a:solidFill>
              <a:latin typeface="Times New Roman" panose="02020603050405020304" pitchFamily="18" charset="0"/>
              <a:cs typeface="Times New Roman" panose="02020603050405020304" pitchFamily="18" charset="0"/>
            </a:endParaRPr>
          </a:p>
          <a:p>
            <a:r>
              <a:rPr lang="en-IN" b="1" dirty="0"/>
              <a:t> </a:t>
            </a:r>
            <a:endParaRPr lang="en-IN" dirty="0"/>
          </a:p>
        </p:txBody>
      </p:sp>
    </p:spTree>
    <p:extLst>
      <p:ext uri="{BB962C8B-B14F-4D97-AF65-F5344CB8AC3E}">
        <p14:creationId xmlns:p14="http://schemas.microsoft.com/office/powerpoint/2010/main" val="143180187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850900"/>
            <a:ext cx="7766936" cy="5765800"/>
          </a:xfrm>
        </p:spPr>
        <p:txBody>
          <a:bodyPr>
            <a:normAutofit/>
          </a:bodyPr>
          <a:lstStyle/>
          <a:p>
            <a:pPr algn="l"/>
            <a:endParaRPr lang="en-IN" b="1" dirty="0" smtClean="0">
              <a:solidFill>
                <a:schemeClr val="tx1"/>
              </a:solidFill>
              <a:latin typeface="Times New Roman" panose="02020603050405020304" pitchFamily="18" charset="0"/>
              <a:cs typeface="Times New Roman" panose="02020603050405020304" pitchFamily="18" charset="0"/>
            </a:endParaRPr>
          </a:p>
          <a:p>
            <a:pPr algn="l"/>
            <a:endParaRPr lang="en-IN" b="1" dirty="0">
              <a:solidFill>
                <a:schemeClr val="tx1"/>
              </a:solidFill>
              <a:latin typeface="Times New Roman" panose="02020603050405020304" pitchFamily="18" charset="0"/>
              <a:cs typeface="Times New Roman" panose="02020603050405020304" pitchFamily="18" charset="0"/>
            </a:endParaRPr>
          </a:p>
          <a:p>
            <a:pPr algn="l"/>
            <a:endParaRPr lang="en-IN" b="1" dirty="0" smtClean="0">
              <a:solidFill>
                <a:schemeClr val="tx1"/>
              </a:solidFill>
              <a:latin typeface="Times New Roman" panose="02020603050405020304" pitchFamily="18" charset="0"/>
              <a:cs typeface="Times New Roman" panose="02020603050405020304" pitchFamily="18" charset="0"/>
            </a:endParaRPr>
          </a:p>
          <a:p>
            <a:pPr algn="l"/>
            <a:endParaRPr lang="en-IN" b="1" dirty="0">
              <a:solidFill>
                <a:schemeClr val="tx1"/>
              </a:solidFill>
              <a:latin typeface="Times New Roman" panose="02020603050405020304" pitchFamily="18" charset="0"/>
              <a:cs typeface="Times New Roman" panose="02020603050405020304" pitchFamily="18" charset="0"/>
            </a:endParaRPr>
          </a:p>
          <a:p>
            <a:pPr algn="l"/>
            <a:endParaRPr lang="en-IN" b="1" dirty="0" smtClean="0">
              <a:solidFill>
                <a:schemeClr val="tx1"/>
              </a:solidFill>
              <a:latin typeface="Times New Roman" panose="02020603050405020304" pitchFamily="18" charset="0"/>
              <a:cs typeface="Times New Roman" panose="02020603050405020304" pitchFamily="18" charset="0"/>
            </a:endParaRPr>
          </a:p>
          <a:p>
            <a:pPr algn="l"/>
            <a:endParaRPr lang="en-IN" b="1" dirty="0">
              <a:solidFill>
                <a:schemeClr val="tx1"/>
              </a:solidFill>
              <a:latin typeface="Times New Roman" panose="02020603050405020304" pitchFamily="18" charset="0"/>
              <a:cs typeface="Times New Roman" panose="02020603050405020304" pitchFamily="18" charset="0"/>
            </a:endParaRPr>
          </a:p>
          <a:p>
            <a:pPr algn="l"/>
            <a:endParaRPr lang="en-IN" b="1" dirty="0" smtClean="0">
              <a:solidFill>
                <a:schemeClr val="tx1"/>
              </a:solidFill>
              <a:latin typeface="Times New Roman" panose="02020603050405020304" pitchFamily="18" charset="0"/>
              <a:cs typeface="Times New Roman" panose="02020603050405020304" pitchFamily="18" charset="0"/>
            </a:endParaRPr>
          </a:p>
          <a:p>
            <a:pPr algn="l"/>
            <a:endParaRPr lang="en-IN" b="1" dirty="0">
              <a:solidFill>
                <a:schemeClr val="tx1"/>
              </a:solidFill>
              <a:latin typeface="Times New Roman" panose="02020603050405020304" pitchFamily="18" charset="0"/>
              <a:cs typeface="Times New Roman" panose="02020603050405020304" pitchFamily="18" charset="0"/>
            </a:endParaRPr>
          </a:p>
          <a:p>
            <a:pPr algn="l"/>
            <a:r>
              <a:rPr lang="en-IN" b="1" dirty="0" smtClean="0">
                <a:solidFill>
                  <a:schemeClr val="tx1"/>
                </a:solidFill>
                <a:latin typeface="Times New Roman" panose="02020603050405020304" pitchFamily="18" charset="0"/>
                <a:cs typeface="Times New Roman" panose="02020603050405020304" pitchFamily="18" charset="0"/>
              </a:rPr>
              <a:t>Face </a:t>
            </a:r>
            <a:r>
              <a:rPr lang="en-IN" b="1" dirty="0">
                <a:solidFill>
                  <a:schemeClr val="tx1"/>
                </a:solidFill>
                <a:latin typeface="Times New Roman" panose="02020603050405020304" pitchFamily="18" charset="0"/>
                <a:cs typeface="Times New Roman" panose="02020603050405020304" pitchFamily="18" charset="0"/>
              </a:rPr>
              <a:t>Distances</a:t>
            </a:r>
            <a:endParaRPr lang="en-IN" dirty="0">
              <a:solidFill>
                <a:schemeClr val="tx1"/>
              </a:solidFill>
              <a:latin typeface="Times New Roman" panose="02020603050405020304" pitchFamily="18" charset="0"/>
              <a:cs typeface="Times New Roman" panose="02020603050405020304" pitchFamily="18" charset="0"/>
            </a:endParaRPr>
          </a:p>
          <a:p>
            <a:pPr marL="457200" lvl="0" indent="-457200" algn="l">
              <a:buClrTx/>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Face </a:t>
            </a:r>
            <a:r>
              <a:rPr lang="en-US" dirty="0">
                <a:solidFill>
                  <a:schemeClr val="tx1"/>
                </a:solidFill>
                <a:latin typeface="Times New Roman" panose="02020603050405020304" pitchFamily="18" charset="0"/>
                <a:cs typeface="Times New Roman" panose="02020603050405020304" pitchFamily="18" charset="0"/>
              </a:rPr>
              <a:t>recognition </a:t>
            </a:r>
            <a:r>
              <a:rPr lang="en-IN" dirty="0">
                <a:solidFill>
                  <a:schemeClr val="tx1"/>
                </a:solidFill>
                <a:latin typeface="Times New Roman" panose="02020603050405020304" pitchFamily="18" charset="0"/>
                <a:cs typeface="Times New Roman" panose="02020603050405020304" pitchFamily="18" charset="0"/>
              </a:rPr>
              <a:t>also provides the function which helps to find the face distances of faces</a:t>
            </a:r>
          </a:p>
          <a:p>
            <a:pPr marL="457200" lvl="0" indent="-457200" algn="l">
              <a:buClrTx/>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According to the compare of faces the best matches faces has min face distances</a:t>
            </a:r>
          </a:p>
          <a:p>
            <a:pPr marL="457200" lvl="0" indent="-457200" algn="l">
              <a:buClrTx/>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And if the faces is not matched then the face distance is </a:t>
            </a:r>
            <a:r>
              <a:rPr lang="en-US" dirty="0">
                <a:solidFill>
                  <a:schemeClr val="tx1"/>
                </a:solidFill>
                <a:latin typeface="Times New Roman" panose="02020603050405020304" pitchFamily="18" charset="0"/>
                <a:cs typeface="Times New Roman" panose="02020603050405020304" pitchFamily="18" charset="0"/>
              </a:rPr>
              <a:t>maximum </a:t>
            </a:r>
            <a:r>
              <a:rPr lang="en-IN" dirty="0">
                <a:solidFill>
                  <a:schemeClr val="tx1"/>
                </a:solidFill>
                <a:latin typeface="Times New Roman" panose="02020603050405020304" pitchFamily="18" charset="0"/>
                <a:cs typeface="Times New Roman" panose="02020603050405020304" pitchFamily="18" charset="0"/>
              </a:rPr>
              <a:t>as comparative to the best </a:t>
            </a:r>
            <a:r>
              <a:rPr lang="en-IN" dirty="0" smtClean="0">
                <a:solidFill>
                  <a:schemeClr val="tx1"/>
                </a:solidFill>
                <a:latin typeface="Times New Roman" panose="02020603050405020304" pitchFamily="18" charset="0"/>
                <a:cs typeface="Times New Roman" panose="02020603050405020304" pitchFamily="18" charset="0"/>
              </a:rPr>
              <a:t>matches,</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658936" y="728345"/>
            <a:ext cx="7078663" cy="3005455"/>
          </a:xfrm>
          <a:prstGeom prst="rect">
            <a:avLst/>
          </a:prstGeom>
        </p:spPr>
      </p:pic>
    </p:spTree>
    <p:extLst>
      <p:ext uri="{BB962C8B-B14F-4D97-AF65-F5344CB8AC3E}">
        <p14:creationId xmlns:p14="http://schemas.microsoft.com/office/powerpoint/2010/main" val="203930828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26943"/>
            <a:ext cx="7766936" cy="703202"/>
          </a:xfrm>
        </p:spPr>
        <p:txBody>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Library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83403" y="1518834"/>
            <a:ext cx="8803038" cy="4788975"/>
          </a:xfrm>
        </p:spPr>
        <p:txBody>
          <a:bodyPr>
            <a:normAutofit/>
          </a:bodyPr>
          <a:lstStyle/>
          <a:p>
            <a:pPr lvl="0" algn="l"/>
            <a:r>
              <a:rPr lang="en-IN" b="1" dirty="0">
                <a:solidFill>
                  <a:schemeClr val="tx1"/>
                </a:solidFill>
                <a:latin typeface="Times New Roman" panose="02020603050405020304" pitchFamily="18" charset="0"/>
                <a:cs typeface="Times New Roman" panose="02020603050405020304" pitchFamily="18" charset="0"/>
              </a:rPr>
              <a:t>Numpy</a:t>
            </a:r>
            <a:r>
              <a:rPr lang="en-IN" dirty="0">
                <a:solidFill>
                  <a:schemeClr val="tx1"/>
                </a:solidFill>
                <a:latin typeface="Times New Roman" panose="02020603050405020304" pitchFamily="18" charset="0"/>
                <a:cs typeface="Times New Roman" panose="02020603050405020304" pitchFamily="18" charset="0"/>
              </a:rPr>
              <a:t>: It requires for the mathematical calculation which we are not able to do manually</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lvl="0" algn="l"/>
            <a:r>
              <a:rPr lang="en-IN" b="1" dirty="0">
                <a:solidFill>
                  <a:schemeClr val="tx1"/>
                </a:solidFill>
                <a:latin typeface="Times New Roman" panose="02020603050405020304" pitchFamily="18" charset="0"/>
                <a:cs typeface="Times New Roman" panose="02020603050405020304" pitchFamily="18" charset="0"/>
              </a:rPr>
              <a:t>Open CV2</a:t>
            </a:r>
            <a:r>
              <a:rPr lang="en-IN" dirty="0">
                <a:solidFill>
                  <a:schemeClr val="tx1"/>
                </a:solidFill>
                <a:latin typeface="Times New Roman" panose="02020603050405020304" pitchFamily="18" charset="0"/>
                <a:cs typeface="Times New Roman" panose="02020603050405020304" pitchFamily="18" charset="0"/>
              </a:rPr>
              <a:t>: For image and video processing we use the cv2 library for read the file directory</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algn="l"/>
            <a:r>
              <a:rPr lang="en-IN" b="1" dirty="0">
                <a:solidFill>
                  <a:schemeClr val="tx1"/>
                </a:solidFill>
                <a:latin typeface="Times New Roman" panose="02020603050405020304" pitchFamily="18" charset="0"/>
                <a:cs typeface="Times New Roman" panose="02020603050405020304" pitchFamily="18" charset="0"/>
              </a:rPr>
              <a:t>Face Recognition</a:t>
            </a:r>
            <a:r>
              <a:rPr lang="en-IN" dirty="0">
                <a:solidFill>
                  <a:schemeClr val="tx1"/>
                </a:solidFill>
                <a:latin typeface="Times New Roman" panose="02020603050405020304" pitchFamily="18" charset="0"/>
                <a:cs typeface="Times New Roman" panose="02020603050405020304" pitchFamily="18" charset="0"/>
              </a:rPr>
              <a:t>: Face recognition is use for detecting faces in  in the images or in video frames. It contains lots of function such as “encoding” we use it for encode faces from imge or video frames. “face distance” calculate face </a:t>
            </a:r>
            <a:r>
              <a:rPr lang="en-IN" dirty="0" smtClean="0">
                <a:solidFill>
                  <a:schemeClr val="tx1"/>
                </a:solidFill>
                <a:latin typeface="Times New Roman" panose="02020603050405020304" pitchFamily="18" charset="0"/>
                <a:cs typeface="Times New Roman" panose="02020603050405020304" pitchFamily="18" charset="0"/>
              </a:rPr>
              <a:t>dist</a:t>
            </a:r>
            <a:r>
              <a:rPr lang="en-IN" dirty="0">
                <a:solidFill>
                  <a:schemeClr val="tx1"/>
                </a:solidFill>
                <a:latin typeface="Times New Roman" panose="02020603050405020304" pitchFamily="18" charset="0"/>
                <a:cs typeface="Times New Roman" panose="02020603050405020304" pitchFamily="18" charset="0"/>
              </a:rPr>
              <a:t>ance to check the best match</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lvl="0" algn="l"/>
            <a:r>
              <a:rPr lang="en-IN" b="1" dirty="0">
                <a:solidFill>
                  <a:schemeClr val="tx1"/>
                </a:solidFill>
                <a:latin typeface="Times New Roman" panose="02020603050405020304" pitchFamily="18" charset="0"/>
                <a:cs typeface="Times New Roman" panose="02020603050405020304" pitchFamily="18" charset="0"/>
              </a:rPr>
              <a:t>Time and Date:</a:t>
            </a:r>
            <a:r>
              <a:rPr lang="en-IN" dirty="0">
                <a:solidFill>
                  <a:schemeClr val="tx1"/>
                </a:solidFill>
                <a:latin typeface="Times New Roman" panose="02020603050405020304" pitchFamily="18" charset="0"/>
                <a:cs typeface="Times New Roman" panose="02020603050405020304" pitchFamily="18" charset="0"/>
              </a:rPr>
              <a:t> It uses to grab the actual date or time. We are using the library for that purpose for is </a:t>
            </a:r>
            <a:r>
              <a:rPr lang="en-IN" dirty="0" err="1">
                <a:solidFill>
                  <a:schemeClr val="tx1"/>
                </a:solidFill>
                <a:latin typeface="Times New Roman" panose="02020603050405020304" pitchFamily="18" charset="0"/>
                <a:cs typeface="Times New Roman" panose="02020603050405020304" pitchFamily="18" charset="0"/>
              </a:rPr>
              <a:t>datetime</a:t>
            </a:r>
            <a:r>
              <a:rPr lang="en-IN" dirty="0" smtClean="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lvl="0" algn="l"/>
            <a:r>
              <a:rPr lang="en-IN" b="1" dirty="0" err="1">
                <a:solidFill>
                  <a:schemeClr val="tx1"/>
                </a:solidFill>
                <a:latin typeface="Times New Roman" panose="02020603050405020304" pitchFamily="18" charset="0"/>
                <a:cs typeface="Times New Roman" panose="02020603050405020304" pitchFamily="18" charset="0"/>
              </a:rPr>
              <a:t>Pytz</a:t>
            </a:r>
            <a:r>
              <a:rPr lang="en-IN" b="1" dirty="0">
                <a:solidFill>
                  <a:schemeClr val="tx1"/>
                </a:solidFill>
                <a:latin typeface="Times New Roman" panose="02020603050405020304" pitchFamily="18" charset="0"/>
                <a:cs typeface="Times New Roman" panose="02020603050405020304" pitchFamily="18" charset="0"/>
              </a:rPr>
              <a:t>:</a:t>
            </a:r>
            <a:r>
              <a:rPr lang="en-IN" dirty="0">
                <a:solidFill>
                  <a:schemeClr val="tx1"/>
                </a:solidFill>
                <a:latin typeface="Times New Roman" panose="02020603050405020304" pitchFamily="18" charset="0"/>
                <a:cs typeface="Times New Roman" panose="02020603050405020304" pitchFamily="18" charset="0"/>
              </a:rPr>
              <a:t> It is uses for grab the Indian standard time Asia/ Kolkata. Without depends on </a:t>
            </a:r>
            <a:r>
              <a:rPr lang="en-IN" dirty="0" err="1">
                <a:solidFill>
                  <a:schemeClr val="tx1"/>
                </a:solidFill>
                <a:latin typeface="Times New Roman" panose="02020603050405020304" pitchFamily="18" charset="0"/>
                <a:cs typeface="Times New Roman" panose="02020603050405020304" pitchFamily="18" charset="0"/>
              </a:rPr>
              <a:t>cpu</a:t>
            </a:r>
            <a:r>
              <a:rPr lang="en-IN" dirty="0">
                <a:solidFill>
                  <a:schemeClr val="tx1"/>
                </a:solidFill>
                <a:latin typeface="Times New Roman" panose="02020603050405020304" pitchFamily="18" charset="0"/>
                <a:cs typeface="Times New Roman" panose="02020603050405020304" pitchFamily="18" charset="0"/>
              </a:rPr>
              <a:t> or any other </a:t>
            </a:r>
            <a:r>
              <a:rPr lang="en-IN" dirty="0" err="1">
                <a:solidFill>
                  <a:schemeClr val="tx1"/>
                </a:solidFill>
                <a:latin typeface="Times New Roman" panose="02020603050405020304" pitchFamily="18" charset="0"/>
                <a:cs typeface="Times New Roman" panose="02020603050405020304" pitchFamily="18" charset="0"/>
              </a:rPr>
              <a:t>divices</a:t>
            </a:r>
            <a:r>
              <a:rPr lang="en-IN" dirty="0">
                <a:solidFill>
                  <a:schemeClr val="tx1"/>
                </a:solidFill>
                <a:latin typeface="Times New Roman" panose="02020603050405020304" pitchFamily="18" charset="0"/>
                <a:cs typeface="Times New Roman" panose="02020603050405020304" pitchFamily="18" charset="0"/>
              </a:rPr>
              <a:t> time source. It grabs automatically when it will be </a:t>
            </a:r>
            <a:r>
              <a:rPr lang="en-IN" dirty="0" smtClean="0">
                <a:solidFill>
                  <a:schemeClr val="tx1"/>
                </a:solidFill>
                <a:latin typeface="Times New Roman" panose="02020603050405020304" pitchFamily="18" charset="0"/>
                <a:cs typeface="Times New Roman" panose="02020603050405020304" pitchFamily="18" charset="0"/>
              </a:rPr>
              <a:t>execute</a:t>
            </a:r>
            <a:endParaRPr lang="en-IN" dirty="0">
              <a:solidFill>
                <a:schemeClr val="tx1"/>
              </a:solidFill>
              <a:latin typeface="Times New Roman" panose="02020603050405020304" pitchFamily="18" charset="0"/>
              <a:cs typeface="Times New Roman" panose="02020603050405020304" pitchFamily="18" charset="0"/>
            </a:endParaRPr>
          </a:p>
          <a:p>
            <a:pPr lvl="0" algn="l"/>
            <a:r>
              <a:rPr lang="en-IN" b="1" dirty="0">
                <a:solidFill>
                  <a:schemeClr val="tx1"/>
                </a:solidFill>
                <a:latin typeface="Times New Roman" panose="02020603050405020304" pitchFamily="18" charset="0"/>
                <a:cs typeface="Times New Roman" panose="02020603050405020304" pitchFamily="18" charset="0"/>
              </a:rPr>
              <a:t>CSV Files:</a:t>
            </a:r>
            <a:r>
              <a:rPr lang="en-IN" dirty="0">
                <a:solidFill>
                  <a:schemeClr val="tx1"/>
                </a:solidFill>
                <a:latin typeface="Times New Roman" panose="02020603050405020304" pitchFamily="18" charset="0"/>
                <a:cs typeface="Times New Roman" panose="02020603050405020304" pitchFamily="18" charset="0"/>
              </a:rPr>
              <a:t> It uses to create csv data sheet for mark </a:t>
            </a:r>
            <a:r>
              <a:rPr lang="en-IN" dirty="0" err="1">
                <a:solidFill>
                  <a:schemeClr val="tx1"/>
                </a:solidFill>
                <a:latin typeface="Times New Roman" panose="02020603050405020304" pitchFamily="18" charset="0"/>
                <a:cs typeface="Times New Roman" panose="02020603050405020304" pitchFamily="18" charset="0"/>
              </a:rPr>
              <a:t>attendane</a:t>
            </a:r>
            <a:r>
              <a:rPr lang="en-IN" dirty="0">
                <a:solidFill>
                  <a:schemeClr val="tx1"/>
                </a:solidFill>
                <a:latin typeface="Times New Roman" panose="02020603050405020304" pitchFamily="18" charset="0"/>
                <a:cs typeface="Times New Roman" panose="02020603050405020304" pitchFamily="18" charset="0"/>
              </a:rPr>
              <a:t> or update the attendance. We can check it on externally. Or we can also convert into excel files according to their needs and desire</a:t>
            </a:r>
            <a:r>
              <a:rPr lang="en-IN"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29088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36813"/>
            <a:ext cx="7766936" cy="654493"/>
          </a:xfrm>
        </p:spPr>
        <p:txBody>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Outline</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1681843"/>
            <a:ext cx="7766936" cy="3465889"/>
          </a:xfrm>
        </p:spPr>
        <p:txBody>
          <a:bodyPr>
            <a:normAutofit/>
          </a:bodyPr>
          <a:lstStyle/>
          <a:p>
            <a:pPr marL="342900" lvl="0" indent="-342900" algn="l">
              <a:lnSpc>
                <a:spcPct val="90000"/>
              </a:lnSpc>
              <a:spcBef>
                <a:spcPct val="0"/>
              </a:spcBef>
              <a:spcAft>
                <a:spcPct val="35000"/>
              </a:spcAft>
              <a:buClrTx/>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 Introduction</a:t>
            </a:r>
          </a:p>
          <a:p>
            <a:pPr marL="342900" lvl="0" indent="-342900" algn="l">
              <a:lnSpc>
                <a:spcPct val="90000"/>
              </a:lnSpc>
              <a:spcBef>
                <a:spcPct val="0"/>
              </a:spcBef>
              <a:spcAft>
                <a:spcPct val="35000"/>
              </a:spcAft>
              <a:buClrTx/>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Objective</a:t>
            </a:r>
          </a:p>
          <a:p>
            <a:pPr marL="342900" lvl="0" indent="-342900" algn="l">
              <a:lnSpc>
                <a:spcPct val="90000"/>
              </a:lnSpc>
              <a:spcBef>
                <a:spcPct val="0"/>
              </a:spcBef>
              <a:spcAft>
                <a:spcPct val="35000"/>
              </a:spcAft>
              <a:buClrTx/>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Significance</a:t>
            </a:r>
          </a:p>
          <a:p>
            <a:pPr marL="342900" lvl="0" indent="-342900" algn="l">
              <a:lnSpc>
                <a:spcPct val="90000"/>
              </a:lnSpc>
              <a:spcBef>
                <a:spcPct val="0"/>
              </a:spcBef>
              <a:spcAft>
                <a:spcPct val="35000"/>
              </a:spcAft>
              <a:buClrTx/>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Work Flow</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l">
              <a:lnSpc>
                <a:spcPct val="90000"/>
              </a:lnSpc>
              <a:spcBef>
                <a:spcPct val="0"/>
              </a:spcBef>
              <a:spcAft>
                <a:spcPct val="35000"/>
              </a:spcAft>
              <a:buClrTx/>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Methodology </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l">
              <a:lnSpc>
                <a:spcPct val="90000"/>
              </a:lnSpc>
              <a:spcBef>
                <a:spcPct val="0"/>
              </a:spcBef>
              <a:spcAft>
                <a:spcPct val="35000"/>
              </a:spcAft>
              <a:buClrTx/>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Libraries</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l">
              <a:lnSpc>
                <a:spcPct val="90000"/>
              </a:lnSpc>
              <a:spcBef>
                <a:spcPct val="0"/>
              </a:spcBef>
              <a:spcAft>
                <a:spcPct val="35000"/>
              </a:spcAft>
              <a:buClrTx/>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Conclusion</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79905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7667" y="393700"/>
            <a:ext cx="7766936" cy="596436"/>
          </a:xfrm>
        </p:spPr>
        <p:txBody>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Introduction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1181100"/>
            <a:ext cx="7766936" cy="4444999"/>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According to the survey a single tree produces 10,000 to 20,000 papers.</a:t>
            </a:r>
          </a:p>
          <a:p>
            <a:pPr algn="l"/>
            <a:r>
              <a:rPr lang="en-IN" dirty="0">
                <a:solidFill>
                  <a:schemeClr val="tx1"/>
                </a:solidFill>
                <a:latin typeface="Times New Roman" panose="02020603050405020304" pitchFamily="18" charset="0"/>
                <a:cs typeface="Times New Roman" panose="02020603050405020304" pitchFamily="18" charset="0"/>
              </a:rPr>
              <a:t>Papermaking has an impact on environment because it destroys trees continuously in every single day. According to the data from the Global Forest Resource Assessment roughly 80,000 to 160,000 trees are cut down each day around the world for papermaking by the paper industry.</a:t>
            </a:r>
          </a:p>
        </p:txBody>
      </p:sp>
      <p:pic>
        <p:nvPicPr>
          <p:cNvPr id="4" name="Picture 3" descr="C:\Users\0526p\AppData\Local\Microsoft\Windows\INetCache\Content.MSO\445B3084.tmp"/>
          <p:cNvPicPr/>
          <p:nvPr/>
        </p:nvPicPr>
        <p:blipFill>
          <a:blip r:embed="rId2">
            <a:extLst>
              <a:ext uri="{28A0092B-C50C-407E-A947-70E740481C1C}">
                <a14:useLocalDpi xmlns:a14="http://schemas.microsoft.com/office/drawing/2010/main" val="0"/>
              </a:ext>
            </a:extLst>
          </a:blip>
          <a:srcRect/>
          <a:stretch>
            <a:fillRect/>
          </a:stretch>
        </p:blipFill>
        <p:spPr bwMode="auto">
          <a:xfrm>
            <a:off x="1507067" y="3014028"/>
            <a:ext cx="3385820" cy="3285172"/>
          </a:xfrm>
          <a:prstGeom prst="rect">
            <a:avLst/>
          </a:prstGeom>
          <a:noFill/>
          <a:ln>
            <a:noFill/>
          </a:ln>
        </p:spPr>
      </p:pic>
      <p:pic>
        <p:nvPicPr>
          <p:cNvPr id="5" name="Picture 4" descr="C:\Users\0526p\AppData\Local\Microsoft\Windows\INetCache\Content.MSO\445B3084.tmp"/>
          <p:cNvPicPr/>
          <p:nvPr/>
        </p:nvPicPr>
        <p:blipFill>
          <a:blip r:embed="rId2">
            <a:extLst>
              <a:ext uri="{28A0092B-C50C-407E-A947-70E740481C1C}">
                <a14:useLocalDpi xmlns:a14="http://schemas.microsoft.com/office/drawing/2010/main" val="0"/>
              </a:ext>
            </a:extLst>
          </a:blip>
          <a:srcRect/>
          <a:stretch>
            <a:fillRect/>
          </a:stretch>
        </p:blipFill>
        <p:spPr bwMode="auto">
          <a:xfrm>
            <a:off x="1567180" y="2950528"/>
            <a:ext cx="3385820" cy="3285172"/>
          </a:xfrm>
          <a:prstGeom prst="rect">
            <a:avLst/>
          </a:prstGeom>
          <a:noFill/>
          <a:ln>
            <a:noFill/>
          </a:ln>
        </p:spPr>
      </p:pic>
      <p:pic>
        <p:nvPicPr>
          <p:cNvPr id="6" name="Picture 5" descr="C:\Users\0526p\AppData\Local\Microsoft\Windows\INetCache\Content.MSO\501D349E.tmp"/>
          <p:cNvPicPr/>
          <p:nvPr/>
        </p:nvPicPr>
        <p:blipFill>
          <a:blip r:embed="rId3">
            <a:extLst>
              <a:ext uri="{28A0092B-C50C-407E-A947-70E740481C1C}">
                <a14:useLocalDpi xmlns:a14="http://schemas.microsoft.com/office/drawing/2010/main" val="0"/>
              </a:ext>
            </a:extLst>
          </a:blip>
          <a:srcRect/>
          <a:stretch>
            <a:fillRect/>
          </a:stretch>
        </p:blipFill>
        <p:spPr bwMode="auto">
          <a:xfrm>
            <a:off x="5390535" y="2950528"/>
            <a:ext cx="3883468" cy="3489801"/>
          </a:xfrm>
          <a:prstGeom prst="rect">
            <a:avLst/>
          </a:prstGeom>
          <a:noFill/>
          <a:ln>
            <a:noFill/>
          </a:ln>
        </p:spPr>
      </p:pic>
    </p:spTree>
    <p:extLst>
      <p:ext uri="{BB962C8B-B14F-4D97-AF65-F5344CB8AC3E}">
        <p14:creationId xmlns:p14="http://schemas.microsoft.com/office/powerpoint/2010/main" val="320388931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767443"/>
            <a:ext cx="7766936" cy="4380289"/>
          </a:xfrm>
        </p:spPr>
        <p:txBody>
          <a:bodyPr>
            <a:normAutofit/>
          </a:bodyPr>
          <a:lstStyle/>
          <a:p>
            <a:pPr lvl="0" algn="l">
              <a:lnSpc>
                <a:spcPct val="9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Traditionally attendance is marked manually and they must make sure correct attendance is marked for respective student. </a:t>
            </a:r>
          </a:p>
          <a:p>
            <a:pPr lvl="0" algn="l">
              <a:lnSpc>
                <a:spcPct val="9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a:p>
            <a:pPr lvl="0" algn="l">
              <a:lnSpc>
                <a:spcPct val="9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a:p>
            <a:pPr lvl="0" algn="l">
              <a:lnSpc>
                <a:spcPct val="9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a:p>
            <a:pPr lvl="0" algn="l">
              <a:lnSpc>
                <a:spcPct val="9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a:p>
            <a:pPr lvl="0" algn="l">
              <a:lnSpc>
                <a:spcPct val="9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a:p>
            <a:pPr lvl="0" algn="l">
              <a:lnSpc>
                <a:spcPct val="90000"/>
              </a:lnSpc>
              <a:spcBef>
                <a:spcPct val="0"/>
              </a:spcBef>
              <a:spcAft>
                <a:spcPct val="35000"/>
              </a:spcAft>
            </a:pPr>
            <a:endParaRPr lang="en-US" dirty="0" smtClean="0">
              <a:solidFill>
                <a:schemeClr val="tx1"/>
              </a:solidFill>
              <a:latin typeface="Times New Roman" panose="02020603050405020304" pitchFamily="18" charset="0"/>
              <a:cs typeface="Times New Roman" panose="02020603050405020304" pitchFamily="18" charset="0"/>
            </a:endParaRPr>
          </a:p>
          <a:p>
            <a:pPr lvl="0" algn="l">
              <a:lnSpc>
                <a:spcPct val="9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a:p>
            <a:pPr lvl="0" algn="l">
              <a:lnSpc>
                <a:spcPct val="90000"/>
              </a:lnSpc>
              <a:spcBef>
                <a:spcPct val="0"/>
              </a:spcBef>
              <a:spcAft>
                <a:spcPct val="35000"/>
              </a:spcAft>
            </a:pPr>
            <a:endParaRPr lang="en-US" dirty="0" smtClean="0">
              <a:solidFill>
                <a:schemeClr val="tx1"/>
              </a:solidFill>
              <a:latin typeface="Times New Roman" panose="02020603050405020304" pitchFamily="18" charset="0"/>
              <a:cs typeface="Times New Roman" panose="02020603050405020304" pitchFamily="18" charset="0"/>
            </a:endParaRPr>
          </a:p>
          <a:p>
            <a:pPr lvl="0" algn="l">
              <a:lnSpc>
                <a:spcPct val="90000"/>
              </a:lnSpc>
              <a:spcBef>
                <a:spcPct val="0"/>
              </a:spcBef>
              <a:spcAft>
                <a:spcPct val="35000"/>
              </a:spcAft>
            </a:pPr>
            <a:r>
              <a:rPr lang="en-US" dirty="0" smtClean="0">
                <a:solidFill>
                  <a:schemeClr val="tx1"/>
                </a:solidFill>
                <a:latin typeface="Times New Roman" panose="02020603050405020304" pitchFamily="18" charset="0"/>
                <a:cs typeface="Times New Roman" panose="02020603050405020304" pitchFamily="18" charset="0"/>
              </a:rPr>
              <a:t>This </a:t>
            </a:r>
            <a:r>
              <a:rPr lang="en-US" dirty="0">
                <a:solidFill>
                  <a:schemeClr val="tx1"/>
                </a:solidFill>
                <a:latin typeface="Times New Roman" panose="02020603050405020304" pitchFamily="18" charset="0"/>
                <a:cs typeface="Times New Roman" panose="02020603050405020304" pitchFamily="18" charset="0"/>
              </a:rPr>
              <a:t>whole process correct information is missed due to fraudulent and proxy cases.</a:t>
            </a:r>
          </a:p>
        </p:txBody>
      </p:sp>
      <p:pic>
        <p:nvPicPr>
          <p:cNvPr id="4" name="Picture 2">
            <a:extLst>
              <a:ext uri="{3D589931-ED4D-4C65-9C47-2433F42F9A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004300C-CF12-4D39-9E45-8DEFFAB1D2CF}"/>
              </a:ext>
            </a:extLst>
          </p:cNvPr>
          <p:cNvPicPr>
            <a:picLocks noChangeAspect="1" noChangeArrowheads="1"/>
          </p:cNvPicPr>
          <p:nvPr/>
        </p:nvPicPr>
        <p:blipFill>
          <a:blip r:embed="rId2"/>
          <a:stretch>
            <a:fillRect/>
          </a:stretch>
        </p:blipFill>
        <p:spPr>
          <a:xfrm>
            <a:off x="1787360" y="1604345"/>
            <a:ext cx="3322882" cy="2180641"/>
          </a:xfrm>
          <a:prstGeom prst="rect">
            <a:avLst/>
          </a:prstGeom>
          <a:noFill/>
          <a:ln w="9525">
            <a:noFill/>
            <a:miter lim="800000"/>
          </a:ln>
        </p:spPr>
      </p:pic>
      <p:pic>
        <p:nvPicPr>
          <p:cNvPr id="5" name="Picture 3">
            <a:extLst>
              <a:ext uri="{DA7C162F-3A28-4AFB-B6F1-912385E646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6A65FB-D4D4-4637-BDC7-B552A6205300}"/>
              </a:ext>
            </a:extLst>
          </p:cNvPr>
          <p:cNvPicPr>
            <a:picLocks noChangeAspect="1" noChangeArrowheads="1"/>
          </p:cNvPicPr>
          <p:nvPr/>
        </p:nvPicPr>
        <p:blipFill>
          <a:blip r:embed="rId3"/>
          <a:stretch>
            <a:fillRect/>
          </a:stretch>
        </p:blipFill>
        <p:spPr>
          <a:xfrm>
            <a:off x="5390535" y="1604345"/>
            <a:ext cx="2795494" cy="2264506"/>
          </a:xfrm>
          <a:prstGeom prst="rect">
            <a:avLst/>
          </a:prstGeom>
          <a:noFill/>
          <a:ln w="9525">
            <a:noFill/>
            <a:miter lim="800000"/>
          </a:ln>
        </p:spPr>
      </p:pic>
    </p:spTree>
    <p:extLst>
      <p:ext uri="{BB962C8B-B14F-4D97-AF65-F5344CB8AC3E}">
        <p14:creationId xmlns:p14="http://schemas.microsoft.com/office/powerpoint/2010/main" val="67627711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457200"/>
            <a:ext cx="8596668" cy="800100"/>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Objectives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0" y="1549400"/>
            <a:ext cx="11266714" cy="5047343"/>
          </a:xfrm>
        </p:spPr>
        <p:txBody>
          <a:bodyPr>
            <a:normAutofit/>
          </a:bodyPr>
          <a:lstStyle/>
          <a:p>
            <a:pPr marL="0" indent="0" defTabSz="914400" eaLnBrk="0" fontAlgn="base" hangingPunct="0">
              <a:spcBef>
                <a:spcPct val="0"/>
              </a:spcBef>
              <a:spcAft>
                <a:spcPct val="0"/>
              </a:spcAft>
              <a:buClrTx/>
              <a:buSzTx/>
              <a:buNone/>
            </a:pPr>
            <a:r>
              <a:rPr lang="en-IN" dirty="0">
                <a:solidFill>
                  <a:schemeClr val="tx1"/>
                </a:solidFill>
                <a:latin typeface="Times New Roman" panose="02020603050405020304" pitchFamily="18" charset="0"/>
                <a:cs typeface="Times New Roman" panose="02020603050405020304" pitchFamily="18" charset="0"/>
              </a:rPr>
              <a:t>This project is based on the technology of Machine Learning and AI, it marking attendance from detecting faces of persons. It detects the face of person in real time using webcam. The Machine Learning techniques we use in this project is image analysis, face detection, face </a:t>
            </a:r>
            <a:r>
              <a:rPr lang="en-US" dirty="0">
                <a:solidFill>
                  <a:schemeClr val="tx1"/>
                </a:solidFill>
                <a:latin typeface="Times New Roman" panose="02020603050405020304" pitchFamily="18" charset="0"/>
                <a:cs typeface="Times New Roman" panose="02020603050405020304" pitchFamily="18" charset="0"/>
              </a:rPr>
              <a:t>recognition</a:t>
            </a:r>
            <a:r>
              <a:rPr lang="en-IN" dirty="0">
                <a:solidFill>
                  <a:schemeClr val="tx1"/>
                </a:solidFill>
                <a:latin typeface="Times New Roman" panose="02020603050405020304" pitchFamily="18" charset="0"/>
                <a:cs typeface="Times New Roman" panose="02020603050405020304" pitchFamily="18" charset="0"/>
              </a:rPr>
              <a:t> and computer </a:t>
            </a:r>
            <a:r>
              <a:rPr lang="en-IN" dirty="0" smtClean="0">
                <a:solidFill>
                  <a:schemeClr val="tx1"/>
                </a:solidFill>
                <a:latin typeface="Times New Roman" panose="02020603050405020304" pitchFamily="18" charset="0"/>
                <a:cs typeface="Times New Roman" panose="02020603050405020304" pitchFamily="18" charset="0"/>
              </a:rPr>
              <a:t>vision. </a:t>
            </a:r>
            <a:r>
              <a:rPr lang="en-US" dirty="0">
                <a:solidFill>
                  <a:schemeClr val="tx1"/>
                </a:solidFill>
                <a:latin typeface="Times New Roman" panose="02020603050405020304" pitchFamily="18" charset="0"/>
                <a:cs typeface="Times New Roman" panose="02020603050405020304" pitchFamily="18" charset="0"/>
              </a:rPr>
              <a:t>To develop a portable Smart Attendance System which is handy and self-powered.</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algn="l" defTabSz="914400" eaLnBrk="0" fontAlgn="base" hangingPunct="0">
              <a:spcBef>
                <a:spcPct val="0"/>
              </a:spcBef>
              <a:spcAft>
                <a:spcPct val="0"/>
              </a:spcAft>
              <a:buClrTx/>
              <a:buSzTx/>
              <a:buNone/>
            </a:pPr>
            <a:endParaRPr lang="en-US" altLang="en-US" sz="2800" dirty="0">
              <a:solidFill>
                <a:schemeClr val="tx1"/>
              </a:solidFill>
              <a:latin typeface="Times New Roman" panose="02020603050405020304" pitchFamily="18" charset="0"/>
              <a:cs typeface="Times New Roman" panose="02020603050405020304" pitchFamily="18" charset="0"/>
            </a:endParaRPr>
          </a:p>
          <a:p>
            <a:pPr lvl="0" algn="l" defTabSz="914400" eaLnBrk="0" fontAlgn="base" hangingPunct="0">
              <a:spcBef>
                <a:spcPct val="0"/>
              </a:spcBef>
              <a:spcAft>
                <a:spcPct val="0"/>
              </a:spcAft>
              <a:buClrTx/>
              <a:buSzTx/>
            </a:pPr>
            <a:endParaRPr lang="en-US" altLang="en-US" sz="2800" dirty="0">
              <a:solidFill>
                <a:schemeClr val="tx1"/>
              </a:solidFill>
              <a:latin typeface="Times New Roman" panose="02020603050405020304" pitchFamily="18" charset="0"/>
              <a:cs typeface="Times New Roman" panose="02020603050405020304" pitchFamily="18" charset="0"/>
            </a:endParaRPr>
          </a:p>
          <a:p>
            <a:pPr lvl="0" algn="l" defTabSz="914400" eaLnBrk="0" fontAlgn="base" hangingPunct="0">
              <a:spcBef>
                <a:spcPct val="0"/>
              </a:spcBef>
              <a:spcAft>
                <a:spcPct val="0"/>
              </a:spcAft>
              <a:buClrTx/>
              <a:buSzTx/>
            </a:pPr>
            <a:endParaRPr lang="en-US" altLang="en-US" sz="2800" dirty="0">
              <a:solidFill>
                <a:schemeClr val="tx1"/>
              </a:solidFill>
              <a:latin typeface="Times New Roman" panose="02020603050405020304" pitchFamily="18" charset="0"/>
              <a:cs typeface="Times New Roman" panose="02020603050405020304" pitchFamily="18" charset="0"/>
            </a:endParaRPr>
          </a:p>
          <a:p>
            <a:pPr lvl="0" algn="l" defTabSz="914400" eaLnBrk="0" fontAlgn="base" hangingPunct="0">
              <a:spcBef>
                <a:spcPct val="0"/>
              </a:spcBef>
              <a:spcAft>
                <a:spcPct val="0"/>
              </a:spcAft>
              <a:buClrTx/>
              <a:buSzTx/>
            </a:pPr>
            <a:endParaRPr lang="en-US" altLang="en-US" sz="2800" dirty="0">
              <a:solidFill>
                <a:schemeClr val="tx1"/>
              </a:solidFill>
              <a:latin typeface="Times New Roman" panose="02020603050405020304" pitchFamily="18" charset="0"/>
              <a:cs typeface="Times New Roman" panose="02020603050405020304" pitchFamily="18" charset="0"/>
            </a:endParaRPr>
          </a:p>
          <a:p>
            <a:pPr lvl="0" algn="l" defTabSz="914400" eaLnBrk="0" fontAlgn="base" hangingPunct="0">
              <a:spcBef>
                <a:spcPct val="0"/>
              </a:spcBef>
              <a:spcAft>
                <a:spcPct val="0"/>
              </a:spcAft>
              <a:buClrTx/>
              <a:buSzTx/>
            </a:pPr>
            <a:endParaRPr lang="en-US" altLang="en-US" sz="2800" dirty="0">
              <a:solidFill>
                <a:schemeClr val="tx1"/>
              </a:solidFill>
              <a:latin typeface="Times New Roman" panose="02020603050405020304" pitchFamily="18" charset="0"/>
              <a:cs typeface="Times New Roman" panose="02020603050405020304" pitchFamily="18" charset="0"/>
            </a:endParaRPr>
          </a:p>
          <a:p>
            <a:pPr lvl="0" algn="l" defTabSz="914400" eaLnBrk="0" fontAlgn="base" hangingPunct="0">
              <a:spcBef>
                <a:spcPct val="0"/>
              </a:spcBef>
              <a:spcAft>
                <a:spcPct val="0"/>
              </a:spcAft>
              <a:buClrTx/>
              <a:buSzTx/>
            </a:pPr>
            <a:endParaRPr lang="en-US" altLang="en-US" sz="2800" dirty="0">
              <a:solidFill>
                <a:schemeClr val="tx1"/>
              </a:solidFill>
              <a:latin typeface="Times New Roman" panose="02020603050405020304" pitchFamily="18" charset="0"/>
              <a:cs typeface="Times New Roman" panose="02020603050405020304" pitchFamily="18" charset="0"/>
            </a:endParaRPr>
          </a:p>
          <a:p>
            <a:pPr marL="0" lvl="0" indent="0" algn="l" defTabSz="914400" eaLnBrk="0" fontAlgn="base" hangingPunct="0">
              <a:spcBef>
                <a:spcPct val="0"/>
              </a:spcBef>
              <a:spcAft>
                <a:spcPct val="0"/>
              </a:spcAft>
              <a:buClrTx/>
              <a:buSzTx/>
              <a:buNone/>
            </a:pPr>
            <a:r>
              <a:rPr lang="en-US" altLang="en-US" sz="1400" dirty="0">
                <a:solidFill>
                  <a:schemeClr val="tx1"/>
                </a:solidFill>
                <a:latin typeface="Times New Roman" panose="02020603050405020304" pitchFamily="18" charset="0"/>
                <a:cs typeface="Times New Roman" panose="02020603050405020304" pitchFamily="18" charset="0"/>
              </a:rPr>
              <a:t>	                           </a:t>
            </a:r>
          </a:p>
          <a:p>
            <a:pPr marL="0" lvl="0" indent="0" algn="l" defTabSz="914400" eaLnBrk="0" fontAlgn="base" hangingPunct="0">
              <a:spcBef>
                <a:spcPct val="0"/>
              </a:spcBef>
              <a:spcAft>
                <a:spcPct val="0"/>
              </a:spcAft>
              <a:buClrTx/>
              <a:buSzTx/>
              <a:buNone/>
            </a:pPr>
            <a:endParaRPr lang="en-US" altLang="en-US" sz="1400" b="1" dirty="0">
              <a:solidFill>
                <a:schemeClr val="tx1"/>
              </a:solidFill>
              <a:latin typeface="Times New Roman" panose="02020603050405020304" pitchFamily="18" charset="0"/>
              <a:cs typeface="Times New Roman" panose="02020603050405020304" pitchFamily="18" charset="0"/>
            </a:endParaRPr>
          </a:p>
          <a:p>
            <a:pPr marL="0" lvl="0" indent="0" algn="l" defTabSz="914400" eaLnBrk="0" fontAlgn="base" hangingPunct="0">
              <a:spcBef>
                <a:spcPct val="0"/>
              </a:spcBef>
              <a:spcAft>
                <a:spcPct val="0"/>
              </a:spcAft>
              <a:buClrTx/>
              <a:buSzTx/>
              <a:buNone/>
            </a:pPr>
            <a:r>
              <a:rPr lang="en-US" altLang="en-US" sz="1400" b="1" dirty="0">
                <a:solidFill>
                  <a:schemeClr val="tx1"/>
                </a:solidFill>
                <a:latin typeface="Times New Roman" panose="02020603050405020304" pitchFamily="18" charset="0"/>
                <a:cs typeface="Times New Roman" panose="02020603050405020304" pitchFamily="18" charset="0"/>
              </a:rPr>
              <a:t>                                                                          </a:t>
            </a:r>
          </a:p>
          <a:p>
            <a:pPr marL="0" lvl="0" indent="0" algn="ctr" defTabSz="914400" eaLnBrk="0" fontAlgn="base" hangingPunct="0">
              <a:spcBef>
                <a:spcPct val="0"/>
              </a:spcBef>
              <a:spcAft>
                <a:spcPct val="0"/>
              </a:spcAft>
              <a:buClrTx/>
              <a:buSzTx/>
              <a:buNone/>
            </a:pPr>
            <a:r>
              <a:rPr lang="en-US" altLang="en-US" sz="1400" b="1" dirty="0" smtClean="0">
                <a:solidFill>
                  <a:schemeClr val="tx1"/>
                </a:solidFill>
                <a:latin typeface="Times New Roman" panose="02020603050405020304" pitchFamily="18" charset="0"/>
                <a:cs typeface="Times New Roman" panose="02020603050405020304" pitchFamily="18" charset="0"/>
              </a:rPr>
              <a:t>			 </a:t>
            </a:r>
            <a:r>
              <a:rPr lang="en-US" altLang="en-US" sz="1600" b="1" dirty="0">
                <a:solidFill>
                  <a:schemeClr val="tx1"/>
                </a:solidFill>
                <a:latin typeface="Times New Roman" panose="02020603050405020304" pitchFamily="18" charset="0"/>
                <a:cs typeface="Times New Roman" panose="02020603050405020304" pitchFamily="18" charset="0"/>
              </a:rPr>
              <a:t>Logging Attendance				           </a:t>
            </a:r>
            <a:endParaRPr lang="en-US" altLang="en-US" sz="1400" dirty="0">
              <a:solidFill>
                <a:schemeClr val="tx1"/>
              </a:solidFill>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103760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5D066D6E-FB36-45D8-BDC4-D5F757215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721" y="2861967"/>
            <a:ext cx="7434297" cy="2869361"/>
          </a:xfrm>
          <a:prstGeom prst="rect">
            <a:avLst/>
          </a:prstGeom>
        </p:spPr>
      </p:pic>
    </p:spTree>
    <p:extLst>
      <p:ext uri="{BB962C8B-B14F-4D97-AF65-F5344CB8AC3E}">
        <p14:creationId xmlns:p14="http://schemas.microsoft.com/office/powerpoint/2010/main" val="7517009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1000"/>
                                        <p:tgtEl>
                                          <p:spTgt spid="3">
                                            <p:txEl>
                                              <p:pRg st="9" end="9"/>
                                            </p:txEl>
                                          </p:spTgt>
                                        </p:tgtEl>
                                      </p:cBhvr>
                                    </p:animEffect>
                                    <p:anim calcmode="lin" valueType="num">
                                      <p:cBhvr>
                                        <p:cTn id="1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1000"/>
                                        <p:tgtEl>
                                          <p:spTgt spid="3">
                                            <p:txEl>
                                              <p:pRg st="10" end="10"/>
                                            </p:txEl>
                                          </p:spTgt>
                                        </p:tgtEl>
                                      </p:cBhvr>
                                    </p:animEffect>
                                    <p:anim calcmode="lin" valueType="num">
                                      <p:cBhvr>
                                        <p:cTn id="2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7452" y="587829"/>
            <a:ext cx="7766936" cy="621836"/>
          </a:xfrm>
        </p:spPr>
        <p:txBody>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Significance</a:t>
            </a:r>
            <a:endParaRPr lang="en-IN" sz="2800" b="1" dirty="0">
              <a:solidFill>
                <a:schemeClr val="tx1"/>
              </a:solidFill>
              <a:latin typeface="Times New Roman" panose="02020603050405020304" pitchFamily="18" charset="0"/>
              <a:cs typeface="Times New Roman" panose="02020603050405020304" pitchFamily="18" charset="0"/>
            </a:endParaRPr>
          </a:p>
        </p:txBody>
      </p:sp>
      <p:grpSp>
        <p:nvGrpSpPr>
          <p:cNvPr id="4" name="smartArt">
            <a:extLst>
              <a:ext uri="{E0BEDCC1-C88D-46BB-A8A1-5852A501652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06D7533-64E5-4FC0-A343-9AEA71915EB0}"/>
              </a:ext>
            </a:extLst>
          </p:cNvPr>
          <p:cNvGrpSpPr/>
          <p:nvPr/>
        </p:nvGrpSpPr>
        <p:grpSpPr>
          <a:xfrm>
            <a:off x="1845128" y="1926771"/>
            <a:ext cx="6698575" cy="4144267"/>
            <a:chOff x="0" y="0"/>
            <a:chExt cx="6812830" cy="4032448"/>
          </a:xfrm>
        </p:grpSpPr>
        <p:sp>
          <p:nvSpPr>
            <p:cNvPr id="5" name="Oval 4">
              <a:extLst>
                <a:ext uri="{C1BE7CA2-C51A-4F55-8DEA-E79467F7B7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90C6AC-4758-4C10-8F6F-AC4404FF61CA}"/>
                </a:ext>
              </a:extLst>
            </p:cNvPr>
            <p:cNvSpPr/>
            <p:nvPr/>
          </p:nvSpPr>
          <p:spPr>
            <a:xfrm>
              <a:off x="33610" y="86353"/>
              <a:ext cx="2984616" cy="2246876"/>
            </a:xfrm>
            <a:prstGeom prst="ellipse">
              <a:avLst/>
            </a:prstGeom>
            <a:solidFill>
              <a:schemeClr val="lt1"/>
            </a:solidFill>
            <a:ln w="25400" cap="flat">
              <a:solidFill>
                <a:schemeClr val="accent3"/>
              </a:solidFill>
              <a:prstDash val="solid"/>
            </a:ln>
            <a:effectLst/>
          </p:spPr>
          <p:style>
            <a:lnRef idx="2">
              <a:schemeClr val="accent3"/>
            </a:lnRef>
            <a:fillRef idx="1">
              <a:schemeClr val="lt1"/>
            </a:fillRef>
            <a:effectRef idx="0">
              <a:schemeClr val="accent1"/>
            </a:effectRef>
            <a:fontRef idx="minor">
              <a:schemeClr val="dk1"/>
            </a:fontRef>
          </p:style>
        </p:sp>
        <p:sp>
          <p:nvSpPr>
            <p:cNvPr id="6" name="Oval 5">
              <a:extLst>
                <a:ext uri="{CC9A1D56-D03E-47F4-B17E-F883D5C236A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ED620E-3A2A-4682-86F1-38FEC25FC143}"/>
                </a:ext>
              </a:extLst>
            </p:cNvPr>
            <p:cNvSpPr/>
            <p:nvPr/>
          </p:nvSpPr>
          <p:spPr>
            <a:xfrm>
              <a:off x="470697" y="415401"/>
              <a:ext cx="2110442" cy="1588782"/>
            </a:xfrm>
            <a:prstGeom prst="ellipse">
              <a:avLst/>
            </a:prstGeom>
            <a:solidFill>
              <a:schemeClr val="lt1"/>
            </a:solidFill>
            <a:ln w="0">
              <a:noFill/>
            </a:ln>
            <a:effectLst/>
          </p:spPr>
          <p:style>
            <a:lnRef idx="2">
              <a:schemeClr val="accent3"/>
            </a:lnRef>
            <a:fillRef idx="1">
              <a:schemeClr val="lt1"/>
            </a:fillRef>
            <a:effectRef idx="0">
              <a:schemeClr val="accent1"/>
            </a:effectRef>
            <a:fontRef idx="minor">
              <a:schemeClr val="dk1"/>
            </a:fontRef>
          </p:style>
          <p:txBody>
            <a:bodyPr vert="horz" wrap="square" lIns="83820" tIns="83820" rIns="83820" bIns="83820" numCol="1" spcCol="0" rtlCol="0" anchor="ctr">
              <a:noAutofit/>
            </a:bodyPr>
            <a:lstStyle/>
            <a:p>
              <a:pPr lvl="0" algn="l" rtl="0">
                <a:lnSpc>
                  <a:spcPct val="90000"/>
                </a:lnSpc>
                <a:spcBef>
                  <a:spcPct val="0"/>
                </a:spcBef>
                <a:spcAft>
                  <a:spcPct val="35000"/>
                </a:spcAft>
              </a:pPr>
              <a:r>
                <a:rPr lang="en-US" sz="2200" dirty="0">
                  <a:latin typeface="Arial"/>
                </a:rPr>
                <a:t>1-Automated</a:t>
              </a:r>
            </a:p>
          </p:txBody>
        </p:sp>
        <p:sp>
          <p:nvSpPr>
            <p:cNvPr id="7" name="Oval 6">
              <a:extLst>
                <a:ext uri="{C5CFD213-3E51-45A5-A042-CD23D06B7B4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A6E3F9-B904-4D67-8442-F60EC48BCBBE}"/>
                </a:ext>
              </a:extLst>
            </p:cNvPr>
            <p:cNvSpPr/>
            <p:nvPr/>
          </p:nvSpPr>
          <p:spPr>
            <a:xfrm>
              <a:off x="1246179" y="1700257"/>
              <a:ext cx="3048375" cy="2245836"/>
            </a:xfrm>
            <a:prstGeom prst="ellipse">
              <a:avLst/>
            </a:prstGeom>
            <a:solidFill>
              <a:schemeClr val="lt1"/>
            </a:solidFill>
            <a:ln w="25400" cap="flat">
              <a:solidFill>
                <a:schemeClr val="accent3"/>
              </a:solidFill>
              <a:prstDash val="solid"/>
            </a:ln>
            <a:effectLst/>
          </p:spPr>
          <p:style>
            <a:lnRef idx="2">
              <a:schemeClr val="accent3"/>
            </a:lnRef>
            <a:fillRef idx="1">
              <a:schemeClr val="lt1"/>
            </a:fillRef>
            <a:effectRef idx="0">
              <a:schemeClr val="accent1"/>
            </a:effectRef>
            <a:fontRef idx="minor">
              <a:schemeClr val="dk1"/>
            </a:fontRef>
          </p:style>
        </p:sp>
        <p:sp>
          <p:nvSpPr>
            <p:cNvPr id="8" name="Oval 7">
              <a:extLst>
                <a:ext uri="{B3AE277E-7926-4CFB-94F9-EA650C9D92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8EB82B-F8F8-4D12-8656-551CDC8538B3}"/>
                </a:ext>
              </a:extLst>
            </p:cNvPr>
            <p:cNvSpPr/>
            <p:nvPr/>
          </p:nvSpPr>
          <p:spPr>
            <a:xfrm>
              <a:off x="1692603" y="2029152"/>
              <a:ext cx="2155526" cy="1588046"/>
            </a:xfrm>
            <a:prstGeom prst="ellipse">
              <a:avLst/>
            </a:prstGeom>
            <a:solidFill>
              <a:schemeClr val="lt1"/>
            </a:solidFill>
            <a:ln w="0">
              <a:noFill/>
            </a:ln>
            <a:effectLst/>
          </p:spPr>
          <p:style>
            <a:lnRef idx="2">
              <a:schemeClr val="accent3"/>
            </a:lnRef>
            <a:fillRef idx="1">
              <a:schemeClr val="lt1"/>
            </a:fillRef>
            <a:effectRef idx="0">
              <a:schemeClr val="accent1"/>
            </a:effectRef>
            <a:fontRef idx="minor">
              <a:schemeClr val="dk1"/>
            </a:fontRef>
          </p:style>
          <p:txBody>
            <a:bodyPr vert="horz" wrap="square" lIns="83820" tIns="83820" rIns="83820" bIns="83820" numCol="1" spcCol="0" rtlCol="0" anchor="ctr">
              <a:noAutofit/>
            </a:bodyPr>
            <a:lstStyle/>
            <a:p>
              <a:pPr lvl="0" algn="ctr" rtl="0">
                <a:lnSpc>
                  <a:spcPct val="90000"/>
                </a:lnSpc>
                <a:spcBef>
                  <a:spcPct val="0"/>
                </a:spcBef>
                <a:spcAft>
                  <a:spcPct val="35000"/>
                </a:spcAft>
              </a:pPr>
              <a:r>
                <a:rPr lang="en-US" sz="2200" dirty="0">
                  <a:latin typeface="Arial"/>
                </a:rPr>
                <a:t>2- Economically</a:t>
              </a:r>
            </a:p>
          </p:txBody>
        </p:sp>
        <p:sp>
          <p:nvSpPr>
            <p:cNvPr id="9" name="Oval 8">
              <a:extLst>
                <a:ext uri="{A9D29251-A83F-4CC3-9AA5-DE072ACFE5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C6A834-2ED6-40BE-A765-015CC6D02143}"/>
                </a:ext>
              </a:extLst>
            </p:cNvPr>
            <p:cNvSpPr/>
            <p:nvPr/>
          </p:nvSpPr>
          <p:spPr>
            <a:xfrm>
              <a:off x="2893825" y="43041"/>
              <a:ext cx="2816850" cy="2189471"/>
            </a:xfrm>
            <a:prstGeom prst="ellipse">
              <a:avLst/>
            </a:prstGeom>
            <a:solidFill>
              <a:schemeClr val="lt1"/>
            </a:solidFill>
            <a:ln w="25400" cap="flat">
              <a:solidFill>
                <a:schemeClr val="accent3"/>
              </a:solidFill>
              <a:prstDash val="solid"/>
            </a:ln>
            <a:effectLst/>
          </p:spPr>
          <p:style>
            <a:lnRef idx="2">
              <a:schemeClr val="accent3"/>
            </a:lnRef>
            <a:fillRef idx="1">
              <a:schemeClr val="lt1"/>
            </a:fillRef>
            <a:effectRef idx="0">
              <a:schemeClr val="accent1"/>
            </a:effectRef>
            <a:fontRef idx="minor">
              <a:schemeClr val="dk1"/>
            </a:fontRef>
          </p:style>
        </p:sp>
        <p:sp>
          <p:nvSpPr>
            <p:cNvPr id="10" name="Oval 9">
              <a:extLst>
                <a:ext uri="{4DC33F66-FF7C-4B8D-9EC1-D0F7F111845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9EAC09-1A65-46BC-B4F3-90CE54EE7556}"/>
                </a:ext>
              </a:extLst>
            </p:cNvPr>
            <p:cNvSpPr/>
            <p:nvPr/>
          </p:nvSpPr>
          <p:spPr>
            <a:xfrm>
              <a:off x="3306343" y="363682"/>
              <a:ext cx="1991814" cy="1548190"/>
            </a:xfrm>
            <a:prstGeom prst="ellipse">
              <a:avLst/>
            </a:prstGeom>
            <a:solidFill>
              <a:schemeClr val="lt1"/>
            </a:solidFill>
            <a:ln w="0">
              <a:noFill/>
            </a:ln>
            <a:effectLst/>
          </p:spPr>
          <p:style>
            <a:lnRef idx="2">
              <a:schemeClr val="accent3"/>
            </a:lnRef>
            <a:fillRef idx="1">
              <a:schemeClr val="lt1"/>
            </a:fillRef>
            <a:effectRef idx="0">
              <a:schemeClr val="accent1"/>
            </a:effectRef>
            <a:fontRef idx="minor">
              <a:schemeClr val="dk1"/>
            </a:fontRef>
          </p:style>
          <p:txBody>
            <a:bodyPr vert="horz" wrap="square" lIns="83820" tIns="83820" rIns="83820" bIns="83820" numCol="1" spcCol="0" rtlCol="0" anchor="ctr">
              <a:noAutofit/>
            </a:bodyPr>
            <a:lstStyle/>
            <a:p>
              <a:pPr lvl="0" algn="l" rtl="0">
                <a:lnSpc>
                  <a:spcPct val="90000"/>
                </a:lnSpc>
                <a:spcBef>
                  <a:spcPct val="0"/>
                </a:spcBef>
                <a:spcAft>
                  <a:spcPct val="35000"/>
                </a:spcAft>
              </a:pPr>
              <a:r>
                <a:rPr lang="en-US" sz="2200" dirty="0">
                  <a:latin typeface="Arial"/>
                </a:rPr>
                <a:t>  3-Effective</a:t>
              </a:r>
            </a:p>
          </p:txBody>
        </p:sp>
        <p:sp>
          <p:nvSpPr>
            <p:cNvPr id="11" name="Oval 10">
              <a:extLst>
                <a:ext uri="{A36EFABB-B849-43FF-8229-46FBD0E6228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92D031-A39F-4AFA-8106-86E4C07008E3}"/>
                </a:ext>
              </a:extLst>
            </p:cNvPr>
            <p:cNvSpPr/>
            <p:nvPr/>
          </p:nvSpPr>
          <p:spPr>
            <a:xfrm>
              <a:off x="3738076" y="1772272"/>
              <a:ext cx="3041143" cy="2101804"/>
            </a:xfrm>
            <a:prstGeom prst="ellipse">
              <a:avLst/>
            </a:prstGeom>
            <a:solidFill>
              <a:schemeClr val="lt1"/>
            </a:solidFill>
            <a:ln w="25400" cap="flat">
              <a:solidFill>
                <a:schemeClr val="accent3"/>
              </a:solidFill>
              <a:prstDash val="solid"/>
            </a:ln>
            <a:effectLst/>
          </p:spPr>
          <p:style>
            <a:lnRef idx="2">
              <a:schemeClr val="accent3"/>
            </a:lnRef>
            <a:fillRef idx="1">
              <a:schemeClr val="lt1"/>
            </a:fillRef>
            <a:effectRef idx="0">
              <a:schemeClr val="accent1"/>
            </a:effectRef>
            <a:fontRef idx="minor">
              <a:schemeClr val="dk1"/>
            </a:fontRef>
          </p:style>
        </p:sp>
        <p:sp>
          <p:nvSpPr>
            <p:cNvPr id="12" name="Oval 11">
              <a:extLst>
                <a:ext uri="{292E2E70-FFAA-4A41-9C64-6CC6DB05052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9F68B8-F14F-45E9-BC99-CCB343A291E6}"/>
                </a:ext>
              </a:extLst>
            </p:cNvPr>
            <p:cNvSpPr/>
            <p:nvPr/>
          </p:nvSpPr>
          <p:spPr>
            <a:xfrm>
              <a:off x="4183441" y="2080073"/>
              <a:ext cx="2150413" cy="1486201"/>
            </a:xfrm>
            <a:prstGeom prst="ellipse">
              <a:avLst/>
            </a:prstGeom>
            <a:solidFill>
              <a:schemeClr val="lt1"/>
            </a:solidFill>
            <a:ln w="0">
              <a:noFill/>
            </a:ln>
            <a:effectLst/>
          </p:spPr>
          <p:style>
            <a:lnRef idx="2">
              <a:schemeClr val="accent3"/>
            </a:lnRef>
            <a:fillRef idx="1">
              <a:schemeClr val="lt1"/>
            </a:fillRef>
            <a:effectRef idx="0">
              <a:schemeClr val="accent1"/>
            </a:effectRef>
            <a:fontRef idx="minor">
              <a:schemeClr val="dk1"/>
            </a:fontRef>
          </p:style>
          <p:txBody>
            <a:bodyPr vert="horz" wrap="square" lIns="83820" tIns="83820" rIns="83820" bIns="83820" numCol="1" spcCol="0" rtlCol="0" anchor="ctr">
              <a:noAutofit/>
            </a:bodyPr>
            <a:lstStyle/>
            <a:p>
              <a:pPr lvl="0" algn="ctr" rtl="0">
                <a:lnSpc>
                  <a:spcPct val="90000"/>
                </a:lnSpc>
                <a:spcBef>
                  <a:spcPct val="0"/>
                </a:spcBef>
                <a:spcAft>
                  <a:spcPct val="35000"/>
                </a:spcAft>
              </a:pPr>
              <a:r>
                <a:rPr lang="en-US" sz="2200" dirty="0">
                  <a:latin typeface="Arial"/>
                </a:rPr>
                <a:t>4- Keep extra time </a:t>
              </a:r>
            </a:p>
          </p:txBody>
        </p:sp>
      </p:grpSp>
      <p:pic>
        <p:nvPicPr>
          <p:cNvPr id="13" name="Picture 5">
            <a:extLst>
              <a:ext uri="{74668C4A-0A59-475C-B62E-E977234904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FB6A490-E4AC-4F5E-822E-8F294A4B4D7D}"/>
              </a:ext>
            </a:extLst>
          </p:cNvPr>
          <p:cNvPicPr>
            <a:picLocks noChangeAspect="1" noChangeArrowheads="1"/>
          </p:cNvPicPr>
          <p:nvPr/>
        </p:nvPicPr>
        <p:blipFill>
          <a:blip r:embed="rId2"/>
          <a:stretch>
            <a:fillRect/>
          </a:stretch>
        </p:blipFill>
        <p:spPr>
          <a:xfrm>
            <a:off x="6815941" y="1216796"/>
            <a:ext cx="2214577" cy="1312925"/>
          </a:xfrm>
          <a:prstGeom prst="rect">
            <a:avLst/>
          </a:prstGeom>
          <a:noFill/>
          <a:ln w="9525">
            <a:noFill/>
            <a:miter lim="800000"/>
          </a:ln>
        </p:spPr>
      </p:pic>
      <p:pic>
        <p:nvPicPr>
          <p:cNvPr id="14" name="Picture 2">
            <a:extLst>
              <a:ext uri="{AE56F139-8C63-471D-9638-08AF199039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8F7752-982C-42C2-8361-19AB21C49C67}"/>
              </a:ext>
            </a:extLst>
          </p:cNvPr>
          <p:cNvPicPr>
            <a:picLocks noChangeAspect="1" noChangeArrowheads="1"/>
          </p:cNvPicPr>
          <p:nvPr/>
        </p:nvPicPr>
        <p:blipFill>
          <a:blip r:embed="rId3"/>
          <a:stretch>
            <a:fillRect/>
          </a:stretch>
        </p:blipFill>
        <p:spPr>
          <a:xfrm>
            <a:off x="660989" y="1382129"/>
            <a:ext cx="2138366" cy="1357311"/>
          </a:xfrm>
          <a:prstGeom prst="rect">
            <a:avLst/>
          </a:prstGeom>
          <a:noFill/>
          <a:ln>
            <a:noFill/>
          </a:ln>
          <a:effectLst/>
        </p:spPr>
      </p:pic>
      <p:pic>
        <p:nvPicPr>
          <p:cNvPr id="15" name="Picture 4">
            <a:extLst>
              <a:ext uri="{C918A643-7D9F-4F94-8D5F-1FE551C3B1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3A730E-A298-4344-A1E8-5D455DE2EE4D}"/>
              </a:ext>
            </a:extLst>
          </p:cNvPr>
          <p:cNvPicPr>
            <a:picLocks noChangeAspect="1" noChangeArrowheads="1"/>
          </p:cNvPicPr>
          <p:nvPr/>
        </p:nvPicPr>
        <p:blipFill>
          <a:blip r:embed="rId4"/>
          <a:stretch>
            <a:fillRect/>
          </a:stretch>
        </p:blipFill>
        <p:spPr>
          <a:xfrm>
            <a:off x="7883362" y="4367247"/>
            <a:ext cx="1928793" cy="1857364"/>
          </a:xfrm>
          <a:prstGeom prst="rect">
            <a:avLst/>
          </a:prstGeom>
          <a:noFill/>
          <a:ln w="9525">
            <a:noFill/>
            <a:miter lim="800000"/>
          </a:ln>
        </p:spPr>
      </p:pic>
      <p:pic>
        <p:nvPicPr>
          <p:cNvPr id="16" name="Picture 3">
            <a:extLst>
              <a:ext uri="{D8F3433E-B1A5-4BC4-ADCD-877ED53305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1E1DDC-CB6B-4C8F-ABB2-10F7440C4E20}"/>
              </a:ext>
            </a:extLst>
          </p:cNvPr>
          <p:cNvPicPr>
            <a:picLocks noChangeAspect="1" noChangeArrowheads="1"/>
          </p:cNvPicPr>
          <p:nvPr/>
        </p:nvPicPr>
        <p:blipFill>
          <a:blip r:embed="rId5"/>
          <a:stretch>
            <a:fillRect/>
          </a:stretch>
        </p:blipFill>
        <p:spPr>
          <a:xfrm>
            <a:off x="918762" y="4712214"/>
            <a:ext cx="2786050" cy="1759445"/>
          </a:xfrm>
          <a:prstGeom prst="rect">
            <a:avLst/>
          </a:prstGeom>
          <a:noFill/>
          <a:ln w="9525">
            <a:noFill/>
            <a:miter lim="800000"/>
          </a:ln>
        </p:spPr>
      </p:pic>
    </p:spTree>
    <p:extLst>
      <p:ext uri="{BB962C8B-B14F-4D97-AF65-F5344CB8AC3E}">
        <p14:creationId xmlns:p14="http://schemas.microsoft.com/office/powerpoint/2010/main" val="80456104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0110" y="718457"/>
            <a:ext cx="7766936" cy="621836"/>
          </a:xfrm>
        </p:spPr>
        <p:txBody>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Work Flow</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2">
            <a:extLst>
              <a:ext uri="{08CB99E0-421E-46AF-A39F-7777E23BB80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8E9ABA-550E-40CC-9F74-0C9DA145AA2D}"/>
              </a:ext>
            </a:extLst>
          </p:cNvPr>
          <p:cNvPicPr>
            <a:picLocks noChangeAspect="1" noChangeArrowheads="1"/>
          </p:cNvPicPr>
          <p:nvPr/>
        </p:nvPicPr>
        <p:blipFill>
          <a:blip r:embed="rId2"/>
          <a:stretch>
            <a:fillRect/>
          </a:stretch>
        </p:blipFill>
        <p:spPr>
          <a:xfrm>
            <a:off x="946433" y="1340293"/>
            <a:ext cx="8180613" cy="4980214"/>
          </a:xfrm>
          <a:prstGeom prst="rect">
            <a:avLst/>
          </a:prstGeom>
          <a:noFill/>
          <a:ln w="9525">
            <a:noFill/>
            <a:miter lim="800000"/>
          </a:ln>
        </p:spPr>
      </p:pic>
    </p:spTree>
    <p:extLst>
      <p:ext uri="{BB962C8B-B14F-4D97-AF65-F5344CB8AC3E}">
        <p14:creationId xmlns:p14="http://schemas.microsoft.com/office/powerpoint/2010/main" val="151621602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03166"/>
            <a:ext cx="7766936" cy="558122"/>
          </a:xfrm>
        </p:spPr>
        <p:txBody>
          <a:bodyPr/>
          <a:lstStyle/>
          <a:p>
            <a:pPr algn="ctr"/>
            <a:r>
              <a:rPr lang="en-IN" sz="2800" b="1" dirty="0">
                <a:solidFill>
                  <a:schemeClr val="tx1"/>
                </a:solidFill>
                <a:latin typeface="Times New Roman" panose="02020603050405020304" pitchFamily="18" charset="0"/>
                <a:cs typeface="Times New Roman" panose="02020603050405020304" pitchFamily="18" charset="0"/>
              </a:rPr>
              <a:t>Methodology </a:t>
            </a:r>
          </a:p>
        </p:txBody>
      </p:sp>
      <p:sp>
        <p:nvSpPr>
          <p:cNvPr id="3" name="Subtitle 2"/>
          <p:cNvSpPr>
            <a:spLocks noGrp="1"/>
          </p:cNvSpPr>
          <p:nvPr>
            <p:ph type="subTitle" idx="1"/>
          </p:nvPr>
        </p:nvSpPr>
        <p:spPr>
          <a:xfrm>
            <a:off x="1507067" y="1655064"/>
            <a:ext cx="3101510" cy="4956048"/>
          </a:xfrm>
        </p:spPr>
        <p:txBody>
          <a:bodyPr/>
          <a:lstStyle/>
          <a:p>
            <a:pPr algn="l"/>
            <a:r>
              <a:rPr lang="en-IN" b="1" dirty="0">
                <a:solidFill>
                  <a:schemeClr val="tx1"/>
                </a:solidFill>
                <a:latin typeface="Times New Roman" panose="02020603050405020304" pitchFamily="18" charset="0"/>
                <a:cs typeface="Times New Roman" panose="02020603050405020304" pitchFamily="18" charset="0"/>
              </a:rPr>
              <a:t>Loading Image Data</a:t>
            </a:r>
            <a:endParaRPr lang="en-IN" dirty="0">
              <a:solidFill>
                <a:schemeClr val="tx1"/>
              </a:solidFill>
              <a:latin typeface="Times New Roman" panose="02020603050405020304" pitchFamily="18" charset="0"/>
              <a:cs typeface="Times New Roman" panose="02020603050405020304" pitchFamily="18" charset="0"/>
            </a:endParaRPr>
          </a:p>
          <a:p>
            <a:pPr marL="342900" lvl="0" indent="-342900" algn="l">
              <a:buClrTx/>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Method to read image</a:t>
            </a:r>
          </a:p>
          <a:p>
            <a:pPr marL="342900" lvl="0" indent="-342900" algn="l">
              <a:buClrTx/>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Method to display image</a:t>
            </a:r>
          </a:p>
          <a:p>
            <a:pPr marL="342900" lvl="0" indent="-342900" algn="l">
              <a:buClrTx/>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Resizing image</a:t>
            </a:r>
          </a:p>
          <a:p>
            <a:pPr marL="342900" lvl="0" indent="-342900" algn="l">
              <a:buClrTx/>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Video </a:t>
            </a:r>
            <a:r>
              <a:rPr lang="en-IN" dirty="0" smtClean="0">
                <a:solidFill>
                  <a:schemeClr val="tx1"/>
                </a:solidFill>
                <a:latin typeface="Times New Roman" panose="02020603050405020304" pitchFamily="18" charset="0"/>
                <a:cs typeface="Times New Roman" panose="02020603050405020304" pitchFamily="18" charset="0"/>
              </a:rPr>
              <a:t>frames</a:t>
            </a:r>
          </a:p>
          <a:p>
            <a:pPr marL="342900" lvl="0" indent="-342900" algn="l">
              <a:buFont typeface="+mj-lt"/>
              <a:buAutoNum type="arabicPeriod"/>
            </a:pPr>
            <a:endParaRPr lang="en-IN" dirty="0">
              <a:solidFill>
                <a:schemeClr val="tx1"/>
              </a:solidFill>
              <a:latin typeface="Times New Roman" panose="02020603050405020304" pitchFamily="18" charset="0"/>
              <a:cs typeface="Times New Roman" panose="02020603050405020304" pitchFamily="18" charset="0"/>
            </a:endParaRPr>
          </a:p>
          <a:p>
            <a:pPr algn="l"/>
            <a:r>
              <a:rPr lang="en-IN" b="1" dirty="0">
                <a:solidFill>
                  <a:schemeClr val="tx1"/>
                </a:solidFill>
                <a:latin typeface="Times New Roman" panose="02020603050405020304" pitchFamily="18" charset="0"/>
                <a:cs typeface="Times New Roman" panose="02020603050405020304" pitchFamily="18" charset="0"/>
              </a:rPr>
              <a:t>Encoding of Load Image</a:t>
            </a:r>
            <a:endParaRPr lang="en-IN" dirty="0">
              <a:solidFill>
                <a:schemeClr val="tx1"/>
              </a:solidFill>
              <a:latin typeface="Times New Roman" panose="02020603050405020304" pitchFamily="18" charset="0"/>
              <a:cs typeface="Times New Roman" panose="02020603050405020304" pitchFamily="18" charset="0"/>
            </a:endParaRPr>
          </a:p>
          <a:p>
            <a:pPr marL="342900" lvl="0" indent="-342900" algn="l">
              <a:buClrTx/>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Encode all the </a:t>
            </a:r>
            <a:r>
              <a:rPr lang="en-IN" dirty="0" err="1">
                <a:solidFill>
                  <a:schemeClr val="tx1"/>
                </a:solidFill>
                <a:latin typeface="Times New Roman" panose="02020603050405020304" pitchFamily="18" charset="0"/>
                <a:cs typeface="Times New Roman" panose="02020603050405020304" pitchFamily="18" charset="0"/>
              </a:rPr>
              <a:t>imges</a:t>
            </a:r>
            <a:r>
              <a:rPr lang="en-IN" dirty="0">
                <a:solidFill>
                  <a:schemeClr val="tx1"/>
                </a:solidFill>
                <a:latin typeface="Times New Roman" panose="02020603050405020304" pitchFamily="18" charset="0"/>
                <a:cs typeface="Times New Roman" panose="02020603050405020304" pitchFamily="18" charset="0"/>
              </a:rPr>
              <a:t> present in the directory</a:t>
            </a:r>
          </a:p>
          <a:p>
            <a:pPr marL="342900" lvl="0" indent="-342900" algn="l">
              <a:buClrTx/>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Store all the encode list inside the list</a:t>
            </a:r>
          </a:p>
          <a:p>
            <a:pPr marL="342900" lvl="0" indent="-342900" algn="l">
              <a:buClrTx/>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While use </a:t>
            </a:r>
            <a:r>
              <a:rPr lang="en-IN" dirty="0" err="1">
                <a:solidFill>
                  <a:schemeClr val="tx1"/>
                </a:solidFill>
                <a:latin typeface="Times New Roman" panose="02020603050405020304" pitchFamily="18" charset="0"/>
                <a:cs typeface="Times New Roman" panose="02020603050405020304" pitchFamily="18" charset="0"/>
              </a:rPr>
              <a:t>thses</a:t>
            </a:r>
            <a:r>
              <a:rPr lang="en-IN" dirty="0">
                <a:solidFill>
                  <a:schemeClr val="tx1"/>
                </a:solidFill>
                <a:latin typeface="Times New Roman" panose="02020603050405020304" pitchFamily="18" charset="0"/>
                <a:cs typeface="Times New Roman" panose="02020603050405020304" pitchFamily="18" charset="0"/>
              </a:rPr>
              <a:t> encode at the time of compare faces</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6587172" y="1552194"/>
            <a:ext cx="1989455" cy="2099945"/>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4495585" y="3759200"/>
            <a:ext cx="5497002" cy="2851912"/>
          </a:xfrm>
          <a:prstGeom prst="rect">
            <a:avLst/>
          </a:prstGeom>
        </p:spPr>
      </p:pic>
    </p:spTree>
    <p:extLst>
      <p:ext uri="{BB962C8B-B14F-4D97-AF65-F5344CB8AC3E}">
        <p14:creationId xmlns:p14="http://schemas.microsoft.com/office/powerpoint/2010/main" val="16282933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anim calcmode="lin" valueType="num">
                                      <p:cBhvr>
                                        <p:cTn id="8" dur="1500" fill="hold"/>
                                        <p:tgtEl>
                                          <p:spTgt spid="2"/>
                                        </p:tgtEl>
                                        <p:attrNameLst>
                                          <p:attrName>ppt_x</p:attrName>
                                        </p:attrNameLst>
                                      </p:cBhvr>
                                      <p:tavLst>
                                        <p:tav tm="0">
                                          <p:val>
                                            <p:strVal val="#ppt_x"/>
                                          </p:val>
                                        </p:tav>
                                        <p:tav tm="100000">
                                          <p:val>
                                            <p:strVal val="#ppt_x"/>
                                          </p:val>
                                        </p:tav>
                                      </p:tavLst>
                                    </p:anim>
                                    <p:anim calcmode="lin" valueType="num">
                                      <p:cBhvr>
                                        <p:cTn id="9" dur="1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5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500"/>
                            </p:stCondLst>
                            <p:childTnLst>
                              <p:par>
                                <p:cTn id="29" presetID="42"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5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5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5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500"/>
                            </p:stCondLst>
                            <p:childTnLst>
                              <p:par>
                                <p:cTn id="53" presetID="42" presetClass="entr" presetSubtype="0" fill="hold" grpId="0" nodeType="after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8" fill="hold">
                            <p:stCondLst>
                              <p:cond delay="9500"/>
                            </p:stCondLst>
                            <p:childTnLst>
                              <p:par>
                                <p:cTn id="59" presetID="42" presetClass="entr" presetSubtype="0" fill="hold" grpId="0" nodeType="after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1000"/>
                                        <p:tgtEl>
                                          <p:spTgt spid="3">
                                            <p:txEl>
                                              <p:pRg st="9" end="9"/>
                                            </p:txEl>
                                          </p:spTgt>
                                        </p:tgtEl>
                                      </p:cBhvr>
                                    </p:animEffect>
                                    <p:anim calcmode="lin" valueType="num">
                                      <p:cBhvr>
                                        <p:cTn id="6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84800"/>
          </a:xfrm>
        </p:spPr>
        <p:txBody>
          <a:bodyPr>
            <a:noAutofit/>
          </a:bodyPr>
          <a:lstStyle/>
          <a:p>
            <a:r>
              <a:rPr lang="en-IN" sz="1800" b="1" dirty="0" smtClean="0">
                <a:solidFill>
                  <a:schemeClr val="tx1"/>
                </a:solidFill>
                <a:latin typeface="Times New Roman" panose="02020603050405020304" pitchFamily="18" charset="0"/>
                <a:cs typeface="Times New Roman" panose="02020603050405020304" pitchFamily="18" charset="0"/>
              </a:rPr>
              <a:t/>
            </a:r>
            <a:br>
              <a:rPr lang="en-IN" sz="1800" b="1" dirty="0" smtClean="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smtClean="0">
                <a:solidFill>
                  <a:schemeClr val="tx1"/>
                </a:solidFill>
                <a:latin typeface="Times New Roman" panose="02020603050405020304" pitchFamily="18" charset="0"/>
                <a:cs typeface="Times New Roman" panose="02020603050405020304" pitchFamily="18" charset="0"/>
              </a:rPr>
              <a:t/>
            </a:r>
            <a:br>
              <a:rPr lang="en-IN" sz="1800" b="1" dirty="0" smtClean="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smtClean="0">
                <a:solidFill>
                  <a:schemeClr val="tx1"/>
                </a:solidFill>
                <a:latin typeface="Times New Roman" panose="02020603050405020304" pitchFamily="18" charset="0"/>
                <a:cs typeface="Times New Roman" panose="02020603050405020304" pitchFamily="18" charset="0"/>
              </a:rPr>
              <a:t/>
            </a:r>
            <a:br>
              <a:rPr lang="en-IN" sz="1800" b="1" dirty="0" smtClean="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smtClean="0">
                <a:solidFill>
                  <a:schemeClr val="tx1"/>
                </a:solidFill>
                <a:latin typeface="Times New Roman" panose="02020603050405020304" pitchFamily="18" charset="0"/>
                <a:cs typeface="Times New Roman" panose="02020603050405020304" pitchFamily="18" charset="0"/>
              </a:rPr>
              <a:t/>
            </a:r>
            <a:br>
              <a:rPr lang="en-IN" sz="1800" b="1" dirty="0" smtClean="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smtClean="0">
                <a:solidFill>
                  <a:schemeClr val="tx1"/>
                </a:solidFill>
                <a:latin typeface="Times New Roman" panose="02020603050405020304" pitchFamily="18" charset="0"/>
                <a:cs typeface="Times New Roman" panose="02020603050405020304" pitchFamily="18" charset="0"/>
              </a:rPr>
              <a:t/>
            </a:r>
            <a:br>
              <a:rPr lang="en-IN" sz="1800" b="1" dirty="0" smtClean="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r>
            <a:br>
              <a:rPr lang="en-IN" sz="1800" b="1" dirty="0">
                <a:solidFill>
                  <a:schemeClr val="tx1"/>
                </a:solidFill>
                <a:latin typeface="Times New Roman" panose="02020603050405020304" pitchFamily="18" charset="0"/>
                <a:cs typeface="Times New Roman" panose="02020603050405020304" pitchFamily="18" charset="0"/>
              </a:rPr>
            </a:br>
            <a:r>
              <a:rPr lang="en-IN" sz="1800" b="1" dirty="0" smtClean="0">
                <a:solidFill>
                  <a:schemeClr val="tx1"/>
                </a:solidFill>
                <a:latin typeface="Times New Roman" panose="02020603050405020304" pitchFamily="18" charset="0"/>
                <a:cs typeface="Times New Roman" panose="02020603050405020304" pitchFamily="18" charset="0"/>
              </a:rPr>
              <a:t/>
            </a:r>
            <a:br>
              <a:rPr lang="en-IN" sz="1800" b="1" dirty="0" smtClean="0">
                <a:solidFill>
                  <a:schemeClr val="tx1"/>
                </a:solidFill>
                <a:latin typeface="Times New Roman" panose="02020603050405020304" pitchFamily="18" charset="0"/>
                <a:cs typeface="Times New Roman" panose="02020603050405020304" pitchFamily="18" charset="0"/>
              </a:rPr>
            </a:br>
            <a:r>
              <a:rPr lang="en-IN" sz="1800" b="1" dirty="0" smtClean="0">
                <a:solidFill>
                  <a:schemeClr val="tx1"/>
                </a:solidFill>
                <a:latin typeface="Times New Roman" panose="02020603050405020304" pitchFamily="18" charset="0"/>
                <a:cs typeface="Times New Roman" panose="02020603050405020304" pitchFamily="18" charset="0"/>
              </a:rPr>
              <a:t>Video </a:t>
            </a:r>
            <a:r>
              <a:rPr lang="en-IN" sz="1800" b="1" dirty="0">
                <a:solidFill>
                  <a:schemeClr val="tx1"/>
                </a:solidFill>
                <a:latin typeface="Times New Roman" panose="02020603050405020304" pitchFamily="18" charset="0"/>
                <a:cs typeface="Times New Roman" panose="02020603050405020304" pitchFamily="18" charset="0"/>
              </a:rPr>
              <a:t>Streaming &amp; Real </a:t>
            </a:r>
            <a:r>
              <a:rPr lang="en-IN" sz="1800" b="1" dirty="0" smtClean="0">
                <a:solidFill>
                  <a:schemeClr val="tx1"/>
                </a:solidFill>
                <a:latin typeface="Times New Roman" panose="02020603050405020304" pitchFamily="18" charset="0"/>
                <a:cs typeface="Times New Roman" panose="02020603050405020304" pitchFamily="18" charset="0"/>
              </a:rPr>
              <a:t>Times</a:t>
            </a:r>
            <a:br>
              <a:rPr lang="en-IN" sz="1800" b="1" dirty="0" smtClean="0">
                <a:solidFill>
                  <a:schemeClr val="tx1"/>
                </a:solidFill>
                <a:latin typeface="Times New Roman" panose="02020603050405020304" pitchFamily="18" charset="0"/>
                <a:cs typeface="Times New Roman" panose="02020603050405020304" pitchFamily="18" charset="0"/>
              </a:rPr>
            </a:br>
            <a:r>
              <a:rPr lang="en-IN" sz="1800" dirty="0" smtClean="0">
                <a:solidFill>
                  <a:schemeClr val="tx1"/>
                </a:solidFill>
                <a:latin typeface="Times New Roman" panose="02020603050405020304" pitchFamily="18" charset="0"/>
                <a:cs typeface="Times New Roman" panose="02020603050405020304" pitchFamily="18" charset="0"/>
              </a:rPr>
              <a:t/>
            </a:r>
            <a:br>
              <a:rPr lang="en-IN" sz="1800" dirty="0" smtClean="0">
                <a:solidFill>
                  <a:schemeClr val="tx1"/>
                </a:solidFill>
                <a:latin typeface="Times New Roman" panose="02020603050405020304" pitchFamily="18" charset="0"/>
                <a:cs typeface="Times New Roman" panose="02020603050405020304" pitchFamily="18" charset="0"/>
              </a:rPr>
            </a:br>
            <a:r>
              <a:rPr lang="en-IN" sz="1800" dirty="0" smtClean="0">
                <a:solidFill>
                  <a:schemeClr val="tx1"/>
                </a:solidFill>
                <a:latin typeface="Times New Roman" panose="02020603050405020304" pitchFamily="18" charset="0"/>
                <a:cs typeface="Times New Roman" panose="02020603050405020304" pitchFamily="18" charset="0"/>
              </a:rPr>
              <a:t> 	1. Method to capture video</a:t>
            </a:r>
            <a:br>
              <a:rPr lang="en-IN" sz="1800" dirty="0" smtClean="0">
                <a:solidFill>
                  <a:schemeClr val="tx1"/>
                </a:solidFill>
                <a:latin typeface="Times New Roman" panose="02020603050405020304" pitchFamily="18" charset="0"/>
                <a:cs typeface="Times New Roman" panose="02020603050405020304" pitchFamily="18" charset="0"/>
              </a:rPr>
            </a:br>
            <a:r>
              <a:rPr lang="en-IN" sz="1800" dirty="0" smtClean="0">
                <a:solidFill>
                  <a:schemeClr val="tx1"/>
                </a:solidFill>
                <a:latin typeface="Times New Roman" panose="02020603050405020304" pitchFamily="18" charset="0"/>
                <a:cs typeface="Times New Roman" panose="02020603050405020304" pitchFamily="18" charset="0"/>
              </a:rPr>
              <a:t> 	2. Video Streaming</a:t>
            </a:r>
            <a:br>
              <a:rPr lang="en-IN" sz="1800" dirty="0" smtClean="0">
                <a:solidFill>
                  <a:schemeClr val="tx1"/>
                </a:solidFill>
                <a:latin typeface="Times New Roman" panose="02020603050405020304" pitchFamily="18" charset="0"/>
                <a:cs typeface="Times New Roman" panose="02020603050405020304" pitchFamily="18" charset="0"/>
              </a:rPr>
            </a:br>
            <a:r>
              <a:rPr lang="en-IN" sz="1800" dirty="0" smtClean="0">
                <a:solidFill>
                  <a:schemeClr val="tx1"/>
                </a:solidFill>
                <a:latin typeface="Times New Roman" panose="02020603050405020304" pitchFamily="18" charset="0"/>
                <a:cs typeface="Times New Roman" panose="02020603050405020304" pitchFamily="18" charset="0"/>
              </a:rPr>
              <a:t>	3. Encode the faces in the current frame</a:t>
            </a:r>
            <a:br>
              <a:rPr lang="en-IN" sz="1800" dirty="0" smtClean="0">
                <a:solidFill>
                  <a:schemeClr val="tx1"/>
                </a:solidFill>
                <a:latin typeface="Times New Roman" panose="02020603050405020304" pitchFamily="18" charset="0"/>
                <a:cs typeface="Times New Roman" panose="02020603050405020304" pitchFamily="18" charset="0"/>
              </a:rPr>
            </a:br>
            <a:r>
              <a:rPr lang="en-IN" sz="1800" dirty="0" smtClean="0">
                <a:solidFill>
                  <a:schemeClr val="tx1"/>
                </a:solidFill>
                <a:latin typeface="Times New Roman" panose="02020603050405020304" pitchFamily="18" charset="0"/>
                <a:cs typeface="Times New Roman" panose="02020603050405020304" pitchFamily="18" charset="0"/>
              </a:rPr>
              <a:t>	4. Compare the captured face in real time</a:t>
            </a:r>
            <a:br>
              <a:rPr lang="en-IN" sz="1800" dirty="0" smtClean="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r>
            <a:br>
              <a:rPr lang="en-IN" sz="1800" dirty="0">
                <a:solidFill>
                  <a:schemeClr val="tx1"/>
                </a:solidFill>
                <a:latin typeface="Times New Roman" panose="02020603050405020304" pitchFamily="18"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687830" y="717233"/>
            <a:ext cx="6402070" cy="2864167"/>
          </a:xfrm>
          <a:prstGeom prst="rect">
            <a:avLst/>
          </a:prstGeom>
        </p:spPr>
      </p:pic>
    </p:spTree>
    <p:extLst>
      <p:ext uri="{BB962C8B-B14F-4D97-AF65-F5344CB8AC3E}">
        <p14:creationId xmlns:p14="http://schemas.microsoft.com/office/powerpoint/2010/main" val="225884111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409</TotalTime>
  <Words>866</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Chandigarh Group of Colleges Jhanjeri, Mohali – 140307    Department of Computer Science and Engineering </vt:lpstr>
      <vt:lpstr>Outline</vt:lpstr>
      <vt:lpstr>Introduction</vt:lpstr>
      <vt:lpstr>PowerPoint Presentation</vt:lpstr>
      <vt:lpstr>Objectives</vt:lpstr>
      <vt:lpstr>Significance</vt:lpstr>
      <vt:lpstr>Work Flow</vt:lpstr>
      <vt:lpstr>Methodology </vt:lpstr>
      <vt:lpstr>           Video Streaming &amp; Real Times    1. Method to capture video   2. Video Streaming  3. Encode the faces in the current frame  4. Compare the captured face in real time  </vt:lpstr>
      <vt:lpstr>PowerPoint Presentation</vt:lpstr>
      <vt:lpstr>PowerPoint Presentation</vt:lpstr>
      <vt:lpstr>PowerPoint Presentation</vt:lpstr>
      <vt:lpstr>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 kumar</dc:creator>
  <cp:lastModifiedBy>prince kumar</cp:lastModifiedBy>
  <cp:revision>43</cp:revision>
  <dcterms:created xsi:type="dcterms:W3CDTF">2021-02-21T17:49:41Z</dcterms:created>
  <dcterms:modified xsi:type="dcterms:W3CDTF">2021-12-13T09:33:41Z</dcterms:modified>
</cp:coreProperties>
</file>