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70" r:id="rId11"/>
    <p:sldId id="271" r:id="rId12"/>
    <p:sldId id="272" r:id="rId13"/>
    <p:sldId id="273" r:id="rId14"/>
    <p:sldId id="274" r:id="rId15"/>
    <p:sldId id="275" r:id="rId16"/>
    <p:sldId id="276" r:id="rId17"/>
    <p:sldId id="265" r:id="rId18"/>
    <p:sldId id="266" r:id="rId19"/>
    <p:sldId id="267" r:id="rId20"/>
    <p:sldId id="268" r:id="rId21"/>
    <p:sldId id="26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96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BAD5345-A2EB-4831-9BA1-2D4ED8C5A73C}" type="datetimeFigureOut">
              <a:rPr lang="en-IN" smtClean="0"/>
              <a:t>09-06-2023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7D7C8D50-7976-4E01-A540-3D1CA2BFBDA2}" type="slidenum">
              <a:rPr lang="en-IN" smtClean="0"/>
              <a:t>‹#›</a:t>
            </a:fld>
            <a:endParaRPr lang="en-IN"/>
          </a:p>
        </p:txBody>
      </p:sp>
    </p:spTree>
    <p:extLst>
      <p:ext uri="{BB962C8B-B14F-4D97-AF65-F5344CB8AC3E}">
        <p14:creationId xmlns:p14="http://schemas.microsoft.com/office/powerpoint/2010/main" val="3443096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AD5345-A2EB-4831-9BA1-2D4ED8C5A73C}" type="datetimeFigureOut">
              <a:rPr lang="en-IN" smtClean="0"/>
              <a:t>09-06-2023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7C8D50-7976-4E01-A540-3D1CA2BFBDA2}" type="slidenum">
              <a:rPr lang="en-IN" smtClean="0"/>
              <a:t>‹#›</a:t>
            </a:fld>
            <a:endParaRPr lang="en-IN"/>
          </a:p>
        </p:txBody>
      </p:sp>
    </p:spTree>
    <p:extLst>
      <p:ext uri="{BB962C8B-B14F-4D97-AF65-F5344CB8AC3E}">
        <p14:creationId xmlns:p14="http://schemas.microsoft.com/office/powerpoint/2010/main" val="4119961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AD5345-A2EB-4831-9BA1-2D4ED8C5A73C}" type="datetimeFigureOut">
              <a:rPr lang="en-IN" smtClean="0"/>
              <a:t>09-06-2023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7C8D50-7976-4E01-A540-3D1CA2BFBDA2}" type="slidenum">
              <a:rPr lang="en-IN" smtClean="0"/>
              <a:t>‹#›</a:t>
            </a:fld>
            <a:endParaRPr lang="en-IN"/>
          </a:p>
        </p:txBody>
      </p:sp>
    </p:spTree>
    <p:extLst>
      <p:ext uri="{BB962C8B-B14F-4D97-AF65-F5344CB8AC3E}">
        <p14:creationId xmlns:p14="http://schemas.microsoft.com/office/powerpoint/2010/main" val="874597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AD5345-A2EB-4831-9BA1-2D4ED8C5A73C}" type="datetimeFigureOut">
              <a:rPr lang="en-IN" smtClean="0"/>
              <a:t>09-06-2023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7C8D50-7976-4E01-A540-3D1CA2BFBDA2}"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1817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AD5345-A2EB-4831-9BA1-2D4ED8C5A73C}" type="datetimeFigureOut">
              <a:rPr lang="en-IN" smtClean="0"/>
              <a:t>09-06-2023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7C8D50-7976-4E01-A540-3D1CA2BFBDA2}" type="slidenum">
              <a:rPr lang="en-IN" smtClean="0"/>
              <a:t>‹#›</a:t>
            </a:fld>
            <a:endParaRPr lang="en-IN"/>
          </a:p>
        </p:txBody>
      </p:sp>
    </p:spTree>
    <p:extLst>
      <p:ext uri="{BB962C8B-B14F-4D97-AF65-F5344CB8AC3E}">
        <p14:creationId xmlns:p14="http://schemas.microsoft.com/office/powerpoint/2010/main" val="31799256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BAD5345-A2EB-4831-9BA1-2D4ED8C5A73C}" type="datetimeFigureOut">
              <a:rPr lang="en-IN" smtClean="0"/>
              <a:t>09-06-2023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7C8D50-7976-4E01-A540-3D1CA2BFBDA2}" type="slidenum">
              <a:rPr lang="en-IN" smtClean="0"/>
              <a:t>‹#›</a:t>
            </a:fld>
            <a:endParaRPr lang="en-IN"/>
          </a:p>
        </p:txBody>
      </p:sp>
    </p:spTree>
    <p:extLst>
      <p:ext uri="{BB962C8B-B14F-4D97-AF65-F5344CB8AC3E}">
        <p14:creationId xmlns:p14="http://schemas.microsoft.com/office/powerpoint/2010/main" val="23344519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BAD5345-A2EB-4831-9BA1-2D4ED8C5A73C}" type="datetimeFigureOut">
              <a:rPr lang="en-IN" smtClean="0"/>
              <a:t>09-06-2023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7C8D50-7976-4E01-A540-3D1CA2BFBDA2}" type="slidenum">
              <a:rPr lang="en-IN" smtClean="0"/>
              <a:t>‹#›</a:t>
            </a:fld>
            <a:endParaRPr lang="en-IN"/>
          </a:p>
        </p:txBody>
      </p:sp>
    </p:spTree>
    <p:extLst>
      <p:ext uri="{BB962C8B-B14F-4D97-AF65-F5344CB8AC3E}">
        <p14:creationId xmlns:p14="http://schemas.microsoft.com/office/powerpoint/2010/main" val="2746906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AD5345-A2EB-4831-9BA1-2D4ED8C5A73C}"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7C8D50-7976-4E01-A540-3D1CA2BFBDA2}" type="slidenum">
              <a:rPr lang="en-IN" smtClean="0"/>
              <a:t>‹#›</a:t>
            </a:fld>
            <a:endParaRPr lang="en-IN"/>
          </a:p>
        </p:txBody>
      </p:sp>
    </p:spTree>
    <p:extLst>
      <p:ext uri="{BB962C8B-B14F-4D97-AF65-F5344CB8AC3E}">
        <p14:creationId xmlns:p14="http://schemas.microsoft.com/office/powerpoint/2010/main" val="3920804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AD5345-A2EB-4831-9BA1-2D4ED8C5A73C}"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7C8D50-7976-4E01-A540-3D1CA2BFBDA2}" type="slidenum">
              <a:rPr lang="en-IN" smtClean="0"/>
              <a:t>‹#›</a:t>
            </a:fld>
            <a:endParaRPr lang="en-IN"/>
          </a:p>
        </p:txBody>
      </p:sp>
    </p:spTree>
    <p:extLst>
      <p:ext uri="{BB962C8B-B14F-4D97-AF65-F5344CB8AC3E}">
        <p14:creationId xmlns:p14="http://schemas.microsoft.com/office/powerpoint/2010/main" val="1278851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AD5345-A2EB-4831-9BA1-2D4ED8C5A73C}"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7C8D50-7976-4E01-A540-3D1CA2BFBDA2}" type="slidenum">
              <a:rPr lang="en-IN" smtClean="0"/>
              <a:t>‹#›</a:t>
            </a:fld>
            <a:endParaRPr lang="en-IN"/>
          </a:p>
        </p:txBody>
      </p:sp>
    </p:spTree>
    <p:extLst>
      <p:ext uri="{BB962C8B-B14F-4D97-AF65-F5344CB8AC3E}">
        <p14:creationId xmlns:p14="http://schemas.microsoft.com/office/powerpoint/2010/main" val="447176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AD5345-A2EB-4831-9BA1-2D4ED8C5A73C}"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7C8D50-7976-4E01-A540-3D1CA2BFBDA2}" type="slidenum">
              <a:rPr lang="en-IN" smtClean="0"/>
              <a:t>‹#›</a:t>
            </a:fld>
            <a:endParaRPr lang="en-IN"/>
          </a:p>
        </p:txBody>
      </p:sp>
    </p:spTree>
    <p:extLst>
      <p:ext uri="{BB962C8B-B14F-4D97-AF65-F5344CB8AC3E}">
        <p14:creationId xmlns:p14="http://schemas.microsoft.com/office/powerpoint/2010/main" val="1417281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AD5345-A2EB-4831-9BA1-2D4ED8C5A73C}" type="datetimeFigureOut">
              <a:rPr lang="en-IN" smtClean="0"/>
              <a:t>09-06-2023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7C8D50-7976-4E01-A540-3D1CA2BFBDA2}" type="slidenum">
              <a:rPr lang="en-IN" smtClean="0"/>
              <a:t>‹#›</a:t>
            </a:fld>
            <a:endParaRPr lang="en-IN"/>
          </a:p>
        </p:txBody>
      </p:sp>
    </p:spTree>
    <p:extLst>
      <p:ext uri="{BB962C8B-B14F-4D97-AF65-F5344CB8AC3E}">
        <p14:creationId xmlns:p14="http://schemas.microsoft.com/office/powerpoint/2010/main" val="3404840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AD5345-A2EB-4831-9BA1-2D4ED8C5A73C}" type="datetimeFigureOut">
              <a:rPr lang="en-IN" smtClean="0"/>
              <a:t>09-06-2023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7C8D50-7976-4E01-A540-3D1CA2BFBDA2}" type="slidenum">
              <a:rPr lang="en-IN" smtClean="0"/>
              <a:t>‹#›</a:t>
            </a:fld>
            <a:endParaRPr lang="en-IN"/>
          </a:p>
        </p:txBody>
      </p:sp>
    </p:spTree>
    <p:extLst>
      <p:ext uri="{BB962C8B-B14F-4D97-AF65-F5344CB8AC3E}">
        <p14:creationId xmlns:p14="http://schemas.microsoft.com/office/powerpoint/2010/main" val="3369380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AD5345-A2EB-4831-9BA1-2D4ED8C5A73C}" type="datetimeFigureOut">
              <a:rPr lang="en-IN" smtClean="0"/>
              <a:t>09-06-2023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7C8D50-7976-4E01-A540-3D1CA2BFBDA2}" type="slidenum">
              <a:rPr lang="en-IN" smtClean="0"/>
              <a:t>‹#›</a:t>
            </a:fld>
            <a:endParaRPr lang="en-IN"/>
          </a:p>
        </p:txBody>
      </p:sp>
    </p:spTree>
    <p:extLst>
      <p:ext uri="{BB962C8B-B14F-4D97-AF65-F5344CB8AC3E}">
        <p14:creationId xmlns:p14="http://schemas.microsoft.com/office/powerpoint/2010/main" val="3199778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AD5345-A2EB-4831-9BA1-2D4ED8C5A73C}" type="datetimeFigureOut">
              <a:rPr lang="en-IN" smtClean="0"/>
              <a:t>09-06-2023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7C8D50-7976-4E01-A540-3D1CA2BFBDA2}" type="slidenum">
              <a:rPr lang="en-IN" smtClean="0"/>
              <a:t>‹#›</a:t>
            </a:fld>
            <a:endParaRPr lang="en-IN"/>
          </a:p>
        </p:txBody>
      </p:sp>
    </p:spTree>
    <p:extLst>
      <p:ext uri="{BB962C8B-B14F-4D97-AF65-F5344CB8AC3E}">
        <p14:creationId xmlns:p14="http://schemas.microsoft.com/office/powerpoint/2010/main" val="3538058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AD5345-A2EB-4831-9BA1-2D4ED8C5A73C}" type="datetimeFigureOut">
              <a:rPr lang="en-IN" smtClean="0"/>
              <a:t>09-06-2023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7C8D50-7976-4E01-A540-3D1CA2BFBDA2}" type="slidenum">
              <a:rPr lang="en-IN" smtClean="0"/>
              <a:t>‹#›</a:t>
            </a:fld>
            <a:endParaRPr lang="en-IN"/>
          </a:p>
        </p:txBody>
      </p:sp>
    </p:spTree>
    <p:extLst>
      <p:ext uri="{BB962C8B-B14F-4D97-AF65-F5344CB8AC3E}">
        <p14:creationId xmlns:p14="http://schemas.microsoft.com/office/powerpoint/2010/main" val="1610185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AD5345-A2EB-4831-9BA1-2D4ED8C5A73C}" type="datetimeFigureOut">
              <a:rPr lang="en-IN" smtClean="0"/>
              <a:t>09-06-2023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7C8D50-7976-4E01-A540-3D1CA2BFBDA2}" type="slidenum">
              <a:rPr lang="en-IN" smtClean="0"/>
              <a:t>‹#›</a:t>
            </a:fld>
            <a:endParaRPr lang="en-IN"/>
          </a:p>
        </p:txBody>
      </p:sp>
    </p:spTree>
    <p:extLst>
      <p:ext uri="{BB962C8B-B14F-4D97-AF65-F5344CB8AC3E}">
        <p14:creationId xmlns:p14="http://schemas.microsoft.com/office/powerpoint/2010/main" val="2663846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BAD5345-A2EB-4831-9BA1-2D4ED8C5A73C}" type="datetimeFigureOut">
              <a:rPr lang="en-IN" smtClean="0"/>
              <a:t>09-06-2023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D7C8D50-7976-4E01-A540-3D1CA2BFBDA2}" type="slidenum">
              <a:rPr lang="en-IN" smtClean="0"/>
              <a:t>‹#›</a:t>
            </a:fld>
            <a:endParaRPr lang="en-IN"/>
          </a:p>
        </p:txBody>
      </p:sp>
    </p:spTree>
    <p:extLst>
      <p:ext uri="{BB962C8B-B14F-4D97-AF65-F5344CB8AC3E}">
        <p14:creationId xmlns:p14="http://schemas.microsoft.com/office/powerpoint/2010/main" val="415948102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C7A0971-4E52-AC05-961E-89DD73E864F4}"/>
              </a:ext>
            </a:extLst>
          </p:cNvPr>
          <p:cNvSpPr txBox="1"/>
          <p:nvPr/>
        </p:nvSpPr>
        <p:spPr>
          <a:xfrm>
            <a:off x="1967345" y="397223"/>
            <a:ext cx="8257309" cy="1200329"/>
          </a:xfrm>
          <a:prstGeom prst="rect">
            <a:avLst/>
          </a:prstGeom>
          <a:noFill/>
        </p:spPr>
        <p:txBody>
          <a:bodyPr wrap="square">
            <a:spAutoFit/>
          </a:bodyPr>
          <a:lstStyle/>
          <a:p>
            <a:r>
              <a:rPr lang="en-IN" sz="7200" dirty="0"/>
              <a:t>Artificial Intelligence</a:t>
            </a:r>
          </a:p>
        </p:txBody>
      </p:sp>
      <p:sp>
        <p:nvSpPr>
          <p:cNvPr id="7" name="Subtitle 2">
            <a:extLst>
              <a:ext uri="{FF2B5EF4-FFF2-40B4-BE49-F238E27FC236}">
                <a16:creationId xmlns:a16="http://schemas.microsoft.com/office/drawing/2014/main" id="{E30794C9-373E-3842-5710-8C322BB65556}"/>
              </a:ext>
            </a:extLst>
          </p:cNvPr>
          <p:cNvSpPr>
            <a:spLocks noGrp="1"/>
          </p:cNvSpPr>
          <p:nvPr/>
        </p:nvSpPr>
        <p:spPr>
          <a:xfrm>
            <a:off x="1967345" y="1423482"/>
            <a:ext cx="10224655" cy="527872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2800" dirty="0">
                <a:solidFill>
                  <a:schemeClr val="bg1">
                    <a:lumMod val="85000"/>
                    <a:lumOff val="15000"/>
                  </a:schemeClr>
                </a:solidFill>
              </a:rPr>
              <a:t>Artificial Intelligence(AI) refers to the simulation of human intelligence in machines that are programmed to think like humans and mimic their actions.</a:t>
            </a:r>
            <a:endParaRPr lang="en-IN" dirty="0">
              <a:solidFill>
                <a:schemeClr val="bg1">
                  <a:lumMod val="85000"/>
                  <a:lumOff val="15000"/>
                </a:schemeClr>
              </a:solidFill>
            </a:endParaRPr>
          </a:p>
          <a:p>
            <a:pPr algn="l"/>
            <a:r>
              <a:rPr lang="en-IN" sz="3600" dirty="0">
                <a:solidFill>
                  <a:srgbClr val="FF0000"/>
                </a:solidFill>
              </a:rPr>
              <a:t>Branches of AI are :-</a:t>
            </a:r>
          </a:p>
          <a:p>
            <a:pPr marL="342900" indent="-342900" algn="l">
              <a:buFont typeface="Arial" panose="020B0604020202020204" pitchFamily="34" charset="0"/>
              <a:buChar char="•"/>
            </a:pPr>
            <a:r>
              <a:rPr lang="en-IN" sz="2800" dirty="0">
                <a:solidFill>
                  <a:schemeClr val="accent5">
                    <a:lumMod val="40000"/>
                    <a:lumOff val="60000"/>
                  </a:schemeClr>
                </a:solidFill>
              </a:rPr>
              <a:t>Machine Learning</a:t>
            </a:r>
          </a:p>
          <a:p>
            <a:pPr marL="342900" indent="-342900" algn="l">
              <a:buFont typeface="Arial" panose="020B0604020202020204" pitchFamily="34" charset="0"/>
              <a:buChar char="•"/>
            </a:pPr>
            <a:r>
              <a:rPr lang="en-IN" sz="2800" dirty="0">
                <a:solidFill>
                  <a:schemeClr val="accent5">
                    <a:lumMod val="40000"/>
                    <a:lumOff val="60000"/>
                  </a:schemeClr>
                </a:solidFill>
              </a:rPr>
              <a:t>Deep Learning</a:t>
            </a:r>
          </a:p>
          <a:p>
            <a:pPr marL="342900" indent="-342900" algn="l">
              <a:buFont typeface="Arial" panose="020B0604020202020204" pitchFamily="34" charset="0"/>
              <a:buChar char="•"/>
            </a:pPr>
            <a:r>
              <a:rPr lang="en-IN" sz="2800" dirty="0">
                <a:solidFill>
                  <a:schemeClr val="accent5">
                    <a:lumMod val="40000"/>
                    <a:lumOff val="60000"/>
                  </a:schemeClr>
                </a:solidFill>
              </a:rPr>
              <a:t>Natural Language Processing</a:t>
            </a:r>
          </a:p>
          <a:p>
            <a:pPr marL="342900" indent="-342900" algn="l">
              <a:buFont typeface="Arial" panose="020B0604020202020204" pitchFamily="34" charset="0"/>
              <a:buChar char="•"/>
            </a:pPr>
            <a:r>
              <a:rPr lang="en-IN" sz="2800" dirty="0">
                <a:solidFill>
                  <a:schemeClr val="accent5">
                    <a:lumMod val="40000"/>
                    <a:lumOff val="60000"/>
                  </a:schemeClr>
                </a:solidFill>
              </a:rPr>
              <a:t>Robotics</a:t>
            </a:r>
          </a:p>
          <a:p>
            <a:pPr marL="342900" indent="-342900" algn="l">
              <a:buFont typeface="Arial" panose="020B0604020202020204" pitchFamily="34" charset="0"/>
              <a:buChar char="•"/>
            </a:pPr>
            <a:r>
              <a:rPr lang="en-IN" sz="2800" dirty="0">
                <a:solidFill>
                  <a:schemeClr val="accent5">
                    <a:lumMod val="40000"/>
                    <a:lumOff val="60000"/>
                  </a:schemeClr>
                </a:solidFill>
              </a:rPr>
              <a:t>Expert Systems</a:t>
            </a:r>
          </a:p>
          <a:p>
            <a:pPr marL="342900" indent="-342900" algn="l">
              <a:buFont typeface="Arial" panose="020B0604020202020204" pitchFamily="34" charset="0"/>
              <a:buChar char="•"/>
            </a:pPr>
            <a:r>
              <a:rPr lang="en-IN" sz="2800" dirty="0">
                <a:solidFill>
                  <a:schemeClr val="accent5">
                    <a:lumMod val="40000"/>
                    <a:lumOff val="60000"/>
                  </a:schemeClr>
                </a:solidFill>
              </a:rPr>
              <a:t>Fuzzy Logic</a:t>
            </a:r>
          </a:p>
        </p:txBody>
      </p:sp>
    </p:spTree>
    <p:extLst>
      <p:ext uri="{BB962C8B-B14F-4D97-AF65-F5344CB8AC3E}">
        <p14:creationId xmlns:p14="http://schemas.microsoft.com/office/powerpoint/2010/main" val="3415150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6032188-C2CE-8ABB-0335-A47E6AED7B00}"/>
              </a:ext>
            </a:extLst>
          </p:cNvPr>
          <p:cNvSpPr>
            <a:spLocks noGrp="1"/>
          </p:cNvSpPr>
          <p:nvPr/>
        </p:nvSpPr>
        <p:spPr>
          <a:xfrm>
            <a:off x="1148443" y="218209"/>
            <a:ext cx="9895114"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algn="l">
              <a:buFont typeface="Wingdings" panose="05000000000000000000" pitchFamily="2" charset="2"/>
              <a:buChar char="q"/>
            </a:pPr>
            <a:r>
              <a:rPr lang="en-US" sz="4700" dirty="0">
                <a:solidFill>
                  <a:srgbClr val="FFFF00"/>
                </a:solidFill>
              </a:rPr>
              <a:t> NON Linear regression</a:t>
            </a:r>
            <a:endParaRPr lang="en-IN" sz="4700" dirty="0">
              <a:solidFill>
                <a:srgbClr val="FFFF00"/>
              </a:solidFill>
            </a:endParaRPr>
          </a:p>
        </p:txBody>
      </p:sp>
      <p:sp>
        <p:nvSpPr>
          <p:cNvPr id="6" name="TextBox 5">
            <a:extLst>
              <a:ext uri="{FF2B5EF4-FFF2-40B4-BE49-F238E27FC236}">
                <a16:creationId xmlns:a16="http://schemas.microsoft.com/office/drawing/2014/main" id="{E2CC8EF1-367C-016D-E996-8B408EF877ED}"/>
              </a:ext>
            </a:extLst>
          </p:cNvPr>
          <p:cNvSpPr txBox="1"/>
          <p:nvPr/>
        </p:nvSpPr>
        <p:spPr>
          <a:xfrm>
            <a:off x="1148442" y="1381991"/>
            <a:ext cx="9895113" cy="3600986"/>
          </a:xfrm>
          <a:prstGeom prst="rect">
            <a:avLst/>
          </a:prstGeom>
          <a:noFill/>
        </p:spPr>
        <p:txBody>
          <a:bodyPr wrap="square">
            <a:spAutoFit/>
          </a:bodyPr>
          <a:lstStyle/>
          <a:p>
            <a:r>
              <a:rPr lang="en-US" sz="3800" b="0" i="0" dirty="0">
                <a:solidFill>
                  <a:schemeClr val="accent4">
                    <a:lumMod val="75000"/>
                  </a:schemeClr>
                </a:solidFill>
                <a:effectLst/>
                <a:latin typeface="arial" panose="020B0604020202020204" pitchFamily="34" charset="0"/>
              </a:rPr>
              <a:t>This type of statistical model (also known as logit model) is often used for classification and predictive analytics. Logistic regression estimates the probability of an event occurring, such as voted or didn't vote, based on a given dataset of independent variables.</a:t>
            </a:r>
            <a:endParaRPr lang="en-IN" sz="3800" dirty="0">
              <a:solidFill>
                <a:schemeClr val="accent4">
                  <a:lumMod val="75000"/>
                </a:schemeClr>
              </a:solidFill>
            </a:endParaRPr>
          </a:p>
        </p:txBody>
      </p:sp>
    </p:spTree>
    <p:extLst>
      <p:ext uri="{BB962C8B-B14F-4D97-AF65-F5344CB8AC3E}">
        <p14:creationId xmlns:p14="http://schemas.microsoft.com/office/powerpoint/2010/main" val="3231733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648615E-1277-DFD4-D189-BDDC30D307DD}"/>
              </a:ext>
            </a:extLst>
          </p:cNvPr>
          <p:cNvSpPr>
            <a:spLocks noGrp="1"/>
          </p:cNvSpPr>
          <p:nvPr/>
        </p:nvSpPr>
        <p:spPr>
          <a:xfrm>
            <a:off x="1148443" y="218209"/>
            <a:ext cx="9895114"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algn="l">
              <a:buFont typeface="Wingdings" panose="05000000000000000000" pitchFamily="2" charset="2"/>
              <a:buChar char="q"/>
            </a:pPr>
            <a:r>
              <a:rPr lang="en-US" sz="4700" dirty="0">
                <a:solidFill>
                  <a:srgbClr val="FFFF00"/>
                </a:solidFill>
              </a:rPr>
              <a:t> LOGISTIC REGRESSION</a:t>
            </a:r>
            <a:endParaRPr lang="en-IN" sz="4700" dirty="0">
              <a:solidFill>
                <a:srgbClr val="FFFF00"/>
              </a:solidFill>
            </a:endParaRPr>
          </a:p>
        </p:txBody>
      </p:sp>
      <p:sp>
        <p:nvSpPr>
          <p:cNvPr id="10" name="TextBox 9">
            <a:extLst>
              <a:ext uri="{FF2B5EF4-FFF2-40B4-BE49-F238E27FC236}">
                <a16:creationId xmlns:a16="http://schemas.microsoft.com/office/drawing/2014/main" id="{705C51A2-4B87-05C5-9F05-F3C5995D7B56}"/>
              </a:ext>
            </a:extLst>
          </p:cNvPr>
          <p:cNvSpPr txBox="1"/>
          <p:nvPr/>
        </p:nvSpPr>
        <p:spPr>
          <a:xfrm>
            <a:off x="988868" y="1443841"/>
            <a:ext cx="10214264" cy="3416320"/>
          </a:xfrm>
          <a:prstGeom prst="rect">
            <a:avLst/>
          </a:prstGeom>
          <a:noFill/>
        </p:spPr>
        <p:txBody>
          <a:bodyPr wrap="square">
            <a:spAutoFit/>
          </a:bodyPr>
          <a:lstStyle/>
          <a:p>
            <a:r>
              <a:rPr lang="en-US" sz="3600" b="0" i="0" dirty="0">
                <a:solidFill>
                  <a:schemeClr val="accent4">
                    <a:lumMod val="75000"/>
                  </a:schemeClr>
                </a:solidFill>
                <a:effectLst/>
                <a:latin typeface="arial" panose="020B0604020202020204" pitchFamily="34" charset="0"/>
              </a:rPr>
              <a:t>This type of statistical model (also known as logit model) is often used for classification and predictive analytics. Logistic regression estimates the probability of an event occurring, such as voted or didn't vote, based on a given dataset of independent variables.</a:t>
            </a:r>
            <a:endParaRPr lang="en-IN" sz="3600" dirty="0">
              <a:solidFill>
                <a:schemeClr val="accent4">
                  <a:lumMod val="75000"/>
                </a:schemeClr>
              </a:solidFill>
            </a:endParaRPr>
          </a:p>
        </p:txBody>
      </p:sp>
    </p:spTree>
    <p:extLst>
      <p:ext uri="{BB962C8B-B14F-4D97-AF65-F5344CB8AC3E}">
        <p14:creationId xmlns:p14="http://schemas.microsoft.com/office/powerpoint/2010/main" val="1170374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7A7E6C9-606C-CDBA-A75D-018C838AB149}"/>
              </a:ext>
            </a:extLst>
          </p:cNvPr>
          <p:cNvSpPr>
            <a:spLocks noGrp="1"/>
          </p:cNvSpPr>
          <p:nvPr/>
        </p:nvSpPr>
        <p:spPr>
          <a:xfrm>
            <a:off x="1148443" y="218209"/>
            <a:ext cx="9895114"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algn="l">
              <a:buFont typeface="Wingdings" panose="05000000000000000000" pitchFamily="2" charset="2"/>
              <a:buChar char="q"/>
            </a:pPr>
            <a:r>
              <a:rPr lang="en-US" sz="4700" dirty="0">
                <a:solidFill>
                  <a:srgbClr val="FFFF00"/>
                </a:solidFill>
              </a:rPr>
              <a:t>DECISION TREE</a:t>
            </a:r>
            <a:endParaRPr lang="en-IN" sz="4700" dirty="0">
              <a:solidFill>
                <a:srgbClr val="FFFF00"/>
              </a:solidFill>
            </a:endParaRPr>
          </a:p>
        </p:txBody>
      </p:sp>
      <p:sp>
        <p:nvSpPr>
          <p:cNvPr id="6" name="TextBox 5">
            <a:extLst>
              <a:ext uri="{FF2B5EF4-FFF2-40B4-BE49-F238E27FC236}">
                <a16:creationId xmlns:a16="http://schemas.microsoft.com/office/drawing/2014/main" id="{201FCC4A-AD02-8DBE-EFBD-515A21C62C49}"/>
              </a:ext>
            </a:extLst>
          </p:cNvPr>
          <p:cNvSpPr txBox="1"/>
          <p:nvPr/>
        </p:nvSpPr>
        <p:spPr>
          <a:xfrm>
            <a:off x="952500" y="1511237"/>
            <a:ext cx="10287000" cy="4401205"/>
          </a:xfrm>
          <a:prstGeom prst="rect">
            <a:avLst/>
          </a:prstGeom>
          <a:noFill/>
        </p:spPr>
        <p:txBody>
          <a:bodyPr wrap="square">
            <a:spAutoFit/>
          </a:bodyPr>
          <a:lstStyle/>
          <a:p>
            <a:r>
              <a:rPr lang="en-US" sz="4000" b="0" i="0" dirty="0">
                <a:solidFill>
                  <a:schemeClr val="accent4">
                    <a:lumMod val="75000"/>
                  </a:schemeClr>
                </a:solidFill>
                <a:effectLst/>
                <a:latin typeface="arial" panose="020B0604020202020204" pitchFamily="34" charset="0"/>
              </a:rPr>
              <a:t>A decision tree is a flowchart-like structure in which each internal node represents a "test" on an attribute (e.g. whether a coin flip comes up heads or tails), each branch represents the outcome of the test, and each leaf node represents a class label (decision taken after computing all attributes).</a:t>
            </a:r>
            <a:endParaRPr lang="en-IN" sz="4000" dirty="0">
              <a:solidFill>
                <a:schemeClr val="accent4">
                  <a:lumMod val="75000"/>
                </a:schemeClr>
              </a:solidFill>
            </a:endParaRPr>
          </a:p>
        </p:txBody>
      </p:sp>
    </p:spTree>
    <p:extLst>
      <p:ext uri="{BB962C8B-B14F-4D97-AF65-F5344CB8AC3E}">
        <p14:creationId xmlns:p14="http://schemas.microsoft.com/office/powerpoint/2010/main" val="1693567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12D50B-E3A1-B7AC-DF98-DDC3256FE5AE}"/>
              </a:ext>
            </a:extLst>
          </p:cNvPr>
          <p:cNvSpPr>
            <a:spLocks noGrp="1"/>
          </p:cNvSpPr>
          <p:nvPr/>
        </p:nvSpPr>
        <p:spPr>
          <a:xfrm>
            <a:off x="1148443" y="218209"/>
            <a:ext cx="9895114"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algn="l">
              <a:buFont typeface="Wingdings" panose="05000000000000000000" pitchFamily="2" charset="2"/>
              <a:buChar char="q"/>
            </a:pPr>
            <a:r>
              <a:rPr lang="en-US" sz="4700" dirty="0">
                <a:solidFill>
                  <a:srgbClr val="FFFF00"/>
                </a:solidFill>
              </a:rPr>
              <a:t> RANDOM FOREST</a:t>
            </a:r>
            <a:endParaRPr lang="en-IN" sz="4700" dirty="0">
              <a:solidFill>
                <a:srgbClr val="FFFF00"/>
              </a:solidFill>
            </a:endParaRPr>
          </a:p>
        </p:txBody>
      </p:sp>
      <p:sp>
        <p:nvSpPr>
          <p:cNvPr id="6" name="TextBox 5">
            <a:extLst>
              <a:ext uri="{FF2B5EF4-FFF2-40B4-BE49-F238E27FC236}">
                <a16:creationId xmlns:a16="http://schemas.microsoft.com/office/drawing/2014/main" id="{9A56FA06-AFBC-147A-3228-58E2B61AFF6F}"/>
              </a:ext>
            </a:extLst>
          </p:cNvPr>
          <p:cNvSpPr txBox="1"/>
          <p:nvPr/>
        </p:nvSpPr>
        <p:spPr>
          <a:xfrm>
            <a:off x="1028700" y="1111827"/>
            <a:ext cx="10131136" cy="5016758"/>
          </a:xfrm>
          <a:prstGeom prst="rect">
            <a:avLst/>
          </a:prstGeom>
          <a:noFill/>
        </p:spPr>
        <p:txBody>
          <a:bodyPr wrap="square">
            <a:spAutoFit/>
          </a:bodyPr>
          <a:lstStyle/>
          <a:p>
            <a:r>
              <a:rPr lang="en-US" sz="4000" b="0" i="0" dirty="0">
                <a:solidFill>
                  <a:schemeClr val="accent4">
                    <a:lumMod val="75000"/>
                  </a:schemeClr>
                </a:solidFill>
                <a:effectLst/>
                <a:latin typeface="arial" panose="020B0604020202020204" pitchFamily="34" charset="0"/>
              </a:rPr>
              <a:t>Random forest is a commonly-used machine learning algorithm trademarked by Leo </a:t>
            </a:r>
            <a:r>
              <a:rPr lang="en-US" sz="4000" b="0" i="0" dirty="0" err="1">
                <a:solidFill>
                  <a:schemeClr val="accent4">
                    <a:lumMod val="75000"/>
                  </a:schemeClr>
                </a:solidFill>
                <a:effectLst/>
                <a:latin typeface="arial" panose="020B0604020202020204" pitchFamily="34" charset="0"/>
              </a:rPr>
              <a:t>Breiman</a:t>
            </a:r>
            <a:r>
              <a:rPr lang="en-US" sz="4000" b="0" i="0" dirty="0">
                <a:solidFill>
                  <a:schemeClr val="accent4">
                    <a:lumMod val="75000"/>
                  </a:schemeClr>
                </a:solidFill>
                <a:effectLst/>
                <a:latin typeface="arial" panose="020B0604020202020204" pitchFamily="34" charset="0"/>
              </a:rPr>
              <a:t> and Adele Cutler, which combines the output of multiple decision trees to reach a single result. Its ease of use and flexibility have fueled its adoption, as it handles both classification and regression problems</a:t>
            </a:r>
            <a:endParaRPr lang="en-IN" sz="4000" dirty="0">
              <a:solidFill>
                <a:schemeClr val="accent4">
                  <a:lumMod val="75000"/>
                </a:schemeClr>
              </a:solidFill>
            </a:endParaRPr>
          </a:p>
        </p:txBody>
      </p:sp>
    </p:spTree>
    <p:extLst>
      <p:ext uri="{BB962C8B-B14F-4D97-AF65-F5344CB8AC3E}">
        <p14:creationId xmlns:p14="http://schemas.microsoft.com/office/powerpoint/2010/main" val="590273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B98E39-44A3-26F9-E4A5-2FE60B8ED50D}"/>
              </a:ext>
            </a:extLst>
          </p:cNvPr>
          <p:cNvSpPr>
            <a:spLocks noGrp="1"/>
          </p:cNvSpPr>
          <p:nvPr/>
        </p:nvSpPr>
        <p:spPr>
          <a:xfrm>
            <a:off x="1148443" y="218209"/>
            <a:ext cx="9895114"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algn="l">
              <a:buFont typeface="Wingdings" panose="05000000000000000000" pitchFamily="2" charset="2"/>
              <a:buChar char="q"/>
            </a:pPr>
            <a:r>
              <a:rPr lang="en-US" sz="4700" dirty="0">
                <a:solidFill>
                  <a:srgbClr val="FFFF00"/>
                </a:solidFill>
              </a:rPr>
              <a:t>KNN (K NEAREST NEIGHBOUR)</a:t>
            </a:r>
            <a:endParaRPr lang="en-IN" sz="4700" dirty="0">
              <a:solidFill>
                <a:srgbClr val="FFFF00"/>
              </a:solidFill>
            </a:endParaRPr>
          </a:p>
        </p:txBody>
      </p:sp>
      <p:sp>
        <p:nvSpPr>
          <p:cNvPr id="6" name="TextBox 5">
            <a:extLst>
              <a:ext uri="{FF2B5EF4-FFF2-40B4-BE49-F238E27FC236}">
                <a16:creationId xmlns:a16="http://schemas.microsoft.com/office/drawing/2014/main" id="{2AEC75B3-0B4B-EA06-C6FB-A40C4BC7E9A3}"/>
              </a:ext>
            </a:extLst>
          </p:cNvPr>
          <p:cNvSpPr txBox="1"/>
          <p:nvPr/>
        </p:nvSpPr>
        <p:spPr>
          <a:xfrm>
            <a:off x="987137" y="1511237"/>
            <a:ext cx="10056420" cy="3785652"/>
          </a:xfrm>
          <a:prstGeom prst="rect">
            <a:avLst/>
          </a:prstGeom>
          <a:noFill/>
        </p:spPr>
        <p:txBody>
          <a:bodyPr wrap="square">
            <a:spAutoFit/>
          </a:bodyPr>
          <a:lstStyle/>
          <a:p>
            <a:r>
              <a:rPr lang="en-US" sz="4000" b="0" i="0" dirty="0">
                <a:solidFill>
                  <a:schemeClr val="accent4">
                    <a:lumMod val="75000"/>
                  </a:schemeClr>
                </a:solidFill>
                <a:effectLst/>
                <a:latin typeface="arial" panose="020B0604020202020204" pitchFamily="34" charset="0"/>
              </a:rPr>
              <a:t>The k-nearest neighbors algorithm, also known as KNN or k-NN, is a non-parametric, supervised learning classifier, which uses proximity to make classifications or predictions about the grouping of an individual data point.</a:t>
            </a:r>
            <a:endParaRPr lang="en-IN" sz="4000" dirty="0">
              <a:solidFill>
                <a:schemeClr val="accent4">
                  <a:lumMod val="75000"/>
                </a:schemeClr>
              </a:solidFill>
            </a:endParaRPr>
          </a:p>
        </p:txBody>
      </p:sp>
    </p:spTree>
    <p:extLst>
      <p:ext uri="{BB962C8B-B14F-4D97-AF65-F5344CB8AC3E}">
        <p14:creationId xmlns:p14="http://schemas.microsoft.com/office/powerpoint/2010/main" val="2711735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9EA664C-BAAE-9ACC-3D9D-49DB1B9F42C1}"/>
              </a:ext>
            </a:extLst>
          </p:cNvPr>
          <p:cNvSpPr>
            <a:spLocks noGrp="1"/>
          </p:cNvSpPr>
          <p:nvPr/>
        </p:nvSpPr>
        <p:spPr>
          <a:xfrm>
            <a:off x="1148443" y="218209"/>
            <a:ext cx="9895114"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algn="l">
              <a:buFont typeface="Wingdings" panose="05000000000000000000" pitchFamily="2" charset="2"/>
              <a:buChar char="q"/>
            </a:pPr>
            <a:r>
              <a:rPr lang="en-US" sz="4700" dirty="0">
                <a:solidFill>
                  <a:srgbClr val="FFFF00"/>
                </a:solidFill>
              </a:rPr>
              <a:t> SVM (SUPPORT VECTOR MACHINE)</a:t>
            </a:r>
            <a:endParaRPr lang="en-IN" sz="4700" dirty="0">
              <a:solidFill>
                <a:srgbClr val="FFFF00"/>
              </a:solidFill>
            </a:endParaRPr>
          </a:p>
        </p:txBody>
      </p:sp>
      <p:sp>
        <p:nvSpPr>
          <p:cNvPr id="6" name="TextBox 5">
            <a:extLst>
              <a:ext uri="{FF2B5EF4-FFF2-40B4-BE49-F238E27FC236}">
                <a16:creationId xmlns:a16="http://schemas.microsoft.com/office/drawing/2014/main" id="{87FB9BBD-8BF4-6D77-62BE-5C88DEA5DA82}"/>
              </a:ext>
            </a:extLst>
          </p:cNvPr>
          <p:cNvSpPr txBox="1"/>
          <p:nvPr/>
        </p:nvSpPr>
        <p:spPr>
          <a:xfrm>
            <a:off x="1148443" y="1511237"/>
            <a:ext cx="10021784" cy="3785652"/>
          </a:xfrm>
          <a:prstGeom prst="rect">
            <a:avLst/>
          </a:prstGeom>
          <a:noFill/>
        </p:spPr>
        <p:txBody>
          <a:bodyPr wrap="square">
            <a:spAutoFit/>
          </a:bodyPr>
          <a:lstStyle/>
          <a:p>
            <a:r>
              <a:rPr lang="en-US" sz="4800" b="1" i="0" dirty="0">
                <a:solidFill>
                  <a:schemeClr val="accent4">
                    <a:lumMod val="75000"/>
                  </a:schemeClr>
                </a:solidFill>
                <a:effectLst/>
                <a:latin typeface="arial" panose="020B0604020202020204" pitchFamily="34" charset="0"/>
              </a:rPr>
              <a:t>Support Vector Machine or SVM is one of the most popular Supervised Learning algorithms, which is used for Classification as well as Regression problems.</a:t>
            </a:r>
            <a:endParaRPr lang="en-IN" sz="4800" dirty="0">
              <a:solidFill>
                <a:schemeClr val="accent4">
                  <a:lumMod val="75000"/>
                </a:schemeClr>
              </a:solidFill>
            </a:endParaRPr>
          </a:p>
        </p:txBody>
      </p:sp>
    </p:spTree>
    <p:extLst>
      <p:ext uri="{BB962C8B-B14F-4D97-AF65-F5344CB8AC3E}">
        <p14:creationId xmlns:p14="http://schemas.microsoft.com/office/powerpoint/2010/main" val="316900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B9986D-1D46-41A5-8603-8DA6F8661AA5}"/>
              </a:ext>
            </a:extLst>
          </p:cNvPr>
          <p:cNvSpPr>
            <a:spLocks noGrp="1"/>
          </p:cNvSpPr>
          <p:nvPr/>
        </p:nvSpPr>
        <p:spPr>
          <a:xfrm>
            <a:off x="1148443" y="218209"/>
            <a:ext cx="9895114"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algn="l">
              <a:buFont typeface="Wingdings" panose="05000000000000000000" pitchFamily="2" charset="2"/>
              <a:buChar char="q"/>
            </a:pPr>
            <a:r>
              <a:rPr lang="en-US" sz="4700" dirty="0">
                <a:solidFill>
                  <a:srgbClr val="FFFF00"/>
                </a:solidFill>
              </a:rPr>
              <a:t>NAÏVE BAYS ALGORITHM </a:t>
            </a:r>
            <a:endParaRPr lang="en-IN" sz="4700" dirty="0">
              <a:solidFill>
                <a:srgbClr val="FFFF00"/>
              </a:solidFill>
            </a:endParaRPr>
          </a:p>
        </p:txBody>
      </p:sp>
      <p:sp>
        <p:nvSpPr>
          <p:cNvPr id="6" name="TextBox 5">
            <a:extLst>
              <a:ext uri="{FF2B5EF4-FFF2-40B4-BE49-F238E27FC236}">
                <a16:creationId xmlns:a16="http://schemas.microsoft.com/office/drawing/2014/main" id="{9F21EBE2-9E09-3C5A-F6A0-E873E4A7F51A}"/>
              </a:ext>
            </a:extLst>
          </p:cNvPr>
          <p:cNvSpPr txBox="1"/>
          <p:nvPr/>
        </p:nvSpPr>
        <p:spPr>
          <a:xfrm>
            <a:off x="1070264" y="1511237"/>
            <a:ext cx="9973293" cy="4401205"/>
          </a:xfrm>
          <a:prstGeom prst="rect">
            <a:avLst/>
          </a:prstGeom>
          <a:noFill/>
        </p:spPr>
        <p:txBody>
          <a:bodyPr wrap="square">
            <a:spAutoFit/>
          </a:bodyPr>
          <a:lstStyle/>
          <a:p>
            <a:r>
              <a:rPr lang="en-US" sz="4000" b="0" i="0" dirty="0">
                <a:solidFill>
                  <a:schemeClr val="accent4">
                    <a:lumMod val="75000"/>
                  </a:schemeClr>
                </a:solidFill>
                <a:effectLst/>
                <a:latin typeface="arial" panose="020B0604020202020204" pitchFamily="34" charset="0"/>
              </a:rPr>
              <a:t>The Naïve Bayes classifier is a supervised machine learning algorithm, which is used for classification tasks, like text classification. It is also part of a family of generative learning algorithms, meaning that it seeks to model the distribution of inputs of a given class or category.</a:t>
            </a:r>
            <a:endParaRPr lang="en-IN" sz="4000" dirty="0">
              <a:solidFill>
                <a:schemeClr val="accent4">
                  <a:lumMod val="75000"/>
                </a:schemeClr>
              </a:solidFill>
            </a:endParaRPr>
          </a:p>
        </p:txBody>
      </p:sp>
    </p:spTree>
    <p:extLst>
      <p:ext uri="{BB962C8B-B14F-4D97-AF65-F5344CB8AC3E}">
        <p14:creationId xmlns:p14="http://schemas.microsoft.com/office/powerpoint/2010/main" val="1376785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E234FFE-9F3F-2636-96F0-DB899173D366}"/>
              </a:ext>
            </a:extLst>
          </p:cNvPr>
          <p:cNvSpPr>
            <a:spLocks noGrp="1"/>
          </p:cNvSpPr>
          <p:nvPr/>
        </p:nvSpPr>
        <p:spPr>
          <a:xfrm>
            <a:off x="838200" y="215220"/>
            <a:ext cx="10515600" cy="819863"/>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IN" dirty="0">
                <a:solidFill>
                  <a:schemeClr val="accent4">
                    <a:lumMod val="50000"/>
                  </a:schemeClr>
                </a:solidFill>
              </a:rPr>
              <a:t>Cloud Computing</a:t>
            </a:r>
          </a:p>
        </p:txBody>
      </p:sp>
      <p:sp>
        <p:nvSpPr>
          <p:cNvPr id="5" name="Content Placeholder 2">
            <a:extLst>
              <a:ext uri="{FF2B5EF4-FFF2-40B4-BE49-F238E27FC236}">
                <a16:creationId xmlns:a16="http://schemas.microsoft.com/office/drawing/2014/main" id="{18446554-A675-0B36-4A20-7163842FB624}"/>
              </a:ext>
            </a:extLst>
          </p:cNvPr>
          <p:cNvSpPr>
            <a:spLocks noGrp="1"/>
          </p:cNvSpPr>
          <p:nvPr/>
        </p:nvSpPr>
        <p:spPr>
          <a:xfrm>
            <a:off x="838200" y="1035083"/>
            <a:ext cx="10515600" cy="56076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IN" sz="2400" dirty="0">
                <a:solidFill>
                  <a:schemeClr val="bg1">
                    <a:lumMod val="95000"/>
                    <a:lumOff val="5000"/>
                  </a:schemeClr>
                </a:solidFill>
              </a:rPr>
              <a:t>Cloud computing is on-demand availability of computer resources, especially data storage and computing power, especially data storage and computing power, without direct management by the user.</a:t>
            </a:r>
          </a:p>
          <a:p>
            <a:r>
              <a:rPr lang="en-IN" sz="2400" dirty="0">
                <a:solidFill>
                  <a:schemeClr val="bg1">
                    <a:lumMod val="95000"/>
                    <a:lumOff val="5000"/>
                  </a:schemeClr>
                </a:solidFill>
              </a:rPr>
              <a:t>Large clouds often have functions distributed over multiple locations, each location being a data centre.</a:t>
            </a:r>
          </a:p>
          <a:p>
            <a:pPr marL="0" indent="0">
              <a:buNone/>
            </a:pPr>
            <a:endParaRPr lang="en-IN" sz="2400" dirty="0">
              <a:solidFill>
                <a:schemeClr val="bg1">
                  <a:lumMod val="95000"/>
                  <a:lumOff val="5000"/>
                </a:schemeClr>
              </a:solidFill>
            </a:endParaRPr>
          </a:p>
          <a:p>
            <a:pPr marL="0" indent="0">
              <a:buNone/>
            </a:pPr>
            <a:endParaRPr lang="en-IN" sz="2400" dirty="0">
              <a:solidFill>
                <a:schemeClr val="bg1">
                  <a:lumMod val="95000"/>
                  <a:lumOff val="5000"/>
                </a:schemeClr>
              </a:solidFill>
            </a:endParaRPr>
          </a:p>
          <a:p>
            <a:pPr marL="0" indent="0">
              <a:buNone/>
            </a:pPr>
            <a:endParaRPr lang="en-IN" sz="2400" dirty="0">
              <a:solidFill>
                <a:schemeClr val="bg1">
                  <a:lumMod val="95000"/>
                  <a:lumOff val="5000"/>
                </a:schemeClr>
              </a:solidFill>
            </a:endParaRPr>
          </a:p>
          <a:p>
            <a:pPr marL="0" indent="0">
              <a:buNone/>
            </a:pPr>
            <a:endParaRPr lang="en-IN" sz="2400" dirty="0">
              <a:solidFill>
                <a:schemeClr val="bg1">
                  <a:lumMod val="95000"/>
                  <a:lumOff val="5000"/>
                </a:schemeClr>
              </a:solidFill>
            </a:endParaRPr>
          </a:p>
          <a:p>
            <a:pPr marL="0" indent="0">
              <a:buNone/>
            </a:pPr>
            <a:endParaRPr lang="en-IN" sz="2400" dirty="0">
              <a:solidFill>
                <a:schemeClr val="bg1">
                  <a:lumMod val="95000"/>
                  <a:lumOff val="5000"/>
                </a:schemeClr>
              </a:solidFill>
            </a:endParaRPr>
          </a:p>
          <a:p>
            <a:pPr marL="0" indent="0">
              <a:buNone/>
            </a:pPr>
            <a:endParaRPr lang="en-IN" sz="2400" dirty="0">
              <a:solidFill>
                <a:schemeClr val="bg1">
                  <a:lumMod val="95000"/>
                  <a:lumOff val="5000"/>
                </a:schemeClr>
              </a:solidFill>
            </a:endParaRPr>
          </a:p>
          <a:p>
            <a:r>
              <a:rPr lang="en-IN" sz="2400" dirty="0">
                <a:solidFill>
                  <a:schemeClr val="bg1">
                    <a:lumMod val="95000"/>
                    <a:lumOff val="5000"/>
                  </a:schemeClr>
                </a:solidFill>
              </a:rPr>
              <a:t>Common cloud providers are Amazon Web Services, IBM, Microsoft Azure.</a:t>
            </a:r>
          </a:p>
        </p:txBody>
      </p:sp>
      <p:pic>
        <p:nvPicPr>
          <p:cNvPr id="6" name="Picture 5" descr="The Cloud, Cloud Computing, What is Cloud Computing | Times of Cloud">
            <a:extLst>
              <a:ext uri="{FF2B5EF4-FFF2-40B4-BE49-F238E27FC236}">
                <a16:creationId xmlns:a16="http://schemas.microsoft.com/office/drawing/2014/main" id="{2025712F-5230-DD26-2E10-60F15E9CF5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4205" y="3048427"/>
            <a:ext cx="4880017" cy="2297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512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47DE71-B073-0918-BDC8-2FCCB8BFD220}"/>
              </a:ext>
            </a:extLst>
          </p:cNvPr>
          <p:cNvSpPr>
            <a:spLocks noGrp="1"/>
          </p:cNvSpPr>
          <p:nvPr/>
        </p:nvSpPr>
        <p:spPr>
          <a:xfrm>
            <a:off x="855306" y="122529"/>
            <a:ext cx="10515600" cy="754549"/>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IN" dirty="0">
                <a:solidFill>
                  <a:schemeClr val="accent2">
                    <a:lumMod val="50000"/>
                  </a:schemeClr>
                </a:solidFill>
              </a:rPr>
              <a:t>Types of Cloud Computing</a:t>
            </a:r>
          </a:p>
        </p:txBody>
      </p:sp>
      <p:sp>
        <p:nvSpPr>
          <p:cNvPr id="5" name="Content Placeholder 2">
            <a:extLst>
              <a:ext uri="{FF2B5EF4-FFF2-40B4-BE49-F238E27FC236}">
                <a16:creationId xmlns:a16="http://schemas.microsoft.com/office/drawing/2014/main" id="{83D7CB47-B461-0470-9D5A-6E51515AD513}"/>
              </a:ext>
            </a:extLst>
          </p:cNvPr>
          <p:cNvSpPr>
            <a:spLocks noGrp="1"/>
          </p:cNvSpPr>
          <p:nvPr/>
        </p:nvSpPr>
        <p:spPr>
          <a:xfrm>
            <a:off x="1008130" y="877078"/>
            <a:ext cx="11003761" cy="58583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IN" sz="2400" dirty="0">
                <a:solidFill>
                  <a:srgbClr val="FF0000"/>
                </a:solidFill>
              </a:rPr>
              <a:t>1.  Infrastructure-as-a-Service(IaaS)</a:t>
            </a:r>
          </a:p>
          <a:p>
            <a:r>
              <a:rPr lang="en-IN" sz="2400" dirty="0">
                <a:solidFill>
                  <a:srgbClr val="FF0000"/>
                </a:solidFill>
              </a:rPr>
              <a:t>It delivers fundamental compute, network and storage resources to consumers on-demand, over the Internet and on a pay-per-use basis.</a:t>
            </a:r>
          </a:p>
          <a:p>
            <a:r>
              <a:rPr lang="en-IN" sz="2400" dirty="0">
                <a:solidFill>
                  <a:srgbClr val="FF0000"/>
                </a:solidFill>
              </a:rPr>
              <a:t>Using cloud infrastructure enables companies to save on the cost of acquiring, managing and maintaining their own IT infrastructure.</a:t>
            </a:r>
          </a:p>
          <a:p>
            <a:pPr marL="0" indent="0">
              <a:buNone/>
            </a:pPr>
            <a:r>
              <a:rPr lang="en-IN" sz="2400" dirty="0">
                <a:solidFill>
                  <a:srgbClr val="FF0000"/>
                </a:solidFill>
              </a:rPr>
              <a:t>2.  Platform-as-a-Service(PaaS)</a:t>
            </a:r>
          </a:p>
          <a:p>
            <a:r>
              <a:rPr lang="en-IN" sz="2400" dirty="0">
                <a:solidFill>
                  <a:srgbClr val="FF0000"/>
                </a:solidFill>
              </a:rPr>
              <a:t>It provides users a complete cloud platform- hardware, software and infrastructure- for developing, running and managing applications without the cost, complexity and inflexibility of building and maintaining that platform on-premises.</a:t>
            </a:r>
          </a:p>
          <a:p>
            <a:pPr marL="457200" indent="-457200">
              <a:buAutoNum type="arabicPeriod" startAt="3"/>
            </a:pPr>
            <a:r>
              <a:rPr lang="en-IN" sz="2400" dirty="0">
                <a:solidFill>
                  <a:srgbClr val="FF0000"/>
                </a:solidFill>
              </a:rPr>
              <a:t>Software-as-a-Service(SaaS)</a:t>
            </a:r>
          </a:p>
          <a:p>
            <a:r>
              <a:rPr lang="en-IN" sz="2400" dirty="0">
                <a:solidFill>
                  <a:srgbClr val="FF0000"/>
                </a:solidFill>
              </a:rPr>
              <a:t>It offers software access online via a subscription, rather than IT teams having to buy and install it on their individual systems.</a:t>
            </a:r>
          </a:p>
          <a:p>
            <a:r>
              <a:rPr lang="en-IN" sz="2400" dirty="0">
                <a:solidFill>
                  <a:srgbClr val="FF0000"/>
                </a:solidFill>
              </a:rPr>
              <a:t>They enable software access anywhere, anytime, as long as there is an Internet connection.</a:t>
            </a:r>
          </a:p>
        </p:txBody>
      </p:sp>
    </p:spTree>
    <p:extLst>
      <p:ext uri="{BB962C8B-B14F-4D97-AF65-F5344CB8AC3E}">
        <p14:creationId xmlns:p14="http://schemas.microsoft.com/office/powerpoint/2010/main" val="1449591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65F7C1-AB1F-02D3-C68A-0F11F5591D7F}"/>
              </a:ext>
            </a:extLst>
          </p:cNvPr>
          <p:cNvSpPr>
            <a:spLocks noGrp="1"/>
          </p:cNvSpPr>
          <p:nvPr/>
        </p:nvSpPr>
        <p:spPr>
          <a:xfrm>
            <a:off x="838200" y="494474"/>
            <a:ext cx="10515600" cy="87707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IN" dirty="0">
                <a:solidFill>
                  <a:schemeClr val="bg2">
                    <a:lumMod val="50000"/>
                  </a:schemeClr>
                </a:solidFill>
              </a:rPr>
              <a:t>Types of Fitting in Machine Learning</a:t>
            </a:r>
          </a:p>
        </p:txBody>
      </p:sp>
      <p:sp>
        <p:nvSpPr>
          <p:cNvPr id="5" name="Content Placeholder 2">
            <a:extLst>
              <a:ext uri="{FF2B5EF4-FFF2-40B4-BE49-F238E27FC236}">
                <a16:creationId xmlns:a16="http://schemas.microsoft.com/office/drawing/2014/main" id="{83536067-44B8-587D-CB41-D508928DC19D}"/>
              </a:ext>
            </a:extLst>
          </p:cNvPr>
          <p:cNvSpPr>
            <a:spLocks noGrp="1"/>
          </p:cNvSpPr>
          <p:nvPr/>
        </p:nvSpPr>
        <p:spPr>
          <a:xfrm>
            <a:off x="838200" y="1371552"/>
            <a:ext cx="10515600" cy="49919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457200" indent="-457200">
              <a:buAutoNum type="arabicPeriod"/>
            </a:pPr>
            <a:r>
              <a:rPr lang="en-IN" sz="2400" dirty="0">
                <a:solidFill>
                  <a:schemeClr val="bg2">
                    <a:lumMod val="50000"/>
                  </a:schemeClr>
                </a:solidFill>
              </a:rPr>
              <a:t>Underfitting :-</a:t>
            </a:r>
          </a:p>
          <a:p>
            <a:r>
              <a:rPr lang="en-IN" sz="2400" dirty="0">
                <a:solidFill>
                  <a:schemeClr val="bg2">
                    <a:lumMod val="50000"/>
                  </a:schemeClr>
                </a:solidFill>
              </a:rPr>
              <a:t>It means that the model makes, but initially incorrect predictions.</a:t>
            </a:r>
          </a:p>
          <a:p>
            <a:r>
              <a:rPr lang="en-IN" sz="2400" dirty="0">
                <a:solidFill>
                  <a:schemeClr val="bg2">
                    <a:lumMod val="50000"/>
                  </a:schemeClr>
                </a:solidFill>
              </a:rPr>
              <a:t>This happens when the model is too simple for the data.</a:t>
            </a:r>
          </a:p>
          <a:p>
            <a:pPr marL="0" indent="0">
              <a:buNone/>
            </a:pPr>
            <a:endParaRPr lang="en-IN" sz="2400" dirty="0">
              <a:solidFill>
                <a:schemeClr val="bg2">
                  <a:lumMod val="50000"/>
                </a:schemeClr>
              </a:solidFill>
            </a:endParaRPr>
          </a:p>
          <a:p>
            <a:pPr marL="457200" indent="-457200">
              <a:buAutoNum type="arabicPeriod" startAt="2"/>
            </a:pPr>
            <a:r>
              <a:rPr lang="en-IN" sz="2400" dirty="0">
                <a:solidFill>
                  <a:schemeClr val="bg2">
                    <a:lumMod val="50000"/>
                  </a:schemeClr>
                </a:solidFill>
              </a:rPr>
              <a:t>Overfitting :-</a:t>
            </a:r>
          </a:p>
          <a:p>
            <a:r>
              <a:rPr lang="en-IN" sz="2400" dirty="0">
                <a:solidFill>
                  <a:schemeClr val="bg2">
                    <a:lumMod val="50000"/>
                  </a:schemeClr>
                </a:solidFill>
              </a:rPr>
              <a:t>It means the model does not make accurate predictions.</a:t>
            </a:r>
          </a:p>
          <a:p>
            <a:r>
              <a:rPr lang="en-IN" sz="2400" dirty="0">
                <a:solidFill>
                  <a:schemeClr val="bg2">
                    <a:lumMod val="50000"/>
                  </a:schemeClr>
                </a:solidFill>
              </a:rPr>
              <a:t>This happens when the model is too complex for the data.</a:t>
            </a:r>
          </a:p>
          <a:p>
            <a:endParaRPr lang="en-IN" sz="2400" dirty="0">
              <a:solidFill>
                <a:schemeClr val="bg2">
                  <a:lumMod val="50000"/>
                </a:schemeClr>
              </a:solidFill>
            </a:endParaRPr>
          </a:p>
          <a:p>
            <a:pPr marL="0" indent="0">
              <a:buNone/>
            </a:pPr>
            <a:r>
              <a:rPr lang="en-IN" sz="2400" dirty="0">
                <a:solidFill>
                  <a:schemeClr val="bg2">
                    <a:lumMod val="50000"/>
                  </a:schemeClr>
                </a:solidFill>
              </a:rPr>
              <a:t>3.Optimum fitting :-</a:t>
            </a:r>
          </a:p>
          <a:p>
            <a:endParaRPr lang="en-IN" sz="2400" dirty="0">
              <a:solidFill>
                <a:schemeClr val="bg2">
                  <a:lumMod val="50000"/>
                </a:schemeClr>
              </a:solidFill>
            </a:endParaRPr>
          </a:p>
          <a:p>
            <a:pPr marL="0" indent="0">
              <a:buNone/>
            </a:pPr>
            <a:endParaRPr lang="en-IN" sz="2400" dirty="0">
              <a:solidFill>
                <a:schemeClr val="bg2">
                  <a:lumMod val="50000"/>
                </a:schemeClr>
              </a:solidFill>
            </a:endParaRPr>
          </a:p>
        </p:txBody>
      </p:sp>
    </p:spTree>
    <p:extLst>
      <p:ext uri="{BB962C8B-B14F-4D97-AF65-F5344CB8AC3E}">
        <p14:creationId xmlns:p14="http://schemas.microsoft.com/office/powerpoint/2010/main" val="229833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CDD52F7-9DE5-42AC-F282-B185A0599881}"/>
              </a:ext>
            </a:extLst>
          </p:cNvPr>
          <p:cNvSpPr>
            <a:spLocks noGrp="1"/>
          </p:cNvSpPr>
          <p:nvPr/>
        </p:nvSpPr>
        <p:spPr>
          <a:xfrm>
            <a:off x="921327" y="78985"/>
            <a:ext cx="10515600" cy="987814"/>
          </a:xfrm>
          <a:prstGeom prst="rect">
            <a:avLst/>
          </a:prstGeom>
        </p:spPr>
        <p:txBody>
          <a:bodyPr vert="horz" lIns="91440" tIns="45720" rIns="91440" bIns="45720" rtlCol="0" anchor="ct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IN" sz="5700" dirty="0">
                <a:solidFill>
                  <a:schemeClr val="accent6">
                    <a:lumMod val="40000"/>
                    <a:lumOff val="60000"/>
                  </a:schemeClr>
                </a:solidFill>
              </a:rPr>
              <a:t>Machine Learning</a:t>
            </a:r>
          </a:p>
        </p:txBody>
      </p:sp>
      <p:sp>
        <p:nvSpPr>
          <p:cNvPr id="6" name="Content Placeholder 2">
            <a:extLst>
              <a:ext uri="{FF2B5EF4-FFF2-40B4-BE49-F238E27FC236}">
                <a16:creationId xmlns:a16="http://schemas.microsoft.com/office/drawing/2014/main" id="{08FF88EB-067C-E853-E72A-69D1DA898B87}"/>
              </a:ext>
            </a:extLst>
          </p:cNvPr>
          <p:cNvSpPr>
            <a:spLocks noGrp="1"/>
          </p:cNvSpPr>
          <p:nvPr/>
        </p:nvSpPr>
        <p:spPr>
          <a:xfrm>
            <a:off x="921327" y="1748593"/>
            <a:ext cx="10515600" cy="48986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IN" sz="2400" dirty="0">
                <a:solidFill>
                  <a:schemeClr val="accent4">
                    <a:lumMod val="50000"/>
                  </a:schemeClr>
                </a:solidFill>
              </a:rPr>
              <a:t>Machine learning(ML) is a type of artificial intelligence that allows software applications to become more accurate at predicting outcomes without being programmed to do so.</a:t>
            </a:r>
          </a:p>
          <a:p>
            <a:r>
              <a:rPr lang="en-IN" sz="2400" dirty="0">
                <a:solidFill>
                  <a:schemeClr val="accent4">
                    <a:lumMod val="50000"/>
                  </a:schemeClr>
                </a:solidFill>
              </a:rPr>
              <a:t>Machine Learning algorithms use historical data as input to predict output values.</a:t>
            </a:r>
          </a:p>
          <a:p>
            <a:pPr marL="0" indent="0">
              <a:buNone/>
            </a:pPr>
            <a:endParaRPr lang="en-IN" dirty="0">
              <a:solidFill>
                <a:schemeClr val="accent4">
                  <a:lumMod val="50000"/>
                </a:schemeClr>
              </a:solidFill>
            </a:endParaRPr>
          </a:p>
          <a:p>
            <a:pPr marL="0" indent="0">
              <a:buNone/>
            </a:pPr>
            <a:r>
              <a:rPr lang="en-IN" sz="2400" dirty="0">
                <a:solidFill>
                  <a:schemeClr val="accent4">
                    <a:lumMod val="50000"/>
                  </a:schemeClr>
                </a:solidFill>
              </a:rPr>
              <a:t>There are three types of machine learning :-</a:t>
            </a:r>
          </a:p>
          <a:p>
            <a:r>
              <a:rPr lang="en-IN" sz="2400" dirty="0">
                <a:solidFill>
                  <a:schemeClr val="accent4">
                    <a:lumMod val="50000"/>
                  </a:schemeClr>
                </a:solidFill>
              </a:rPr>
              <a:t>Supervised learning</a:t>
            </a:r>
          </a:p>
          <a:p>
            <a:r>
              <a:rPr lang="en-IN" sz="2400" dirty="0">
                <a:solidFill>
                  <a:schemeClr val="accent4">
                    <a:lumMod val="50000"/>
                  </a:schemeClr>
                </a:solidFill>
              </a:rPr>
              <a:t>Unsupervised learning</a:t>
            </a:r>
          </a:p>
          <a:p>
            <a:r>
              <a:rPr lang="en-IN" sz="2400" dirty="0">
                <a:solidFill>
                  <a:schemeClr val="accent4">
                    <a:lumMod val="50000"/>
                  </a:schemeClr>
                </a:solidFill>
              </a:rPr>
              <a:t>Reinforcement learning</a:t>
            </a:r>
          </a:p>
        </p:txBody>
      </p:sp>
    </p:spTree>
    <p:extLst>
      <p:ext uri="{BB962C8B-B14F-4D97-AF65-F5344CB8AC3E}">
        <p14:creationId xmlns:p14="http://schemas.microsoft.com/office/powerpoint/2010/main" val="772335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62D18E-7883-AC04-0C90-E3119BB2E961}"/>
              </a:ext>
            </a:extLst>
          </p:cNvPr>
          <p:cNvSpPr>
            <a:spLocks noGrp="1"/>
          </p:cNvSpPr>
          <p:nvPr/>
        </p:nvSpPr>
        <p:spPr>
          <a:xfrm>
            <a:off x="973281" y="167295"/>
            <a:ext cx="10515600" cy="74521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IN" dirty="0">
                <a:solidFill>
                  <a:schemeClr val="accent4">
                    <a:lumMod val="75000"/>
                  </a:schemeClr>
                </a:solidFill>
              </a:rPr>
              <a:t>OOPS Concept</a:t>
            </a:r>
          </a:p>
        </p:txBody>
      </p:sp>
      <p:sp>
        <p:nvSpPr>
          <p:cNvPr id="5" name="Content Placeholder 2">
            <a:extLst>
              <a:ext uri="{FF2B5EF4-FFF2-40B4-BE49-F238E27FC236}">
                <a16:creationId xmlns:a16="http://schemas.microsoft.com/office/drawing/2014/main" id="{A5C0A596-04DA-77DA-A344-EEBBE4826E28}"/>
              </a:ext>
            </a:extLst>
          </p:cNvPr>
          <p:cNvSpPr>
            <a:spLocks noGrp="1"/>
          </p:cNvSpPr>
          <p:nvPr/>
        </p:nvSpPr>
        <p:spPr>
          <a:xfrm>
            <a:off x="973281" y="996487"/>
            <a:ext cx="10515600" cy="54864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514350" indent="-514350">
              <a:buAutoNum type="arabicPeriod"/>
            </a:pPr>
            <a:r>
              <a:rPr lang="en-IN" sz="2000" dirty="0">
                <a:solidFill>
                  <a:schemeClr val="accent2">
                    <a:lumMod val="50000"/>
                  </a:schemeClr>
                </a:solidFill>
              </a:rPr>
              <a:t>Objects</a:t>
            </a:r>
          </a:p>
          <a:p>
            <a:r>
              <a:rPr lang="en-IN" sz="2000" dirty="0">
                <a:solidFill>
                  <a:schemeClr val="accent2">
                    <a:lumMod val="50000"/>
                  </a:schemeClr>
                </a:solidFill>
              </a:rPr>
              <a:t>They are the basic unit of OOPS representing real life entities that are invoked with the help of methods declared within a class.</a:t>
            </a:r>
          </a:p>
          <a:p>
            <a:pPr marL="514350" indent="-514350">
              <a:buAutoNum type="arabicPeriod" startAt="2"/>
            </a:pPr>
            <a:r>
              <a:rPr lang="en-IN" sz="2000" dirty="0">
                <a:solidFill>
                  <a:schemeClr val="accent2">
                    <a:lumMod val="50000"/>
                  </a:schemeClr>
                </a:solidFill>
              </a:rPr>
              <a:t>Class</a:t>
            </a:r>
          </a:p>
          <a:p>
            <a:r>
              <a:rPr lang="en-IN" sz="2000" dirty="0">
                <a:solidFill>
                  <a:schemeClr val="accent2">
                    <a:lumMod val="50000"/>
                  </a:schemeClr>
                </a:solidFill>
              </a:rPr>
              <a:t>They are a predefined or user-defined from which objects are created, it represents methods that are common to all objects within a class.</a:t>
            </a:r>
          </a:p>
          <a:p>
            <a:pPr marL="457200" indent="-457200">
              <a:buAutoNum type="arabicPeriod" startAt="3"/>
            </a:pPr>
            <a:r>
              <a:rPr lang="en-IN" sz="2000" dirty="0">
                <a:solidFill>
                  <a:schemeClr val="accent2">
                    <a:lumMod val="50000"/>
                  </a:schemeClr>
                </a:solidFill>
              </a:rPr>
              <a:t>Inheritance</a:t>
            </a:r>
          </a:p>
          <a:p>
            <a:r>
              <a:rPr lang="en-IN" sz="2000" dirty="0">
                <a:solidFill>
                  <a:schemeClr val="accent2">
                    <a:lumMod val="50000"/>
                  </a:schemeClr>
                </a:solidFill>
              </a:rPr>
              <a:t>It refers to parent-child relationship where the child class gains the parent class features.</a:t>
            </a:r>
          </a:p>
          <a:p>
            <a:pPr marL="457200" indent="-457200">
              <a:buAutoNum type="arabicPeriod" startAt="4"/>
            </a:pPr>
            <a:r>
              <a:rPr lang="en-IN" sz="2000" dirty="0">
                <a:solidFill>
                  <a:schemeClr val="accent2">
                    <a:lumMod val="50000"/>
                  </a:schemeClr>
                </a:solidFill>
              </a:rPr>
              <a:t>Multiple Inheritance</a:t>
            </a:r>
          </a:p>
          <a:p>
            <a:r>
              <a:rPr lang="en-IN" sz="2000" dirty="0">
                <a:solidFill>
                  <a:schemeClr val="accent2">
                    <a:lumMod val="50000"/>
                  </a:schemeClr>
                </a:solidFill>
              </a:rPr>
              <a:t>It refers to parent-child relationship where the child class gains features of more than one parent class.</a:t>
            </a:r>
          </a:p>
          <a:p>
            <a:pPr marL="457200" indent="-457200">
              <a:buAutoNum type="arabicPeriod" startAt="5"/>
            </a:pPr>
            <a:r>
              <a:rPr lang="en-IN" sz="2000" dirty="0">
                <a:solidFill>
                  <a:schemeClr val="accent2">
                    <a:lumMod val="50000"/>
                  </a:schemeClr>
                </a:solidFill>
              </a:rPr>
              <a:t>Polymorphism</a:t>
            </a:r>
          </a:p>
          <a:p>
            <a:r>
              <a:rPr lang="en-IN" sz="2000" dirty="0">
                <a:solidFill>
                  <a:schemeClr val="accent2">
                    <a:lumMod val="50000"/>
                  </a:schemeClr>
                </a:solidFill>
              </a:rPr>
              <a:t>It is when a single function can be assigned and can perform several actions.</a:t>
            </a:r>
          </a:p>
          <a:p>
            <a:pPr marL="457200" indent="-457200">
              <a:buAutoNum type="arabicPeriod" startAt="6"/>
            </a:pPr>
            <a:r>
              <a:rPr lang="en-IN" sz="2000" dirty="0">
                <a:solidFill>
                  <a:schemeClr val="accent2">
                    <a:lumMod val="50000"/>
                  </a:schemeClr>
                </a:solidFill>
              </a:rPr>
              <a:t>Encapsulation</a:t>
            </a:r>
          </a:p>
          <a:p>
            <a:r>
              <a:rPr lang="en-IN" sz="2000" dirty="0">
                <a:solidFill>
                  <a:schemeClr val="accent2">
                    <a:lumMod val="50000"/>
                  </a:schemeClr>
                </a:solidFill>
              </a:rPr>
              <a:t>It is a means of binding data variables and methods together in a class and only objects of a class can be allowed to access these entities, this is know as data hiding and helps in insulation of data.</a:t>
            </a:r>
          </a:p>
        </p:txBody>
      </p:sp>
    </p:spTree>
    <p:extLst>
      <p:ext uri="{BB962C8B-B14F-4D97-AF65-F5344CB8AC3E}">
        <p14:creationId xmlns:p14="http://schemas.microsoft.com/office/powerpoint/2010/main" val="3126316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4FD3C7D-EE30-49F8-AEEA-B4D881A4C0E1}"/>
              </a:ext>
            </a:extLst>
          </p:cNvPr>
          <p:cNvSpPr>
            <a:spLocks noGrp="1"/>
          </p:cNvSpPr>
          <p:nvPr/>
        </p:nvSpPr>
        <p:spPr>
          <a:xfrm>
            <a:off x="2895600" y="701844"/>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IN" dirty="0">
                <a:solidFill>
                  <a:schemeClr val="bg1">
                    <a:lumMod val="75000"/>
                    <a:lumOff val="25000"/>
                  </a:schemeClr>
                </a:solidFill>
              </a:rPr>
              <a:t>Google Colaboratory</a:t>
            </a:r>
          </a:p>
        </p:txBody>
      </p:sp>
      <p:sp>
        <p:nvSpPr>
          <p:cNvPr id="5" name="Content Placeholder 2">
            <a:extLst>
              <a:ext uri="{FF2B5EF4-FFF2-40B4-BE49-F238E27FC236}">
                <a16:creationId xmlns:a16="http://schemas.microsoft.com/office/drawing/2014/main" id="{FDC399E6-331A-AEE7-3C8F-3013F3E8F554}"/>
              </a:ext>
            </a:extLst>
          </p:cNvPr>
          <p:cNvSpPr>
            <a:spLocks noGrp="1"/>
          </p:cNvSpPr>
          <p:nvPr/>
        </p:nvSpPr>
        <p:spPr>
          <a:xfrm>
            <a:off x="685800" y="2132031"/>
            <a:ext cx="10820400"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IN" sz="2400" dirty="0">
                <a:solidFill>
                  <a:srgbClr val="002060"/>
                </a:solidFill>
              </a:rPr>
              <a:t>Colaboratory or “Colab” for short allows anybody to write and execute arbitrary python code through the browser, and is especially well suited to machine learning, data analysis, and education</a:t>
            </a:r>
            <a:endParaRPr lang="en-US" sz="2400" dirty="0">
              <a:solidFill>
                <a:srgbClr val="002060"/>
              </a:solidFill>
              <a:latin typeface="arial" panose="020B0604020202020204" pitchFamily="34" charset="0"/>
            </a:endParaRPr>
          </a:p>
          <a:p>
            <a:r>
              <a:rPr lang="en-US" sz="2400" b="0" i="0" dirty="0">
                <a:solidFill>
                  <a:srgbClr val="002060"/>
                </a:solidFill>
                <a:effectLst/>
                <a:latin typeface="Calibri" panose="020F0502020204030204" pitchFamily="34" charset="0"/>
                <a:cs typeface="Calibri" panose="020F0502020204030204" pitchFamily="34" charset="0"/>
              </a:rPr>
              <a:t>On Colab Python runs on a server (not in the local browser or on the local computer) and we</a:t>
            </a:r>
            <a:r>
              <a:rPr lang="en-US" sz="2400" i="0" dirty="0">
                <a:solidFill>
                  <a:srgbClr val="002060"/>
                </a:solidFill>
                <a:effectLst/>
                <a:latin typeface="Calibri" panose="020F0502020204030204" pitchFamily="34" charset="0"/>
                <a:cs typeface="Calibri" panose="020F0502020204030204" pitchFamily="34" charset="0"/>
              </a:rPr>
              <a:t> can easily use it to interact with an online database and analyze data in situations where we need to keep the code private.</a:t>
            </a:r>
          </a:p>
          <a:p>
            <a:endParaRPr lang="en-IN" dirty="0">
              <a:solidFill>
                <a:srgbClr val="002060"/>
              </a:solidFill>
            </a:endParaRPr>
          </a:p>
        </p:txBody>
      </p:sp>
    </p:spTree>
    <p:extLst>
      <p:ext uri="{BB962C8B-B14F-4D97-AF65-F5344CB8AC3E}">
        <p14:creationId xmlns:p14="http://schemas.microsoft.com/office/powerpoint/2010/main" val="1431148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3991F59-F0B1-8640-2A66-DCF7E040B0D3}"/>
              </a:ext>
            </a:extLst>
          </p:cNvPr>
          <p:cNvSpPr>
            <a:spLocks noGrp="1"/>
          </p:cNvSpPr>
          <p:nvPr/>
        </p:nvSpPr>
        <p:spPr>
          <a:xfrm>
            <a:off x="836611" y="144300"/>
            <a:ext cx="10515600" cy="922499"/>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IN" sz="4400" dirty="0">
                <a:solidFill>
                  <a:schemeClr val="bg2">
                    <a:lumMod val="75000"/>
                  </a:schemeClr>
                </a:solidFill>
              </a:rPr>
              <a:t>Supervised Learning</a:t>
            </a:r>
            <a:endParaRPr lang="en-IN" dirty="0">
              <a:solidFill>
                <a:schemeClr val="bg2">
                  <a:lumMod val="75000"/>
                </a:schemeClr>
              </a:solidFill>
            </a:endParaRPr>
          </a:p>
        </p:txBody>
      </p:sp>
      <p:sp>
        <p:nvSpPr>
          <p:cNvPr id="5" name="Content Placeholder 2">
            <a:extLst>
              <a:ext uri="{FF2B5EF4-FFF2-40B4-BE49-F238E27FC236}">
                <a16:creationId xmlns:a16="http://schemas.microsoft.com/office/drawing/2014/main" id="{B885D662-36DA-0506-1DE5-E7C0A036730D}"/>
              </a:ext>
            </a:extLst>
          </p:cNvPr>
          <p:cNvSpPr>
            <a:spLocks noGrp="1"/>
          </p:cNvSpPr>
          <p:nvPr/>
        </p:nvSpPr>
        <p:spPr>
          <a:xfrm>
            <a:off x="836611" y="1066799"/>
            <a:ext cx="10515600" cy="48893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IN" sz="2400" dirty="0">
                <a:solidFill>
                  <a:schemeClr val="accent5">
                    <a:lumMod val="50000"/>
                  </a:schemeClr>
                </a:solidFill>
              </a:rPr>
              <a:t>When a input is provided as a labelled dataset, a model can learn from it and this kind of learning is called supervised learning.</a:t>
            </a:r>
          </a:p>
          <a:p>
            <a:endParaRPr lang="en-IN" dirty="0"/>
          </a:p>
        </p:txBody>
      </p:sp>
      <p:pic>
        <p:nvPicPr>
          <p:cNvPr id="6" name="Picture 5" descr="Types of Machine Learning - Supervised, Unsupervised, Reinforcement -  TechVidvan">
            <a:extLst>
              <a:ext uri="{FF2B5EF4-FFF2-40B4-BE49-F238E27FC236}">
                <a16:creationId xmlns:a16="http://schemas.microsoft.com/office/drawing/2014/main" id="{0FFC9557-0708-17A6-D521-CAE8AAB0D3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611" y="1989298"/>
            <a:ext cx="10515600" cy="4276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417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4690DCC-FCE9-0629-129F-A2846D0DE147}"/>
              </a:ext>
            </a:extLst>
          </p:cNvPr>
          <p:cNvSpPr>
            <a:spLocks noGrp="1"/>
          </p:cNvSpPr>
          <p:nvPr/>
        </p:nvSpPr>
        <p:spPr>
          <a:xfrm>
            <a:off x="838200" y="273112"/>
            <a:ext cx="10515600" cy="679904"/>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IN" dirty="0">
                <a:solidFill>
                  <a:schemeClr val="accent4">
                    <a:lumMod val="50000"/>
                  </a:schemeClr>
                </a:solidFill>
              </a:rPr>
              <a:t>Unsupervised Learning</a:t>
            </a:r>
          </a:p>
        </p:txBody>
      </p:sp>
      <p:sp>
        <p:nvSpPr>
          <p:cNvPr id="9" name="Content Placeholder 2">
            <a:extLst>
              <a:ext uri="{FF2B5EF4-FFF2-40B4-BE49-F238E27FC236}">
                <a16:creationId xmlns:a16="http://schemas.microsoft.com/office/drawing/2014/main" id="{24DEBA9A-21CA-4E03-7F1E-18D924C955A0}"/>
              </a:ext>
            </a:extLst>
          </p:cNvPr>
          <p:cNvSpPr>
            <a:spLocks noGrp="1"/>
          </p:cNvSpPr>
          <p:nvPr/>
        </p:nvSpPr>
        <p:spPr>
          <a:xfrm>
            <a:off x="838200" y="863034"/>
            <a:ext cx="10515600" cy="51319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IN" sz="2400" dirty="0">
                <a:solidFill>
                  <a:schemeClr val="accent5">
                    <a:lumMod val="50000"/>
                  </a:schemeClr>
                </a:solidFill>
              </a:rPr>
              <a:t>There is no complete and clean labelled dataset in unsupervised learning.</a:t>
            </a:r>
          </a:p>
          <a:p>
            <a:r>
              <a:rPr lang="en-IN" sz="2400" dirty="0">
                <a:solidFill>
                  <a:schemeClr val="accent5">
                    <a:lumMod val="50000"/>
                  </a:schemeClr>
                </a:solidFill>
              </a:rPr>
              <a:t>It is a type of self-organised learning that helps find previously unknown patterns in data sets without pre-existing labels.</a:t>
            </a:r>
          </a:p>
          <a:p>
            <a:endParaRPr lang="en-IN" sz="2400" dirty="0"/>
          </a:p>
        </p:txBody>
      </p:sp>
      <p:pic>
        <p:nvPicPr>
          <p:cNvPr id="10" name="Picture 9" descr="Unsupervised Learning - Machine Learning Algorithms - TechVidvan">
            <a:extLst>
              <a:ext uri="{FF2B5EF4-FFF2-40B4-BE49-F238E27FC236}">
                <a16:creationId xmlns:a16="http://schemas.microsoft.com/office/drawing/2014/main" id="{524B2352-FA33-1B99-382B-08DF0BEA81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937" y="2433835"/>
            <a:ext cx="10008125" cy="3736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074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C052AE-5FC7-318F-233D-800D7BBA1E60}"/>
              </a:ext>
            </a:extLst>
          </p:cNvPr>
          <p:cNvSpPr>
            <a:spLocks noGrp="1"/>
          </p:cNvSpPr>
          <p:nvPr/>
        </p:nvSpPr>
        <p:spPr>
          <a:xfrm>
            <a:off x="838200" y="136333"/>
            <a:ext cx="10515600" cy="1015806"/>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IN" dirty="0">
                <a:solidFill>
                  <a:schemeClr val="bg2">
                    <a:lumMod val="75000"/>
                  </a:schemeClr>
                </a:solidFill>
              </a:rPr>
              <a:t>Reinforcement learning</a:t>
            </a:r>
          </a:p>
        </p:txBody>
      </p:sp>
      <p:sp>
        <p:nvSpPr>
          <p:cNvPr id="5" name="Content Placeholder 2">
            <a:extLst>
              <a:ext uri="{FF2B5EF4-FFF2-40B4-BE49-F238E27FC236}">
                <a16:creationId xmlns:a16="http://schemas.microsoft.com/office/drawing/2014/main" id="{FA7064FF-EB96-8982-DBBC-C6DBEEA96C1A}"/>
              </a:ext>
            </a:extLst>
          </p:cNvPr>
          <p:cNvSpPr>
            <a:spLocks noGrp="1"/>
          </p:cNvSpPr>
          <p:nvPr/>
        </p:nvSpPr>
        <p:spPr>
          <a:xfrm>
            <a:off x="838200" y="1007658"/>
            <a:ext cx="10515600" cy="4842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IN" sz="2400" dirty="0">
                <a:solidFill>
                  <a:schemeClr val="bg2">
                    <a:lumMod val="75000"/>
                  </a:schemeClr>
                </a:solidFill>
              </a:rPr>
              <a:t>It is about taking suitable action to maximize reward in a particular situation.</a:t>
            </a:r>
          </a:p>
          <a:p>
            <a:r>
              <a:rPr lang="en-IN" sz="2400" dirty="0">
                <a:solidFill>
                  <a:schemeClr val="bg2">
                    <a:lumMod val="75000"/>
                  </a:schemeClr>
                </a:solidFill>
              </a:rPr>
              <a:t>It works on basis of a reward and penalty system.</a:t>
            </a:r>
          </a:p>
          <a:p>
            <a:endParaRPr lang="en-IN" sz="2400" dirty="0"/>
          </a:p>
        </p:txBody>
      </p:sp>
      <p:pic>
        <p:nvPicPr>
          <p:cNvPr id="6" name="Picture 5" descr="Reinforcement Learning with Q tables | by Mohit Mayank | ITNEXT">
            <a:extLst>
              <a:ext uri="{FF2B5EF4-FFF2-40B4-BE49-F238E27FC236}">
                <a16:creationId xmlns:a16="http://schemas.microsoft.com/office/drawing/2014/main" id="{6D00C481-F3EF-8FA4-222E-B3771AFB7E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180" y="3237018"/>
            <a:ext cx="5717820" cy="280530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Three Things to Know About Reinforcement Learning - KDnuggets">
            <a:extLst>
              <a:ext uri="{FF2B5EF4-FFF2-40B4-BE49-F238E27FC236}">
                <a16:creationId xmlns:a16="http://schemas.microsoft.com/office/drawing/2014/main" id="{D0BB228F-5C6A-8E0B-0DB1-C8D7B6E9AD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1911" y="2404617"/>
            <a:ext cx="5641909" cy="3637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3700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761C86E-9427-43BC-9879-247D2CBAFFC8}"/>
              </a:ext>
            </a:extLst>
          </p:cNvPr>
          <p:cNvSpPr>
            <a:spLocks noGrp="1"/>
          </p:cNvSpPr>
          <p:nvPr/>
        </p:nvSpPr>
        <p:spPr>
          <a:xfrm>
            <a:off x="838200" y="332488"/>
            <a:ext cx="10515600" cy="810532"/>
          </a:xfrm>
          <a:prstGeom prst="rect">
            <a:avLst/>
          </a:prstGeom>
        </p:spPr>
        <p:txBody>
          <a:bodyPr vert="horz" lIns="91440" tIns="45720" rIns="91440" bIns="45720" rtlCol="0" anchor="ctr">
            <a:normAutofit fontScale="975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IN" dirty="0">
                <a:solidFill>
                  <a:schemeClr val="accent6">
                    <a:lumMod val="40000"/>
                    <a:lumOff val="60000"/>
                  </a:schemeClr>
                </a:solidFill>
              </a:rPr>
              <a:t>Types of problems in supervised learning </a:t>
            </a:r>
          </a:p>
        </p:txBody>
      </p:sp>
      <p:sp>
        <p:nvSpPr>
          <p:cNvPr id="5" name="Content Placeholder 2">
            <a:extLst>
              <a:ext uri="{FF2B5EF4-FFF2-40B4-BE49-F238E27FC236}">
                <a16:creationId xmlns:a16="http://schemas.microsoft.com/office/drawing/2014/main" id="{D900E4A6-B293-1354-F2F2-74249D0FEB5E}"/>
              </a:ext>
            </a:extLst>
          </p:cNvPr>
          <p:cNvSpPr>
            <a:spLocks noGrp="1"/>
          </p:cNvSpPr>
          <p:nvPr/>
        </p:nvSpPr>
        <p:spPr>
          <a:xfrm>
            <a:off x="1046018" y="1208296"/>
            <a:ext cx="10515600" cy="531721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IN" sz="2400" dirty="0">
                <a:solidFill>
                  <a:srgbClr val="FFFF00"/>
                </a:solidFill>
              </a:rPr>
              <a:t>Regression problems</a:t>
            </a:r>
          </a:p>
          <a:p>
            <a:pPr marL="0" indent="0">
              <a:buNone/>
            </a:pPr>
            <a:endParaRPr lang="en-IN" sz="2400" dirty="0">
              <a:solidFill>
                <a:srgbClr val="FFFF00"/>
              </a:solidFill>
            </a:endParaRPr>
          </a:p>
          <a:p>
            <a:r>
              <a:rPr lang="en-IN" sz="2400" dirty="0">
                <a:solidFill>
                  <a:srgbClr val="FFFF00"/>
                </a:solidFill>
              </a:rPr>
              <a:t>They are responsible for continuous data.</a:t>
            </a:r>
          </a:p>
          <a:p>
            <a:r>
              <a:rPr lang="en-IN" sz="2400" dirty="0">
                <a:solidFill>
                  <a:srgbClr val="FFFF00"/>
                </a:solidFill>
              </a:rPr>
              <a:t>Example: For predicting the price of a piece of land in a given area.</a:t>
            </a:r>
          </a:p>
          <a:p>
            <a:r>
              <a:rPr lang="en-IN" sz="2400" dirty="0">
                <a:solidFill>
                  <a:srgbClr val="FFFF00"/>
                </a:solidFill>
              </a:rPr>
              <a:t>The input is sent to the machine for predicting the price according to previous instances.</a:t>
            </a:r>
          </a:p>
          <a:p>
            <a:r>
              <a:rPr lang="en-IN" sz="2400" dirty="0">
                <a:solidFill>
                  <a:srgbClr val="FFFF00"/>
                </a:solidFill>
              </a:rPr>
              <a:t>The machine them determines a function that would map the pairs.</a:t>
            </a:r>
          </a:p>
          <a:p>
            <a:pPr marL="0" indent="0">
              <a:buNone/>
            </a:pPr>
            <a:endParaRPr lang="en-IN" sz="2400" dirty="0">
              <a:solidFill>
                <a:srgbClr val="FFFF00"/>
              </a:solidFill>
            </a:endParaRPr>
          </a:p>
          <a:p>
            <a:pPr marL="0" indent="0">
              <a:buNone/>
            </a:pPr>
            <a:r>
              <a:rPr lang="en-IN" sz="2400" dirty="0">
                <a:solidFill>
                  <a:srgbClr val="FFFF00"/>
                </a:solidFill>
              </a:rPr>
              <a:t>Classification problems</a:t>
            </a:r>
          </a:p>
          <a:p>
            <a:pPr marL="0" indent="0">
              <a:buNone/>
            </a:pPr>
            <a:endParaRPr lang="en-IN" sz="2400" dirty="0">
              <a:solidFill>
                <a:srgbClr val="FFFF00"/>
              </a:solidFill>
            </a:endParaRPr>
          </a:p>
          <a:p>
            <a:r>
              <a:rPr lang="en-IN" sz="2400" dirty="0">
                <a:solidFill>
                  <a:srgbClr val="FFFF00"/>
                </a:solidFill>
              </a:rPr>
              <a:t>They ask the algorithm to predict a discrete value that can identify the input data as a member of a particular class or group.</a:t>
            </a:r>
          </a:p>
          <a:p>
            <a:r>
              <a:rPr lang="en-IN" sz="2400" dirty="0">
                <a:solidFill>
                  <a:srgbClr val="FFFF00"/>
                </a:solidFill>
              </a:rPr>
              <a:t>Example: For determining whether a student has passed or failed from a particular set of students.</a:t>
            </a:r>
          </a:p>
          <a:p>
            <a:endParaRPr lang="en-IN" sz="2400" dirty="0">
              <a:solidFill>
                <a:srgbClr val="FFFF00"/>
              </a:solidFill>
            </a:endParaRPr>
          </a:p>
          <a:p>
            <a:endParaRPr lang="en-IN" sz="2400" dirty="0">
              <a:solidFill>
                <a:srgbClr val="FFFF00"/>
              </a:solidFill>
            </a:endParaRPr>
          </a:p>
        </p:txBody>
      </p:sp>
    </p:spTree>
    <p:extLst>
      <p:ext uri="{BB962C8B-B14F-4D97-AF65-F5344CB8AC3E}">
        <p14:creationId xmlns:p14="http://schemas.microsoft.com/office/powerpoint/2010/main" val="263834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48C8405-E207-5AE1-D032-9343378517AE}"/>
              </a:ext>
            </a:extLst>
          </p:cNvPr>
          <p:cNvSpPr>
            <a:spLocks noGrp="1"/>
          </p:cNvSpPr>
          <p:nvPr/>
        </p:nvSpPr>
        <p:spPr>
          <a:xfrm>
            <a:off x="838200" y="206314"/>
            <a:ext cx="10515600" cy="875846"/>
          </a:xfrm>
          <a:prstGeom prst="rect">
            <a:avLst/>
          </a:prstGeom>
        </p:spPr>
        <p:txBody>
          <a:bodyPr vert="horz" lIns="91440" tIns="45720" rIns="91440" bIns="45720" rtlCol="0" anchor="ctr">
            <a:normAutofit fontScale="900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IN" dirty="0">
                <a:solidFill>
                  <a:schemeClr val="accent1">
                    <a:lumMod val="20000"/>
                    <a:lumOff val="80000"/>
                  </a:schemeClr>
                </a:solidFill>
              </a:rPr>
              <a:t>Components of Machine Learning Algorithm</a:t>
            </a:r>
          </a:p>
        </p:txBody>
      </p:sp>
      <p:sp>
        <p:nvSpPr>
          <p:cNvPr id="5" name="Content Placeholder 2">
            <a:extLst>
              <a:ext uri="{FF2B5EF4-FFF2-40B4-BE49-F238E27FC236}">
                <a16:creationId xmlns:a16="http://schemas.microsoft.com/office/drawing/2014/main" id="{D5EBD682-FA53-9E6A-E467-EE77FFCEFCB8}"/>
              </a:ext>
            </a:extLst>
          </p:cNvPr>
          <p:cNvSpPr>
            <a:spLocks noGrp="1"/>
          </p:cNvSpPr>
          <p:nvPr/>
        </p:nvSpPr>
        <p:spPr>
          <a:xfrm>
            <a:off x="838200" y="1082160"/>
            <a:ext cx="10515600" cy="48613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457200" indent="-457200">
              <a:buAutoNum type="arabicPeriod"/>
            </a:pPr>
            <a:r>
              <a:rPr lang="en-IN" sz="2400" dirty="0">
                <a:solidFill>
                  <a:schemeClr val="accent3">
                    <a:lumMod val="50000"/>
                  </a:schemeClr>
                </a:solidFill>
              </a:rPr>
              <a:t>Features </a:t>
            </a:r>
          </a:p>
          <a:p>
            <a:r>
              <a:rPr lang="en-IN" sz="2400" dirty="0">
                <a:solidFill>
                  <a:schemeClr val="accent3">
                    <a:lumMod val="50000"/>
                  </a:schemeClr>
                </a:solidFill>
              </a:rPr>
              <a:t>It refers to the inputs given to the algorithm.</a:t>
            </a:r>
          </a:p>
          <a:p>
            <a:pPr marL="457200" indent="-457200">
              <a:buAutoNum type="arabicPeriod" startAt="2"/>
            </a:pPr>
            <a:r>
              <a:rPr lang="en-IN" sz="2400" dirty="0">
                <a:solidFill>
                  <a:schemeClr val="accent3">
                    <a:lumMod val="50000"/>
                  </a:schemeClr>
                </a:solidFill>
              </a:rPr>
              <a:t>Labels</a:t>
            </a:r>
          </a:p>
          <a:p>
            <a:r>
              <a:rPr lang="en-IN" sz="2400" dirty="0">
                <a:solidFill>
                  <a:schemeClr val="accent3">
                    <a:lumMod val="50000"/>
                  </a:schemeClr>
                </a:solidFill>
              </a:rPr>
              <a:t>It refers to the outputs given by the algorithm.</a:t>
            </a:r>
          </a:p>
          <a:p>
            <a:pPr marL="457200" indent="-457200">
              <a:buAutoNum type="arabicPeriod" startAt="3"/>
            </a:pPr>
            <a:r>
              <a:rPr lang="en-IN" sz="2400" dirty="0">
                <a:solidFill>
                  <a:schemeClr val="accent3">
                    <a:lumMod val="50000"/>
                  </a:schemeClr>
                </a:solidFill>
              </a:rPr>
              <a:t>Model</a:t>
            </a:r>
          </a:p>
          <a:p>
            <a:r>
              <a:rPr lang="en-IN" sz="2400" dirty="0">
                <a:solidFill>
                  <a:schemeClr val="accent3">
                    <a:lumMod val="50000"/>
                  </a:schemeClr>
                </a:solidFill>
              </a:rPr>
              <a:t>It refers to the mathematical equation used to solve the function.</a:t>
            </a:r>
          </a:p>
          <a:p>
            <a:pPr marL="0" indent="0">
              <a:buNone/>
            </a:pPr>
            <a:r>
              <a:rPr lang="en-IN" sz="2400" dirty="0">
                <a:solidFill>
                  <a:schemeClr val="accent3">
                    <a:lumMod val="50000"/>
                  </a:schemeClr>
                </a:solidFill>
              </a:rPr>
              <a:t>		</a:t>
            </a:r>
          </a:p>
        </p:txBody>
      </p:sp>
      <p:sp>
        <p:nvSpPr>
          <p:cNvPr id="6" name="TextBox 13">
            <a:extLst>
              <a:ext uri="{FF2B5EF4-FFF2-40B4-BE49-F238E27FC236}">
                <a16:creationId xmlns:a16="http://schemas.microsoft.com/office/drawing/2014/main" id="{A03BAE87-26AC-8220-2F71-25284A983AA7}"/>
              </a:ext>
            </a:extLst>
          </p:cNvPr>
          <p:cNvSpPr txBox="1"/>
          <p:nvPr/>
        </p:nvSpPr>
        <p:spPr>
          <a:xfrm>
            <a:off x="1534815" y="3959008"/>
            <a:ext cx="2202023"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dirty="0">
                <a:solidFill>
                  <a:schemeClr val="accent4">
                    <a:lumMod val="60000"/>
                    <a:lumOff val="40000"/>
                  </a:schemeClr>
                </a:solidFill>
              </a:rPr>
              <a:t>                           INPUT</a:t>
            </a:r>
          </a:p>
        </p:txBody>
      </p:sp>
      <p:sp>
        <p:nvSpPr>
          <p:cNvPr id="7" name="TextBox 14">
            <a:extLst>
              <a:ext uri="{FF2B5EF4-FFF2-40B4-BE49-F238E27FC236}">
                <a16:creationId xmlns:a16="http://schemas.microsoft.com/office/drawing/2014/main" id="{17521CC1-2DD2-6E1C-77B8-0CA073C12832}"/>
              </a:ext>
            </a:extLst>
          </p:cNvPr>
          <p:cNvSpPr txBox="1"/>
          <p:nvPr/>
        </p:nvSpPr>
        <p:spPr>
          <a:xfrm>
            <a:off x="1534815" y="5115337"/>
            <a:ext cx="2276669"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dirty="0">
                <a:solidFill>
                  <a:schemeClr val="accent4">
                    <a:lumMod val="60000"/>
                    <a:lumOff val="40000"/>
                  </a:schemeClr>
                </a:solidFill>
              </a:rPr>
              <a:t>                      OUTPUT</a:t>
            </a:r>
          </a:p>
        </p:txBody>
      </p:sp>
      <p:sp>
        <p:nvSpPr>
          <p:cNvPr id="9" name="TextBox 16">
            <a:extLst>
              <a:ext uri="{FF2B5EF4-FFF2-40B4-BE49-F238E27FC236}">
                <a16:creationId xmlns:a16="http://schemas.microsoft.com/office/drawing/2014/main" id="{DCBE720E-F8C3-B0EA-7EBA-21C999582F60}"/>
              </a:ext>
            </a:extLst>
          </p:cNvPr>
          <p:cNvSpPr txBox="1"/>
          <p:nvPr/>
        </p:nvSpPr>
        <p:spPr>
          <a:xfrm>
            <a:off x="2156784" y="5761668"/>
            <a:ext cx="1129003" cy="36933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dirty="0">
                <a:solidFill>
                  <a:schemeClr val="accent1">
                    <a:lumMod val="60000"/>
                    <a:lumOff val="40000"/>
                  </a:schemeClr>
                </a:solidFill>
              </a:rPr>
              <a:t>(Labels)</a:t>
            </a:r>
          </a:p>
        </p:txBody>
      </p:sp>
      <p:sp>
        <p:nvSpPr>
          <p:cNvPr id="10" name="TextBox 15">
            <a:extLst>
              <a:ext uri="{FF2B5EF4-FFF2-40B4-BE49-F238E27FC236}">
                <a16:creationId xmlns:a16="http://schemas.microsoft.com/office/drawing/2014/main" id="{9A9AEAE1-1A75-474C-1991-4A251A7C117A}"/>
              </a:ext>
            </a:extLst>
          </p:cNvPr>
          <p:cNvSpPr txBox="1"/>
          <p:nvPr/>
        </p:nvSpPr>
        <p:spPr>
          <a:xfrm>
            <a:off x="2156784" y="4558514"/>
            <a:ext cx="1373935"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dirty="0">
                <a:solidFill>
                  <a:schemeClr val="accent1">
                    <a:lumMod val="60000"/>
                    <a:lumOff val="40000"/>
                  </a:schemeClr>
                </a:solidFill>
              </a:rPr>
              <a:t>(Features)</a:t>
            </a:r>
          </a:p>
        </p:txBody>
      </p:sp>
      <p:sp>
        <p:nvSpPr>
          <p:cNvPr id="11" name="Flowchart: Connector 10">
            <a:extLst>
              <a:ext uri="{FF2B5EF4-FFF2-40B4-BE49-F238E27FC236}">
                <a16:creationId xmlns:a16="http://schemas.microsoft.com/office/drawing/2014/main" id="{4CEAB142-03EC-E9DD-182F-B1ED7C2BBB80}"/>
              </a:ext>
            </a:extLst>
          </p:cNvPr>
          <p:cNvSpPr/>
          <p:nvPr/>
        </p:nvSpPr>
        <p:spPr>
          <a:xfrm>
            <a:off x="5130068" y="4558514"/>
            <a:ext cx="1735494" cy="152089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n-IN"/>
          </a:p>
        </p:txBody>
      </p:sp>
      <p:sp>
        <p:nvSpPr>
          <p:cNvPr id="12" name="Oval 11">
            <a:extLst>
              <a:ext uri="{FF2B5EF4-FFF2-40B4-BE49-F238E27FC236}">
                <a16:creationId xmlns:a16="http://schemas.microsoft.com/office/drawing/2014/main" id="{327E915F-4FA0-5D7F-7C9B-CBDE32064A40}"/>
              </a:ext>
            </a:extLst>
          </p:cNvPr>
          <p:cNvSpPr/>
          <p:nvPr/>
        </p:nvSpPr>
        <p:spPr>
          <a:xfrm>
            <a:off x="8951380" y="4190126"/>
            <a:ext cx="1791477" cy="83042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dirty="0"/>
              <a:t>MODEL</a:t>
            </a:r>
            <a:endParaRPr lang="en-IN" dirty="0"/>
          </a:p>
        </p:txBody>
      </p:sp>
      <p:sp>
        <p:nvSpPr>
          <p:cNvPr id="14" name="TextBox 11">
            <a:extLst>
              <a:ext uri="{FF2B5EF4-FFF2-40B4-BE49-F238E27FC236}">
                <a16:creationId xmlns:a16="http://schemas.microsoft.com/office/drawing/2014/main" id="{D24BE7AF-B061-4605-14A8-B50250176E04}"/>
              </a:ext>
            </a:extLst>
          </p:cNvPr>
          <p:cNvSpPr txBox="1"/>
          <p:nvPr/>
        </p:nvSpPr>
        <p:spPr>
          <a:xfrm>
            <a:off x="5281125" y="4790757"/>
            <a:ext cx="1629749" cy="83099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2400" dirty="0">
                <a:solidFill>
                  <a:schemeClr val="bg1">
                    <a:lumMod val="95000"/>
                    <a:lumOff val="5000"/>
                  </a:schemeClr>
                </a:solidFill>
              </a:rPr>
              <a:t>     ML Algorithm</a:t>
            </a:r>
          </a:p>
        </p:txBody>
      </p:sp>
      <p:sp>
        <p:nvSpPr>
          <p:cNvPr id="15" name="TextBox 17">
            <a:extLst>
              <a:ext uri="{FF2B5EF4-FFF2-40B4-BE49-F238E27FC236}">
                <a16:creationId xmlns:a16="http://schemas.microsoft.com/office/drawing/2014/main" id="{5EC5D6DB-4426-08E0-94DE-D558248CDB3A}"/>
              </a:ext>
            </a:extLst>
          </p:cNvPr>
          <p:cNvSpPr txBox="1"/>
          <p:nvPr/>
        </p:nvSpPr>
        <p:spPr>
          <a:xfrm>
            <a:off x="8951381" y="5112697"/>
            <a:ext cx="1791476"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dirty="0"/>
              <a:t>       (Functions)</a:t>
            </a:r>
          </a:p>
        </p:txBody>
      </p:sp>
      <p:cxnSp>
        <p:nvCxnSpPr>
          <p:cNvPr id="17" name="Straight Connector 16">
            <a:extLst>
              <a:ext uri="{FF2B5EF4-FFF2-40B4-BE49-F238E27FC236}">
                <a16:creationId xmlns:a16="http://schemas.microsoft.com/office/drawing/2014/main" id="{07178FA5-C274-347D-7966-63577DE75BBA}"/>
              </a:ext>
            </a:extLst>
          </p:cNvPr>
          <p:cNvCxnSpPr>
            <a:cxnSpLocks/>
          </p:cNvCxnSpPr>
          <p:nvPr/>
        </p:nvCxnSpPr>
        <p:spPr>
          <a:xfrm>
            <a:off x="3117273" y="4927846"/>
            <a:ext cx="2163852" cy="0"/>
          </a:xfrm>
          <a:prstGeom prst="line">
            <a:avLst/>
          </a:prstGeom>
          <a:ln/>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176CF01C-CE12-8F3C-A42D-D974C0B2FD2D}"/>
              </a:ext>
            </a:extLst>
          </p:cNvPr>
          <p:cNvCxnSpPr>
            <a:cxnSpLocks/>
            <a:endCxn id="11" idx="4"/>
          </p:cNvCxnSpPr>
          <p:nvPr/>
        </p:nvCxnSpPr>
        <p:spPr>
          <a:xfrm>
            <a:off x="2966216" y="6079404"/>
            <a:ext cx="3031599" cy="0"/>
          </a:xfrm>
          <a:prstGeom prst="line">
            <a:avLst/>
          </a:prstGeom>
          <a:ln/>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24B5183F-8BD1-553F-DF81-CB1D7C1D8E9E}"/>
              </a:ext>
            </a:extLst>
          </p:cNvPr>
          <p:cNvCxnSpPr>
            <a:cxnSpLocks/>
            <a:endCxn id="12" idx="2"/>
          </p:cNvCxnSpPr>
          <p:nvPr/>
        </p:nvCxnSpPr>
        <p:spPr>
          <a:xfrm flipV="1">
            <a:off x="6865562" y="4605339"/>
            <a:ext cx="2085818" cy="692024"/>
          </a:xfrm>
          <a:prstGeom prst="line">
            <a:avLst/>
          </a:prstGeo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12177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EDEBD35-21BA-9702-3B36-278F84B43A4D}"/>
              </a:ext>
            </a:extLst>
          </p:cNvPr>
          <p:cNvSpPr>
            <a:spLocks noGrp="1"/>
          </p:cNvSpPr>
          <p:nvPr/>
        </p:nvSpPr>
        <p:spPr>
          <a:xfrm>
            <a:off x="1455186" y="-93251"/>
            <a:ext cx="9281627" cy="1474974"/>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sz="4400" dirty="0">
                <a:solidFill>
                  <a:schemeClr val="accent4">
                    <a:lumMod val="50000"/>
                  </a:schemeClr>
                </a:solidFill>
              </a:rPr>
              <a:t>Type of ml algorithms</a:t>
            </a:r>
            <a:endParaRPr lang="en-IN" sz="4400" dirty="0">
              <a:solidFill>
                <a:schemeClr val="accent4">
                  <a:lumMod val="50000"/>
                </a:schemeClr>
              </a:solidFill>
            </a:endParaRPr>
          </a:p>
        </p:txBody>
      </p:sp>
      <p:sp>
        <p:nvSpPr>
          <p:cNvPr id="5" name="Content Placeholder 2">
            <a:extLst>
              <a:ext uri="{FF2B5EF4-FFF2-40B4-BE49-F238E27FC236}">
                <a16:creationId xmlns:a16="http://schemas.microsoft.com/office/drawing/2014/main" id="{9527F559-6D0B-328E-4058-2108DC572AE1}"/>
              </a:ext>
            </a:extLst>
          </p:cNvPr>
          <p:cNvSpPr>
            <a:spLocks noGrp="1"/>
          </p:cNvSpPr>
          <p:nvPr/>
        </p:nvSpPr>
        <p:spPr>
          <a:xfrm>
            <a:off x="955963" y="1381723"/>
            <a:ext cx="10820400" cy="49552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sz="3600" dirty="0">
                <a:solidFill>
                  <a:schemeClr val="accent3">
                    <a:lumMod val="75000"/>
                  </a:schemeClr>
                </a:solidFill>
              </a:rPr>
              <a:t>Linear Regression</a:t>
            </a:r>
          </a:p>
          <a:p>
            <a:r>
              <a:rPr lang="en-US" sz="3600" dirty="0">
                <a:solidFill>
                  <a:schemeClr val="accent3">
                    <a:lumMod val="75000"/>
                  </a:schemeClr>
                </a:solidFill>
              </a:rPr>
              <a:t>Non Linear Regression</a:t>
            </a:r>
            <a:endParaRPr lang="en-IN" sz="3600" dirty="0">
              <a:solidFill>
                <a:schemeClr val="accent3">
                  <a:lumMod val="75000"/>
                </a:schemeClr>
              </a:solidFill>
            </a:endParaRPr>
          </a:p>
          <a:p>
            <a:r>
              <a:rPr lang="en-IN" sz="3600" dirty="0">
                <a:solidFill>
                  <a:schemeClr val="accent3">
                    <a:lumMod val="75000"/>
                  </a:schemeClr>
                </a:solidFill>
              </a:rPr>
              <a:t>Logistic Regression</a:t>
            </a:r>
          </a:p>
          <a:p>
            <a:r>
              <a:rPr lang="en-IN" sz="3600" dirty="0">
                <a:solidFill>
                  <a:schemeClr val="accent3">
                    <a:lumMod val="75000"/>
                  </a:schemeClr>
                </a:solidFill>
              </a:rPr>
              <a:t>Decision Tree</a:t>
            </a:r>
          </a:p>
          <a:p>
            <a:r>
              <a:rPr lang="en-IN" sz="3600" dirty="0">
                <a:solidFill>
                  <a:schemeClr val="accent3">
                    <a:lumMod val="75000"/>
                  </a:schemeClr>
                </a:solidFill>
              </a:rPr>
              <a:t>Random Forest </a:t>
            </a:r>
          </a:p>
          <a:p>
            <a:r>
              <a:rPr lang="en-IN" sz="3600" dirty="0">
                <a:solidFill>
                  <a:schemeClr val="accent3">
                    <a:lumMod val="75000"/>
                  </a:schemeClr>
                </a:solidFill>
              </a:rPr>
              <a:t>KNN ( K Nearest Neighbours )</a:t>
            </a:r>
          </a:p>
          <a:p>
            <a:r>
              <a:rPr lang="en-IN" sz="3600" dirty="0">
                <a:solidFill>
                  <a:schemeClr val="accent3">
                    <a:lumMod val="75000"/>
                  </a:schemeClr>
                </a:solidFill>
              </a:rPr>
              <a:t>SVM ( Support Vector Machine )</a:t>
            </a:r>
            <a:endParaRPr lang="en-US" sz="3600" dirty="0">
              <a:solidFill>
                <a:schemeClr val="accent3">
                  <a:lumMod val="75000"/>
                </a:schemeClr>
              </a:solidFill>
            </a:endParaRPr>
          </a:p>
          <a:p>
            <a:r>
              <a:rPr lang="en-US" sz="3600" dirty="0">
                <a:solidFill>
                  <a:schemeClr val="accent3">
                    <a:lumMod val="75000"/>
                  </a:schemeClr>
                </a:solidFill>
              </a:rPr>
              <a:t>Naïve Bays Algorithm</a:t>
            </a:r>
            <a:endParaRPr lang="en-IN" sz="3600" dirty="0">
              <a:solidFill>
                <a:schemeClr val="accent3">
                  <a:lumMod val="75000"/>
                </a:schemeClr>
              </a:solidFill>
            </a:endParaRPr>
          </a:p>
        </p:txBody>
      </p:sp>
    </p:spTree>
    <p:extLst>
      <p:ext uri="{BB962C8B-B14F-4D97-AF65-F5344CB8AC3E}">
        <p14:creationId xmlns:p14="http://schemas.microsoft.com/office/powerpoint/2010/main" val="375153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E3EF024-1E80-2712-D418-7543C66A6327}"/>
              </a:ext>
            </a:extLst>
          </p:cNvPr>
          <p:cNvSpPr>
            <a:spLocks noGrp="1"/>
          </p:cNvSpPr>
          <p:nvPr/>
        </p:nvSpPr>
        <p:spPr>
          <a:xfrm>
            <a:off x="1148443" y="-72736"/>
            <a:ext cx="9895114"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algn="l">
              <a:buFont typeface="Wingdings" panose="05000000000000000000" pitchFamily="2" charset="2"/>
              <a:buChar char="q"/>
            </a:pPr>
            <a:r>
              <a:rPr lang="en-US" sz="4700" dirty="0">
                <a:solidFill>
                  <a:srgbClr val="FFFF00"/>
                </a:solidFill>
              </a:rPr>
              <a:t>Linear regression</a:t>
            </a:r>
            <a:endParaRPr lang="en-IN" sz="4700" dirty="0">
              <a:solidFill>
                <a:srgbClr val="FFFF00"/>
              </a:solidFill>
            </a:endParaRPr>
          </a:p>
        </p:txBody>
      </p:sp>
      <p:sp>
        <p:nvSpPr>
          <p:cNvPr id="5" name="Content Placeholder 2">
            <a:extLst>
              <a:ext uri="{FF2B5EF4-FFF2-40B4-BE49-F238E27FC236}">
                <a16:creationId xmlns:a16="http://schemas.microsoft.com/office/drawing/2014/main" id="{3E3520E9-C1A3-77CA-1843-541E56214625}"/>
              </a:ext>
            </a:extLst>
          </p:cNvPr>
          <p:cNvSpPr>
            <a:spLocks noGrp="1"/>
          </p:cNvSpPr>
          <p:nvPr/>
        </p:nvSpPr>
        <p:spPr>
          <a:xfrm>
            <a:off x="853751" y="1365764"/>
            <a:ext cx="11338249" cy="51611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sz="4400" b="0" i="0" dirty="0">
                <a:solidFill>
                  <a:schemeClr val="accent2">
                    <a:lumMod val="75000"/>
                  </a:schemeClr>
                </a:solidFill>
                <a:effectLst/>
                <a:latin typeface="arial" panose="020B0604020202020204" pitchFamily="34" charset="0"/>
              </a:rPr>
              <a:t> </a:t>
            </a:r>
            <a:r>
              <a:rPr lang="en-US" sz="4000" b="0" i="0" dirty="0">
                <a:solidFill>
                  <a:schemeClr val="accent2">
                    <a:lumMod val="75000"/>
                  </a:schemeClr>
                </a:solidFill>
                <a:effectLst/>
                <a:latin typeface="arial" panose="020B0604020202020204" pitchFamily="34" charset="0"/>
              </a:rPr>
              <a:t>Linear regression analysis is </a:t>
            </a:r>
            <a:r>
              <a:rPr lang="en-US" sz="4000" b="1" i="0" dirty="0">
                <a:solidFill>
                  <a:schemeClr val="accent2">
                    <a:lumMod val="75000"/>
                  </a:schemeClr>
                </a:solidFill>
                <a:effectLst/>
                <a:latin typeface="arial" panose="020B0604020202020204" pitchFamily="34" charset="0"/>
              </a:rPr>
              <a:t>used to predict the value of a variable based on the value of another variable</a:t>
            </a:r>
            <a:r>
              <a:rPr lang="en-US" sz="4000" b="0" i="0" dirty="0">
                <a:solidFill>
                  <a:schemeClr val="accent2">
                    <a:lumMod val="75000"/>
                  </a:schemeClr>
                </a:solidFill>
                <a:effectLst/>
                <a:latin typeface="arial" panose="020B0604020202020204" pitchFamily="34" charset="0"/>
              </a:rPr>
              <a:t>.</a:t>
            </a:r>
          </a:p>
          <a:p>
            <a:r>
              <a:rPr lang="en-US" sz="4000" b="0" i="0" dirty="0">
                <a:solidFill>
                  <a:schemeClr val="accent2">
                    <a:lumMod val="75000"/>
                  </a:schemeClr>
                </a:solidFill>
                <a:effectLst/>
                <a:latin typeface="arial" panose="020B0604020202020204" pitchFamily="34" charset="0"/>
              </a:rPr>
              <a:t>The variable you want to predict is called the dependent variable.</a:t>
            </a:r>
          </a:p>
          <a:p>
            <a:r>
              <a:rPr lang="en-US" sz="4000" b="0" i="0" dirty="0">
                <a:solidFill>
                  <a:schemeClr val="accent2">
                    <a:lumMod val="75000"/>
                  </a:schemeClr>
                </a:solidFill>
                <a:effectLst/>
                <a:latin typeface="arial" panose="020B0604020202020204" pitchFamily="34" charset="0"/>
              </a:rPr>
              <a:t>The variable you are using to predict the other variable's value is called the independent variable.</a:t>
            </a:r>
            <a:endParaRPr lang="en-IN" sz="4000" dirty="0">
              <a:solidFill>
                <a:schemeClr val="accent2">
                  <a:lumMod val="75000"/>
                </a:schemeClr>
              </a:solidFill>
            </a:endParaRPr>
          </a:p>
        </p:txBody>
      </p:sp>
    </p:spTree>
    <p:extLst>
      <p:ext uri="{BB962C8B-B14F-4D97-AF65-F5344CB8AC3E}">
        <p14:creationId xmlns:p14="http://schemas.microsoft.com/office/powerpoint/2010/main" val="35995255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45</TotalTime>
  <Words>1272</Words>
  <Application>Microsoft Office PowerPoint</Application>
  <PresentationFormat>Widescreen</PresentationFormat>
  <Paragraphs>124</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vt:lpstr>
      <vt:lpstr>Calibri</vt:lpstr>
      <vt:lpstr>Tw Cen MT</vt:lpstr>
      <vt:lpstr>Wingdings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Prince Ranjan</dc:creator>
  <cp:lastModifiedBy>Prince Ranjan</cp:lastModifiedBy>
  <cp:revision>2</cp:revision>
  <dcterms:created xsi:type="dcterms:W3CDTF">2023-06-08T13:31:05Z</dcterms:created>
  <dcterms:modified xsi:type="dcterms:W3CDTF">2023-06-09T07:02:49Z</dcterms:modified>
</cp:coreProperties>
</file>