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34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1271C-A08A-8347-A4E0-B053FF092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FB99D-67B1-55A2-8AC2-63BD32D9D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2EFD7-104C-998E-EA4B-5BD68CADB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C6248-28E8-8294-DF5E-DF05282E5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31F3-C6BF-BA79-5F37-8889612B3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52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B566E-E910-642E-01E4-87B1F3165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D6B4B-EBE2-CCFF-58E0-70EAE29C6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27327-7694-C2CA-CAD3-127381F594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A4773-8C8D-EC36-F11E-28C570ADE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2EBA9-1A65-DF08-FC35-7564A132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83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4FE75-0277-8079-7607-0A4655480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D6F86-3527-5F62-FBDB-F918A6DA1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DAF46-70DA-DF3A-2D85-373E1A6151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3A05-BADE-D950-D879-A06F66C3E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A67E-8C53-5212-A5BD-6E4EFCF38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59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88AF2-CA3A-AA1E-880F-F37D89B05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32E7-08DD-0338-4B5F-36954D21A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39826-994F-C13D-1AA3-60F676E3F3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C021D-DB3F-9931-9811-EE0D2962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44BD3-25CE-F2BB-3A5B-2D451006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193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390AA-1344-777C-7F2C-3596821A4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4E433-F5C0-5626-538E-81CD5C8FD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C0455-9833-E047-0348-08D07CF6E5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5245A-F0B5-6B80-EB7C-958D0CF28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0D887-A289-0A65-514F-908C6820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96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1D68-D45D-2BC2-84D7-B2AD47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B1C63-819B-9B09-EE33-8270136B9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211067-B7CC-7014-F211-5AAF45689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A5FC7-D165-F740-1C7E-95013A827F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B57D2F-F481-5CC3-D331-4E92D13A2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F1FB1A-FEEE-F5B2-64EA-C9421176A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86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DF546-ECF6-C9A0-CCFE-DF3AC17B4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BD38A-6DB8-3413-ADDB-C36E481F5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11F287-4E98-BD45-725C-1FD34A671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528C16-0B31-BA57-0B0B-985F76FCBE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C6F5A-0364-AE39-85D9-09404BACB9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FDBAC-CE41-F21A-CF39-E5FE1D7C02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1D9B96-372B-559D-88ED-FB763A1F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73BA-0FF0-9E89-1FCB-6C084064D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21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8BEA-177D-1602-1D38-6138BA18E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28178-1C5E-FEB6-894F-8906C05CFE3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7AB0D9-EB69-7574-1DEF-4EF3EB3C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97019-6D88-F52C-F633-891A45C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964B43-EFB9-6F98-87D8-A302D101CD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436CC-CBF4-CA52-1E82-EE03A61DF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4B1F8-954D-FCDA-E8AC-2874A150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41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05B4-E60C-5A40-F923-F8E78C129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5949A-81C0-A5F1-9732-9B2BCA615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EF6CA-9DE0-D87F-FC0C-7024C8A1BE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F22B1-7721-0084-5F4C-FC730F3364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9774C-F557-2607-2390-7823F124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52AE05-6BE2-73A9-0E76-A63266880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4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E3A3-6C2F-C44E-C38B-D52E5C4E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1D274A-A301-DEA2-9B02-6145ED34A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53CE7-9F6A-7571-57C5-6FAA01212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EF0DB-AEAB-F0B2-2A54-8521CA94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5842F1-0CD5-4857-884D-B4E0559D7D24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998F2-7743-36FE-4677-B57AADAA4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BE47D-D1D6-B1C6-2ED2-4D0BF4833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3686FB-3CAC-46B9-AECC-1DAE6C3E44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812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6DE2FA-F22F-54E4-2C80-0DC6974D2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6076" y="425085"/>
            <a:ext cx="7706193" cy="924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E992C-4444-01F1-9597-F81DC6016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075" y="1825625"/>
            <a:ext cx="77061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FFC316-782D-E906-36F2-3050B82DFCA0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4932" y="-224692"/>
            <a:ext cx="3657600" cy="314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2000" b="1" kern="1200">
          <a:solidFill>
            <a:schemeClr val="tx1"/>
          </a:solidFill>
          <a:latin typeface="Arial Black" panose="020B0A040201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7628" y="683986"/>
            <a:ext cx="9144000" cy="2387600"/>
          </a:xfrm>
        </p:spPr>
        <p:txBody>
          <a:bodyPr>
            <a:normAutofit fontScale="90000"/>
          </a:bodyPr>
          <a:lstStyle/>
          <a:p>
            <a:r>
              <a:rPr dirty="0"/>
              <a:t>Java Virtual Machine (JVM) - Detailed Explanation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493" y="3786415"/>
            <a:ext cx="11381014" cy="871991"/>
          </a:xfrm>
        </p:spPr>
        <p:txBody>
          <a:bodyPr/>
          <a:lstStyle/>
          <a:p>
            <a:r>
              <a:rPr dirty="0">
                <a:solidFill>
                  <a:srgbClr val="C00000"/>
                </a:solidFill>
              </a:rPr>
              <a:t>Understanding JVM Architecture, Execution Process, and Memory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9261" y="980257"/>
            <a:ext cx="7706193" cy="924029"/>
          </a:xfrm>
        </p:spPr>
        <p:txBody>
          <a:bodyPr/>
          <a:lstStyle/>
          <a:p>
            <a:r>
              <a:rPr dirty="0"/>
              <a:t>What is JVM?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761" y="2609396"/>
            <a:ext cx="6423197" cy="3399518"/>
          </a:xfrm>
        </p:spPr>
        <p:txBody>
          <a:bodyPr/>
          <a:lstStyle/>
          <a:p>
            <a:r>
              <a:rPr dirty="0"/>
              <a:t>JVM (Java Virtual Machine) is a virtual engine that runs Java programs by converting bytecode into machine code.</a:t>
            </a:r>
          </a:p>
          <a:p>
            <a:endParaRPr dirty="0"/>
          </a:p>
          <a:p>
            <a:r>
              <a:rPr lang="en-IN" dirty="0"/>
              <a:t> </a:t>
            </a:r>
            <a:r>
              <a:rPr dirty="0"/>
              <a:t>Key Features:</a:t>
            </a:r>
          </a:p>
          <a:p>
            <a:r>
              <a:rPr dirty="0"/>
              <a:t> Platform Independent</a:t>
            </a:r>
          </a:p>
          <a:p>
            <a:r>
              <a:rPr dirty="0"/>
              <a:t> Automatic Memory Management (Garbage Collection)</a:t>
            </a:r>
          </a:p>
          <a:p>
            <a:r>
              <a:rPr dirty="0"/>
              <a:t> Security and Performance Optimization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9F690-CAE3-4ADC-97DE-789B9B7B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215" y="1404257"/>
            <a:ext cx="5663785" cy="46046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JVM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605" y="2625725"/>
            <a:ext cx="4365795" cy="2762704"/>
          </a:xfrm>
        </p:spPr>
        <p:txBody>
          <a:bodyPr>
            <a:normAutofit/>
          </a:bodyPr>
          <a:lstStyle/>
          <a:p>
            <a:r>
              <a:rPr dirty="0"/>
              <a:t>JVM consists of:</a:t>
            </a:r>
            <a:endParaRPr lang="en-IN" dirty="0"/>
          </a:p>
          <a:p>
            <a:r>
              <a:rPr lang="en-IN" dirty="0"/>
              <a:t> </a:t>
            </a:r>
            <a:r>
              <a:rPr dirty="0">
                <a:solidFill>
                  <a:schemeClr val="accent1">
                    <a:lumMod val="75000"/>
                  </a:schemeClr>
                </a:solidFill>
              </a:rPr>
              <a:t>Class Loader Subsystem</a:t>
            </a:r>
          </a:p>
          <a:p>
            <a:r>
              <a:rPr dirty="0"/>
              <a:t> </a:t>
            </a:r>
            <a:r>
              <a:rPr dirty="0">
                <a:solidFill>
                  <a:srgbClr val="C00000"/>
                </a:solidFill>
              </a:rPr>
              <a:t>Runtime Data Areas</a:t>
            </a:r>
          </a:p>
          <a:p>
            <a:r>
              <a:rPr dirty="0"/>
              <a:t> </a:t>
            </a:r>
            <a:r>
              <a:rPr dirty="0">
                <a:solidFill>
                  <a:srgbClr val="00B050"/>
                </a:solidFill>
              </a:rPr>
              <a:t>Execution Engine</a:t>
            </a:r>
          </a:p>
          <a:p>
            <a:r>
              <a:rPr dirty="0"/>
              <a:t> </a:t>
            </a:r>
            <a:r>
              <a:rPr dirty="0">
                <a:solidFill>
                  <a:srgbClr val="FFC000"/>
                </a:solidFill>
              </a:rPr>
              <a:t>Native Interface</a:t>
            </a:r>
          </a:p>
          <a:p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Garbage Collector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72FFD-BC2C-5D65-5F4F-65BFF763C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100" y="1349114"/>
            <a:ext cx="5976881" cy="49475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1C2006-B9C7-72CE-25AF-A6A3422C3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48380"/>
            <a:ext cx="9290957" cy="5001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04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204" y="800642"/>
            <a:ext cx="7706193" cy="924029"/>
          </a:xfrm>
        </p:spPr>
        <p:txBody>
          <a:bodyPr/>
          <a:lstStyle/>
          <a:p>
            <a:r>
              <a:rPr dirty="0"/>
              <a:t>Class Loader Subsystem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6503" y="2396583"/>
            <a:ext cx="7706193" cy="3987346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75000"/>
                  </a:schemeClr>
                </a:solidFill>
              </a:rPr>
              <a:t>Loads Java classes into memory and performs:</a:t>
            </a:r>
          </a:p>
          <a:p>
            <a:pPr marL="0" indent="0">
              <a:buNone/>
            </a:pPr>
            <a:r>
              <a:rPr lang="en-IN" dirty="0">
                <a:solidFill>
                  <a:schemeClr val="bg1">
                    <a:lumMod val="50000"/>
                  </a:schemeClr>
                </a:solidFill>
              </a:rPr>
              <a:t>       </a:t>
            </a:r>
            <a:r>
              <a:rPr dirty="0">
                <a:solidFill>
                  <a:schemeClr val="bg1">
                    <a:lumMod val="50000"/>
                  </a:schemeClr>
                </a:solidFill>
              </a:rPr>
              <a:t>Loading: Reads .class files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IN" dirty="0"/>
              <a:t>      </a:t>
            </a:r>
            <a:r>
              <a:rPr dirty="0"/>
              <a:t> </a:t>
            </a:r>
            <a:r>
              <a:rPr dirty="0">
                <a:solidFill>
                  <a:schemeClr val="accent2">
                    <a:lumMod val="50000"/>
                  </a:schemeClr>
                </a:solidFill>
              </a:rPr>
              <a:t>Linking: Verifies and prepares classes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Initialization: Initializes static variables</a:t>
            </a:r>
          </a:p>
          <a:p>
            <a:endParaRPr dirty="0"/>
          </a:p>
          <a:p>
            <a:r>
              <a:rPr dirty="0">
                <a:solidFill>
                  <a:srgbClr val="0070C0"/>
                </a:solidFill>
              </a:rPr>
              <a:t>Types: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/>
              <a:t>           1. </a:t>
            </a:r>
            <a:r>
              <a:rPr dirty="0">
                <a:solidFill>
                  <a:srgbClr val="C00000"/>
                </a:solidFill>
              </a:rPr>
              <a:t>Bootstrap Loader</a:t>
            </a:r>
            <a:endParaRPr lang="en-IN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IN" dirty="0"/>
              <a:t>           2. </a:t>
            </a:r>
            <a:r>
              <a:rPr dirty="0">
                <a:solidFill>
                  <a:srgbClr val="FF0000"/>
                </a:solidFill>
              </a:rPr>
              <a:t>Extension Loader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           3. </a:t>
            </a:r>
            <a:r>
              <a:rPr dirty="0">
                <a:solidFill>
                  <a:srgbClr val="FFC000"/>
                </a:solidFill>
              </a:rPr>
              <a:t>Application Loader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7233" y="865414"/>
            <a:ext cx="7706193" cy="924029"/>
          </a:xfrm>
        </p:spPr>
        <p:txBody>
          <a:bodyPr/>
          <a:lstStyle/>
          <a:p>
            <a:r>
              <a:rPr dirty="0"/>
              <a:t>JVM Memory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100" y="2400300"/>
            <a:ext cx="9829800" cy="4049486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Method Area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dirty="0"/>
              <a:t>Stores class metadata and static variables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lang="en-IN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Heap Area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: </a:t>
            </a:r>
            <a:r>
              <a:rPr dirty="0"/>
              <a:t>Stores objects and instance variables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lang="en-IN" dirty="0"/>
              <a:t> </a:t>
            </a:r>
            <a:r>
              <a:rPr dirty="0">
                <a:solidFill>
                  <a:srgbClr val="C00000"/>
                </a:solidFill>
              </a:rPr>
              <a:t>Stack Area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dirty="0">
                <a:solidFill>
                  <a:srgbClr val="C00000"/>
                </a:solidFill>
              </a:rPr>
              <a:t>: </a:t>
            </a:r>
            <a:r>
              <a:rPr dirty="0"/>
              <a:t>Stores method execution and local variables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lang="en-IN"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PC Register</a:t>
            </a:r>
            <a:r>
              <a:rPr lang="en-IN" dirty="0">
                <a:solidFill>
                  <a:srgbClr val="00B050"/>
                </a:solidFill>
              </a:rPr>
              <a:t> </a:t>
            </a:r>
            <a:r>
              <a:rPr dirty="0">
                <a:solidFill>
                  <a:srgbClr val="00B050"/>
                </a:solidFill>
              </a:rPr>
              <a:t>: </a:t>
            </a:r>
            <a:r>
              <a:rPr dirty="0"/>
              <a:t>Tracks current instruction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lang="en-IN" dirty="0"/>
              <a:t> </a:t>
            </a:r>
            <a:r>
              <a:rPr dirty="0">
                <a:solidFill>
                  <a:srgbClr val="FF0000"/>
                </a:solidFill>
              </a:rPr>
              <a:t>Native Method Stack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: </a:t>
            </a:r>
            <a:r>
              <a:rPr dirty="0"/>
              <a:t>Manages native (C, C++) method calls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108" y="2609396"/>
            <a:ext cx="11161783" cy="2860675"/>
          </a:xfrm>
        </p:spPr>
        <p:txBody>
          <a:bodyPr/>
          <a:lstStyle/>
          <a:p>
            <a:r>
              <a:rPr dirty="0"/>
              <a:t>Executes bytecode using:</a:t>
            </a:r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dirty="0">
                <a:solidFill>
                  <a:srgbClr val="FF0000"/>
                </a:solidFill>
              </a:rPr>
              <a:t>Interpreter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: </a:t>
            </a:r>
            <a:r>
              <a:rPr dirty="0"/>
              <a:t>Translates bytecode line-by-line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lang="en-IN" dirty="0"/>
              <a:t>            </a:t>
            </a:r>
            <a:r>
              <a:rPr dirty="0">
                <a:solidFill>
                  <a:srgbClr val="0070C0"/>
                </a:solidFill>
              </a:rPr>
              <a:t>Garbage Collector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dirty="0">
                <a:solidFill>
                  <a:srgbClr val="0070C0"/>
                </a:solidFill>
              </a:rPr>
              <a:t>: </a:t>
            </a:r>
            <a:r>
              <a:rPr dirty="0"/>
              <a:t>Removes unused objects from Heap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           JIT Compiler : </a:t>
            </a:r>
            <a:r>
              <a:rPr lang="en-IN" dirty="0"/>
              <a:t>Converts bytecode into native machine code for better performance.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6219" y="958570"/>
            <a:ext cx="7706193" cy="924029"/>
          </a:xfrm>
        </p:spPr>
        <p:txBody>
          <a:bodyPr/>
          <a:lstStyle/>
          <a:p>
            <a:r>
              <a:rPr dirty="0"/>
              <a:t>JVM Execution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2229" y="2756354"/>
            <a:ext cx="10018782" cy="2681061"/>
          </a:xfrm>
        </p:spPr>
        <p:txBody>
          <a:bodyPr/>
          <a:lstStyle/>
          <a:p>
            <a:r>
              <a:rPr dirty="0"/>
              <a:t> </a:t>
            </a:r>
            <a:r>
              <a:rPr dirty="0">
                <a:solidFill>
                  <a:schemeClr val="accent6"/>
                </a:solidFill>
              </a:rPr>
              <a:t>Compilation</a:t>
            </a:r>
            <a:r>
              <a:rPr lang="en-IN" dirty="0">
                <a:solidFill>
                  <a:schemeClr val="accent6"/>
                </a:solidFill>
              </a:rPr>
              <a:t> </a:t>
            </a:r>
            <a:r>
              <a:rPr dirty="0">
                <a:solidFill>
                  <a:schemeClr val="accent6"/>
                </a:solidFill>
              </a:rPr>
              <a:t>: </a:t>
            </a:r>
            <a:r>
              <a:rPr dirty="0"/>
              <a:t>Java code -&gt; Bytecode (.class file)</a:t>
            </a:r>
          </a:p>
          <a:p>
            <a:r>
              <a:rPr dirty="0"/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Class Loading</a:t>
            </a:r>
            <a:r>
              <a:rPr lang="en-IN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dirty="0"/>
              <a:t>Loaded into Method Area</a:t>
            </a:r>
          </a:p>
          <a:p>
            <a:r>
              <a:rPr dirty="0"/>
              <a:t> </a:t>
            </a:r>
            <a:r>
              <a:rPr dirty="0">
                <a:solidFill>
                  <a:srgbClr val="7030A0"/>
                </a:solidFill>
              </a:rPr>
              <a:t>Memory Allocation</a:t>
            </a:r>
            <a:r>
              <a:rPr lang="en-IN" dirty="0">
                <a:solidFill>
                  <a:srgbClr val="7030A0"/>
                </a:solidFill>
              </a:rPr>
              <a:t> </a:t>
            </a:r>
            <a:r>
              <a:rPr dirty="0">
                <a:solidFill>
                  <a:srgbClr val="7030A0"/>
                </a:solidFill>
              </a:rPr>
              <a:t>: </a:t>
            </a:r>
            <a:r>
              <a:rPr dirty="0"/>
              <a:t>Objects in Heap, Methods in Stack</a:t>
            </a:r>
          </a:p>
          <a:p>
            <a:r>
              <a:rPr dirty="0"/>
              <a:t> </a:t>
            </a:r>
            <a:r>
              <a:rPr dirty="0">
                <a:solidFill>
                  <a:srgbClr val="FF0000"/>
                </a:solidFill>
              </a:rPr>
              <a:t>Execution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dirty="0">
                <a:solidFill>
                  <a:srgbClr val="FF0000"/>
                </a:solidFill>
              </a:rPr>
              <a:t>: </a:t>
            </a:r>
            <a:r>
              <a:rPr dirty="0"/>
              <a:t>Using JIT Compiler or Interpreter</a:t>
            </a:r>
          </a:p>
          <a:p>
            <a:r>
              <a:rPr dirty="0"/>
              <a:t> </a:t>
            </a:r>
            <a:r>
              <a:rPr dirty="0">
                <a:solidFill>
                  <a:srgbClr val="FFC000"/>
                </a:solidFill>
              </a:rPr>
              <a:t>Garbage Collection</a:t>
            </a:r>
            <a:r>
              <a:rPr lang="en-IN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: </a:t>
            </a:r>
            <a:r>
              <a:rPr dirty="0"/>
              <a:t>Unused objects removed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271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Black</vt:lpstr>
      <vt:lpstr>Wingdings</vt:lpstr>
      <vt:lpstr>Office Theme</vt:lpstr>
      <vt:lpstr>Java Virtual Machine (JVM) - Detailed Explanation</vt:lpstr>
      <vt:lpstr>What is JVM?</vt:lpstr>
      <vt:lpstr>JVM Architecture</vt:lpstr>
      <vt:lpstr>PowerPoint Presentation</vt:lpstr>
      <vt:lpstr>Class Loader Subsystem</vt:lpstr>
      <vt:lpstr>JVM Memory Areas</vt:lpstr>
      <vt:lpstr>Execution Engine</vt:lpstr>
      <vt:lpstr>JVM Execution Process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kasare</dc:creator>
  <cp:lastModifiedBy>omkar kasare</cp:lastModifiedBy>
  <cp:revision>1</cp:revision>
  <dcterms:created xsi:type="dcterms:W3CDTF">2025-03-05T10:42:48Z</dcterms:created>
  <dcterms:modified xsi:type="dcterms:W3CDTF">2025-03-05T10:44:29Z</dcterms:modified>
</cp:coreProperties>
</file>