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5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374C8-CBE1-4CC1-84B7-F96E9511FA35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624B-62D7-4C68-B774-04702140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51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624B-62D7-4C68-B774-04702140C8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8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4D43-965C-48A5-2BB2-AC4250A9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70CE2-D71E-2447-DD08-F9E36675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2689-1C87-481A-CEDC-1956A76A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7083-3D7E-EEDB-D396-0A445C91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19A9-AC9C-D690-DD70-640E4FC0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94EF-5FEA-9824-F1A2-D1955050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05B3E-1B32-B6FA-95A8-580BCF184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21B5-0153-6299-71F4-A9D0405E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73CF-B96B-D262-E771-68A85B3D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153F-2AF5-F6BC-70DE-178FDAF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E1C5D-39F2-7CE4-3617-2AB4995A4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F957-377E-D041-4062-0EE528455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0933-D419-E0A0-55C0-9BE29F04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50B5-66C3-B2D7-F8D3-53EC007F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E9C1-6D21-3220-6AFC-0DB1E0A8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05A4-0A13-C77A-A73F-9D2F5E39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DADE-E98C-7538-024B-F6135268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D034-3013-A28C-9176-98DF90B5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040BD-CC45-6799-4814-20D143DF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87EB-2960-3B4C-66F8-384FA46D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9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1186-4521-47C4-9253-CB390085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8C77-9998-FC7A-6797-80A36CC0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C50E-830E-88C4-FCCB-E339758D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3641-5618-F459-C345-3FE7278E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9B3E-840A-F532-8BDD-A71FC109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8E0C-8BDB-EF25-6843-C6F0C8A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1651-A660-2744-73A0-1B2AD3324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865F-3A0F-7827-0AB7-281F34C2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0ED72-0E8F-F6D6-A03C-7F821035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B3376-723E-730E-6512-A37375C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9FC7-3F1D-4432-CD29-09DE0AC7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6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6DEB-A8F6-1936-7393-D824F52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0772-D285-0BBF-9E50-7ECDEFF9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534E7-CB15-BA92-5460-F0B671FE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1ADDF-E1F6-530C-F35B-9E2C0A60C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3895-1263-C20F-FF60-078F098F6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37014-DA2F-55DE-5EE8-FCDA7312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30720-5997-A3DB-561E-37AA5679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932A1-F867-B56D-3526-3391C650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9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3A76-F418-10BD-96E3-8F939D1E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6957D-86C4-60D6-2204-AACC0811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E7F8B-C02B-8C0B-FC02-9C9A9FA7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617D5-E2A5-B5EB-A805-99155511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5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4EFB1-8B99-628A-F740-C3AFBC6A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0F9EF-6A6A-FC8F-016A-FCE8C2CE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5040-ACFE-1B74-C9E0-9357193C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8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2B7-9F2C-A941-3ADF-FDF18907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C07F-32DF-1842-5FD7-39CB445D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9F224-5233-7557-670A-2A4E708A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99D0-21BE-9E00-3C5C-A20AE08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90BF-5472-C49B-5CA3-8AFCEE88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D7AC2-D52B-E316-DA29-4832B6F2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5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20A5-9900-738E-A7A4-DFD121C5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88A70-50D1-D119-1177-3F33C1E04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9D864-687D-312C-0327-7E243218B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98CAD-9E5E-3BB3-5F8D-CDD0963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1ADE-E8BF-4EEC-AA5A-13DE0942738C}" type="datetimeFigureOut">
              <a:rPr lang="en-IN" smtClean="0"/>
              <a:t>02-20-2025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682E-2CFD-6C55-B519-ECB4A12C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754BC-A24E-F059-EB12-A075354E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5744F9-ED15-4AC9-9F10-DB428DD21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12DDF-87FD-2F17-0DB0-C66DC19A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29180"/>
            <a:ext cx="5036950" cy="1198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65D2-1C05-78A2-699B-A1B86DEE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5092" y="1660733"/>
            <a:ext cx="6312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A0A085-78EE-E4F7-C1DA-504DD880944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720"/>
            <a:ext cx="3921072" cy="35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>
              <a:lumMod val="1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b="1" kern="1200">
          <a:solidFill>
            <a:schemeClr val="bg2">
              <a:lumMod val="10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b="1" kern="1200">
          <a:solidFill>
            <a:schemeClr val="bg2">
              <a:lumMod val="10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000" b="1" kern="1200">
          <a:solidFill>
            <a:schemeClr val="bg2">
              <a:lumMod val="10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b="1" kern="1200">
          <a:solidFill>
            <a:schemeClr val="bg2">
              <a:lumMod val="10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b="1" kern="1200">
          <a:solidFill>
            <a:schemeClr val="bg2">
              <a:lumMod val="10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1" y="2235200"/>
            <a:ext cx="8591549" cy="2387600"/>
          </a:xfrm>
        </p:spPr>
        <p:txBody>
          <a:bodyPr>
            <a:normAutofit fontScale="90000"/>
          </a:bodyPr>
          <a:lstStyle/>
          <a:p>
            <a:r>
              <a:rPr dirty="0"/>
              <a:t>Data Types, Variables &amp; Constants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141-42A6-ADF0-3B96-BA73319B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CC0B8-6C19-F842-1A1F-4E466CA1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718457"/>
            <a:ext cx="8453438" cy="54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5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Constants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public class </a:t>
            </a:r>
            <a:r>
              <a:rPr dirty="0" err="1">
                <a:solidFill>
                  <a:schemeClr val="tx1"/>
                </a:solidFill>
              </a:rPr>
              <a:t>ConstantsExample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/>
              <a:t>{</a:t>
            </a:r>
          </a:p>
          <a:p>
            <a:r>
              <a:rPr dirty="0">
                <a:solidFill>
                  <a:schemeClr val="tx1">
                    <a:lumMod val="50000"/>
                  </a:schemeClr>
                </a:solidFill>
              </a:rPr>
              <a:t>    public static void main(String[] </a:t>
            </a:r>
            <a:r>
              <a:rPr dirty="0" err="1">
                <a:solidFill>
                  <a:schemeClr val="tx1">
                    <a:lumMod val="50000"/>
                  </a:schemeClr>
                </a:solidFill>
              </a:rPr>
              <a:t>args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dirty="0"/>
              <a:t>{</a:t>
            </a:r>
          </a:p>
          <a:p>
            <a:r>
              <a:rPr dirty="0"/>
              <a:t>        </a:t>
            </a:r>
            <a:r>
              <a:rPr dirty="0">
                <a:solidFill>
                  <a:schemeClr val="tx1">
                    <a:lumMod val="75000"/>
                  </a:schemeClr>
                </a:solidFill>
              </a:rPr>
              <a:t>final double PI = 3.14159;</a:t>
            </a:r>
          </a:p>
          <a:p>
            <a:r>
              <a:rPr dirty="0"/>
              <a:t>        </a:t>
            </a:r>
            <a:r>
              <a:rPr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("Value of PI: " +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PI);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2" y="3017368"/>
            <a:ext cx="5036950" cy="1198997"/>
          </a:xfrm>
        </p:spPr>
        <p:txBody>
          <a:bodyPr/>
          <a:lstStyle/>
          <a:p>
            <a:r>
              <a:rPr dirty="0"/>
              <a:t>Data Types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850" y="2566499"/>
            <a:ext cx="6655008" cy="2677885"/>
          </a:xfrm>
        </p:spPr>
        <p:txBody>
          <a:bodyPr/>
          <a:lstStyle/>
          <a:p>
            <a:r>
              <a:rPr lang="en-IN" dirty="0"/>
              <a:t> </a:t>
            </a:r>
            <a:r>
              <a:rPr dirty="0"/>
              <a:t>Java provides two types of data types:</a:t>
            </a:r>
          </a:p>
          <a:p>
            <a:r>
              <a:rPr dirty="0"/>
              <a:t> Primitive Data Types</a:t>
            </a:r>
            <a:r>
              <a:rPr lang="en-IN" dirty="0"/>
              <a:t>: </a:t>
            </a:r>
            <a:r>
              <a:rPr dirty="0"/>
              <a:t> </a:t>
            </a:r>
            <a:r>
              <a:rPr dirty="0">
                <a:solidFill>
                  <a:srgbClr val="7030A0"/>
                </a:solidFill>
              </a:rPr>
              <a:t>(byte, short, int, long, float, double, char, </a:t>
            </a:r>
            <a:r>
              <a:rPr dirty="0" err="1">
                <a:solidFill>
                  <a:srgbClr val="7030A0"/>
                </a:solidFill>
              </a:rPr>
              <a:t>boolean</a:t>
            </a:r>
            <a:r>
              <a:rPr dirty="0">
                <a:solidFill>
                  <a:srgbClr val="7030A0"/>
                </a:solidFill>
              </a:rPr>
              <a:t>)</a:t>
            </a:r>
          </a:p>
          <a:p>
            <a:r>
              <a:rPr dirty="0"/>
              <a:t> Non-Primitive Data Types</a:t>
            </a:r>
            <a:r>
              <a:rPr lang="en-IN" dirty="0"/>
              <a:t>:</a:t>
            </a:r>
            <a:r>
              <a:rPr dirty="0"/>
              <a:t> </a:t>
            </a:r>
            <a:r>
              <a:rPr dirty="0">
                <a:solidFill>
                  <a:srgbClr val="7030A0"/>
                </a:solidFill>
              </a:rPr>
              <a:t>(String, Arrays, Classes, Interfaces)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0039A-67F1-6BCC-DA4B-BC66E885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1273629"/>
            <a:ext cx="8619445" cy="54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29501"/>
            <a:ext cx="5036950" cy="1198997"/>
          </a:xfrm>
        </p:spPr>
        <p:txBody>
          <a:bodyPr/>
          <a:lstStyle/>
          <a:p>
            <a:r>
              <a:rPr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 byte (1 byte): -128 to 127</a:t>
            </a:r>
          </a:p>
          <a:p>
            <a:r>
              <a:rPr dirty="0"/>
              <a:t> short (2 bytes): -32,768 to 32,767</a:t>
            </a:r>
          </a:p>
          <a:p>
            <a:r>
              <a:rPr dirty="0"/>
              <a:t> int (4 bytes): -2B to 2B</a:t>
            </a:r>
          </a:p>
          <a:p>
            <a:r>
              <a:rPr dirty="0"/>
              <a:t> long (8 bytes): Large whole numbers</a:t>
            </a:r>
          </a:p>
          <a:p>
            <a:r>
              <a:rPr dirty="0"/>
              <a:t> float (4 bytes): Decimal numbers (single precision)</a:t>
            </a:r>
          </a:p>
          <a:p>
            <a:r>
              <a:rPr dirty="0"/>
              <a:t> double (8 bytes): Decimal numbers (double precision)</a:t>
            </a:r>
          </a:p>
          <a:p>
            <a:r>
              <a:rPr lang="en-IN" dirty="0"/>
              <a:t>  </a:t>
            </a:r>
            <a:r>
              <a:rPr dirty="0"/>
              <a:t>char (2 bytes): Single character</a:t>
            </a:r>
          </a:p>
          <a:p>
            <a:r>
              <a:rPr lang="en-IN" dirty="0"/>
              <a:t> </a:t>
            </a:r>
            <a:r>
              <a:rPr dirty="0"/>
              <a:t> </a:t>
            </a:r>
            <a:r>
              <a:rPr dirty="0" err="1"/>
              <a:t>boolean</a:t>
            </a:r>
            <a:r>
              <a:rPr dirty="0"/>
              <a:t> (1 bit): true/false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chemeClr val="tx1"/>
                </a:solidFill>
              </a:rPr>
              <a:t>public class </a:t>
            </a:r>
            <a:r>
              <a:rPr dirty="0" err="1">
                <a:solidFill>
                  <a:schemeClr val="tx1"/>
                </a:solidFill>
              </a:rPr>
              <a:t>PrimitiveDataTypes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/>
              <a:t>{</a:t>
            </a:r>
          </a:p>
          <a:p>
            <a:r>
              <a:rPr dirty="0">
                <a:solidFill>
                  <a:schemeClr val="tx1">
                    <a:lumMod val="50000"/>
                  </a:schemeClr>
                </a:solidFill>
              </a:rPr>
              <a:t>    public static void main(String[] </a:t>
            </a:r>
            <a:r>
              <a:rPr dirty="0" err="1">
                <a:solidFill>
                  <a:schemeClr val="tx1">
                    <a:lumMod val="50000"/>
                  </a:schemeClr>
                </a:solidFill>
              </a:rPr>
              <a:t>args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r>
              <a:rPr dirty="0"/>
              <a:t>        </a:t>
            </a:r>
            <a:r>
              <a:rPr dirty="0">
                <a:solidFill>
                  <a:srgbClr val="7030A0"/>
                </a:solidFill>
              </a:rPr>
              <a:t>int num = 100;</a:t>
            </a:r>
          </a:p>
          <a:p>
            <a:r>
              <a:rPr dirty="0">
                <a:solidFill>
                  <a:srgbClr val="7030A0"/>
                </a:solidFill>
              </a:rPr>
              <a:t>        float price = 10.5f;</a:t>
            </a:r>
          </a:p>
          <a:p>
            <a:r>
              <a:rPr dirty="0">
                <a:solidFill>
                  <a:srgbClr val="7030A0"/>
                </a:solidFill>
              </a:rPr>
              <a:t>        </a:t>
            </a:r>
            <a:r>
              <a:rPr dirty="0" err="1">
                <a:solidFill>
                  <a:srgbClr val="7030A0"/>
                </a:solidFill>
              </a:rPr>
              <a:t>boolean</a:t>
            </a:r>
            <a:r>
              <a:rPr dirty="0">
                <a:solidFill>
                  <a:srgbClr val="7030A0"/>
                </a:solidFill>
              </a:rPr>
              <a:t> </a:t>
            </a:r>
            <a:r>
              <a:rPr dirty="0" err="1">
                <a:solidFill>
                  <a:srgbClr val="7030A0"/>
                </a:solidFill>
              </a:rPr>
              <a:t>isJavaFun</a:t>
            </a:r>
            <a:r>
              <a:rPr dirty="0">
                <a:solidFill>
                  <a:srgbClr val="7030A0"/>
                </a:solidFill>
              </a:rPr>
              <a:t> = true;</a:t>
            </a:r>
          </a:p>
          <a:p>
            <a:r>
              <a:rPr dirty="0"/>
              <a:t>        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(num + " " + price + " " + 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</a:rPr>
              <a:t>isJavaFun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092" y="1660733"/>
            <a:ext cx="6312108" cy="3188853"/>
          </a:xfrm>
        </p:spPr>
        <p:txBody>
          <a:bodyPr/>
          <a:lstStyle/>
          <a:p>
            <a:r>
              <a:rPr lang="en-IN" dirty="0"/>
              <a:t> </a:t>
            </a:r>
            <a:r>
              <a:rPr dirty="0"/>
              <a:t>Three types of variables:</a:t>
            </a:r>
          </a:p>
          <a:p>
            <a:r>
              <a:rPr dirty="0"/>
              <a:t> 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Local Variable: </a:t>
            </a:r>
            <a:r>
              <a:rPr dirty="0"/>
              <a:t>Declared inside a method</a:t>
            </a:r>
          </a:p>
          <a:p>
            <a:r>
              <a:rPr dirty="0"/>
              <a:t> 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Instance Variable: </a:t>
            </a:r>
            <a:r>
              <a:rPr dirty="0"/>
              <a:t>Declared inside a class, but outside methods</a:t>
            </a: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Static Variable: </a:t>
            </a:r>
            <a:r>
              <a:rPr dirty="0"/>
              <a:t>Declared with the 'static' keyword, shared among objects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3B9-6938-1328-918A-DA60AFF7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67718-A1BF-975C-A215-2AFF6E42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98" y="1649186"/>
            <a:ext cx="7503659" cy="43284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CE66E6-5A47-8856-2005-F86095C85DA7}"/>
              </a:ext>
            </a:extLst>
          </p:cNvPr>
          <p:cNvCxnSpPr/>
          <p:nvPr/>
        </p:nvCxnSpPr>
        <p:spPr>
          <a:xfrm>
            <a:off x="7939427" y="2318657"/>
            <a:ext cx="0" cy="24492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FF8F3-6CA7-9CED-7D1E-EA9BD48F50F9}"/>
              </a:ext>
            </a:extLst>
          </p:cNvPr>
          <p:cNvCxnSpPr/>
          <p:nvPr/>
        </p:nvCxnSpPr>
        <p:spPr>
          <a:xfrm>
            <a:off x="5812971" y="2563586"/>
            <a:ext cx="4098472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60F054-3644-E03B-0A1B-98E79655AFAD}"/>
              </a:ext>
            </a:extLst>
          </p:cNvPr>
          <p:cNvCxnSpPr/>
          <p:nvPr/>
        </p:nvCxnSpPr>
        <p:spPr>
          <a:xfrm>
            <a:off x="5812971" y="2563586"/>
            <a:ext cx="0" cy="36559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D6AC1D-E61A-D293-A2B3-736C5B05885C}"/>
              </a:ext>
            </a:extLst>
          </p:cNvPr>
          <p:cNvCxnSpPr>
            <a:cxnSpLocks/>
          </p:cNvCxnSpPr>
          <p:nvPr/>
        </p:nvCxnSpPr>
        <p:spPr>
          <a:xfrm>
            <a:off x="7939427" y="2563586"/>
            <a:ext cx="0" cy="36559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4CC01-01E3-AA31-1BBD-25F077DB0841}"/>
              </a:ext>
            </a:extLst>
          </p:cNvPr>
          <p:cNvCxnSpPr/>
          <p:nvPr/>
        </p:nvCxnSpPr>
        <p:spPr>
          <a:xfrm>
            <a:off x="9911443" y="2563586"/>
            <a:ext cx="0" cy="36559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BB121F-3B87-39A7-1F8F-DEBCF456680E}"/>
              </a:ext>
            </a:extLst>
          </p:cNvPr>
          <p:cNvCxnSpPr/>
          <p:nvPr/>
        </p:nvCxnSpPr>
        <p:spPr>
          <a:xfrm>
            <a:off x="5812971" y="3429000"/>
            <a:ext cx="0" cy="38440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EE2100-D39A-AC5E-3066-A910E4686821}"/>
              </a:ext>
            </a:extLst>
          </p:cNvPr>
          <p:cNvCxnSpPr/>
          <p:nvPr/>
        </p:nvCxnSpPr>
        <p:spPr>
          <a:xfrm>
            <a:off x="7939427" y="3528678"/>
            <a:ext cx="0" cy="28472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F00937-D449-DFD0-93F2-C39DC3555F8C}"/>
              </a:ext>
            </a:extLst>
          </p:cNvPr>
          <p:cNvCxnSpPr/>
          <p:nvPr/>
        </p:nvCxnSpPr>
        <p:spPr>
          <a:xfrm>
            <a:off x="10189029" y="3429000"/>
            <a:ext cx="0" cy="24204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2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Variables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solidFill>
                  <a:schemeClr val="tx1"/>
                </a:solidFill>
              </a:rPr>
              <a:t>class </a:t>
            </a:r>
            <a:r>
              <a:rPr dirty="0" err="1">
                <a:solidFill>
                  <a:schemeClr val="tx1"/>
                </a:solidFill>
              </a:rPr>
              <a:t>VariablesExample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/>
              <a:t>{</a:t>
            </a:r>
          </a:p>
          <a:p>
            <a:r>
              <a:rPr dirty="0">
                <a:solidFill>
                  <a:schemeClr val="bg1">
                    <a:lumMod val="50000"/>
                  </a:schemeClr>
                </a:solidFill>
              </a:rPr>
              <a:t>    int </a:t>
            </a:r>
            <a:r>
              <a:rPr dirty="0" err="1">
                <a:solidFill>
                  <a:schemeClr val="bg1">
                    <a:lumMod val="50000"/>
                  </a:schemeClr>
                </a:solidFill>
              </a:rPr>
              <a:t>instanceVar</a:t>
            </a:r>
            <a:r>
              <a:rPr dirty="0">
                <a:solidFill>
                  <a:schemeClr val="bg1">
                    <a:lumMod val="50000"/>
                  </a:schemeClr>
                </a:solidFill>
              </a:rPr>
              <a:t> = 10;</a:t>
            </a:r>
          </a:p>
          <a:p>
            <a:r>
              <a:rPr dirty="0">
                <a:solidFill>
                  <a:schemeClr val="bg1">
                    <a:lumMod val="50000"/>
                  </a:schemeClr>
                </a:solidFill>
              </a:rPr>
              <a:t>    static int </a:t>
            </a:r>
            <a:r>
              <a:rPr dirty="0" err="1">
                <a:solidFill>
                  <a:schemeClr val="bg1">
                    <a:lumMod val="50000"/>
                  </a:schemeClr>
                </a:solidFill>
              </a:rPr>
              <a:t>staticVar</a:t>
            </a:r>
            <a:r>
              <a:rPr dirty="0">
                <a:solidFill>
                  <a:schemeClr val="bg1">
                    <a:lumMod val="50000"/>
                  </a:schemeClr>
                </a:solidFill>
              </a:rPr>
              <a:t> = 50;</a:t>
            </a:r>
          </a:p>
          <a:p>
            <a:endParaRPr dirty="0"/>
          </a:p>
          <a:p>
            <a:r>
              <a:rPr dirty="0"/>
              <a:t>    </a:t>
            </a:r>
            <a:r>
              <a:rPr dirty="0">
                <a:solidFill>
                  <a:schemeClr val="tx1">
                    <a:lumMod val="75000"/>
                  </a:schemeClr>
                </a:solidFill>
              </a:rPr>
              <a:t>public void display() </a:t>
            </a:r>
            <a:r>
              <a:rPr dirty="0"/>
              <a:t>{</a:t>
            </a:r>
          </a:p>
          <a:p>
            <a:r>
              <a:rPr dirty="0"/>
              <a:t>        </a:t>
            </a:r>
            <a:r>
              <a:rPr dirty="0">
                <a:solidFill>
                  <a:srgbClr val="00B050"/>
                </a:solidFill>
              </a:rPr>
              <a:t>int </a:t>
            </a:r>
            <a:r>
              <a:rPr dirty="0" err="1">
                <a:solidFill>
                  <a:srgbClr val="00B050"/>
                </a:solidFill>
              </a:rPr>
              <a:t>localVar</a:t>
            </a:r>
            <a:r>
              <a:rPr dirty="0">
                <a:solidFill>
                  <a:srgbClr val="00B050"/>
                </a:solidFill>
              </a:rPr>
              <a:t> = 20;</a:t>
            </a:r>
          </a:p>
          <a:p>
            <a:r>
              <a:rPr dirty="0">
                <a:solidFill>
                  <a:srgbClr val="002060"/>
                </a:solidFill>
              </a:rPr>
              <a:t>        </a:t>
            </a:r>
            <a:r>
              <a:rPr dirty="0" err="1">
                <a:solidFill>
                  <a:srgbClr val="002060"/>
                </a:solidFill>
              </a:rPr>
              <a:t>System.out.println</a:t>
            </a:r>
            <a:r>
              <a:rPr dirty="0">
                <a:solidFill>
                  <a:srgbClr val="002060"/>
                </a:solidFill>
              </a:rPr>
              <a:t>(</a:t>
            </a:r>
            <a:r>
              <a:rPr dirty="0" err="1">
                <a:solidFill>
                  <a:srgbClr val="002060"/>
                </a:solidFill>
              </a:rPr>
              <a:t>localVar</a:t>
            </a:r>
            <a:r>
              <a:rPr dirty="0">
                <a:solidFill>
                  <a:srgbClr val="002060"/>
                </a:solidFill>
              </a:rPr>
              <a:t> + " " + </a:t>
            </a:r>
            <a:r>
              <a:rPr dirty="0" err="1">
                <a:solidFill>
                  <a:srgbClr val="002060"/>
                </a:solidFill>
              </a:rPr>
              <a:t>instanceVar</a:t>
            </a:r>
            <a:r>
              <a:rPr dirty="0">
                <a:solidFill>
                  <a:srgbClr val="002060"/>
                </a:solidFill>
              </a:rPr>
              <a:t> + " " + </a:t>
            </a:r>
            <a:r>
              <a:rPr dirty="0" err="1">
                <a:solidFill>
                  <a:srgbClr val="002060"/>
                </a:solidFill>
              </a:rPr>
              <a:t>staticVar</a:t>
            </a:r>
            <a:r>
              <a:rPr dirty="0">
                <a:solidFill>
                  <a:srgbClr val="002060"/>
                </a:solidFill>
              </a:rPr>
              <a:t>);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Constants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Constants are declared using the 'final' keyword</a:t>
            </a:r>
          </a:p>
          <a:p>
            <a:r>
              <a:rPr dirty="0"/>
              <a:t> Once assigned, their value cannot be changed</a:t>
            </a:r>
          </a:p>
          <a:p>
            <a:r>
              <a:rPr dirty="0"/>
              <a:t> Used to store fixed values (</a:t>
            </a:r>
            <a:r>
              <a:rPr dirty="0" err="1"/>
              <a:t>e.g</a:t>
            </a:r>
            <a:r>
              <a:rPr dirty="0"/>
              <a:t> tax rate)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0000"/>
      </a:dk1>
      <a:lt1>
        <a:srgbClr val="82B1E4"/>
      </a:lt1>
      <a:dk2>
        <a:srgbClr val="073763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</TotalTime>
  <Words>380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Arial Narrow</vt:lpstr>
      <vt:lpstr>Calibri</vt:lpstr>
      <vt:lpstr>Wingdings</vt:lpstr>
      <vt:lpstr>Office Theme</vt:lpstr>
      <vt:lpstr>Data Types, Variables &amp; Constants in Java</vt:lpstr>
      <vt:lpstr>Data Types in Java</vt:lpstr>
      <vt:lpstr>PowerPoint Presentation</vt:lpstr>
      <vt:lpstr>Primitive Data Types</vt:lpstr>
      <vt:lpstr>Example: Primitive Data Types</vt:lpstr>
      <vt:lpstr>Variables in Java</vt:lpstr>
      <vt:lpstr>VARIABLES</vt:lpstr>
      <vt:lpstr>Example: Variables in Java</vt:lpstr>
      <vt:lpstr>Constants in Java</vt:lpstr>
      <vt:lpstr>CONSTANTS</vt:lpstr>
      <vt:lpstr>Example: Constants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omkar kasare</dc:creator>
  <cp:lastModifiedBy>omkar kasare</cp:lastModifiedBy>
  <cp:revision>1</cp:revision>
  <dcterms:created xsi:type="dcterms:W3CDTF">2025-02-20T07:14:19Z</dcterms:created>
  <dcterms:modified xsi:type="dcterms:W3CDTF">2025-02-20T07:38:31Z</dcterms:modified>
</cp:coreProperties>
</file>