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70" r:id="rId9"/>
    <p:sldId id="269" r:id="rId10"/>
    <p:sldId id="267" r:id="rId11"/>
    <p:sldId id="268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F45A-A614-45D1-8238-0321F76B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96BB-6198-4E47-A73B-FC7ED6393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2C35-36B2-4AF7-A30D-6FDECB0A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004F-8E87-43DC-A7BF-B8BAF485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5DB2-AA51-478D-BB43-3A71007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4718-D3FE-40A6-A7DF-BC8688F5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4BA2-2834-43CC-ACDB-B915CBFD3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91A9-5EF2-47E3-A475-2F81EF3E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BFF6-8F57-4E53-87F9-1857D990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EB4A-55B9-4CA6-A0EB-B19F9598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10978-504E-4630-87DC-E71930764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671BA-FEF0-411F-98F1-EC6636B9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3651-2872-4AA9-8845-D1474CF8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AABD-F145-49DE-97FC-6EF5C7F4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60CD-5262-4BE1-B6C3-70009DA0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4D41-844E-4A8B-BCE4-352F6788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9AC4-4411-4736-8536-CBEA1DD5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81C0-5AE3-4DCE-A4CB-9E5F040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E027-7541-4E9F-9863-8B314CDE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1AC4-CC24-414F-852B-23B1F2C0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DB34-35B7-437B-BC14-4FFD494B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5C60-D9A1-41EF-8491-2AA93D8C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9884-7627-4F2A-8144-99FAD04C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E642-4B7F-4FFE-BE92-BAF77C32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00A1-C947-4931-801A-A03960DB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8BDA-3F79-4057-8DDF-E3086B8E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FFD-E103-4280-8FE8-0269A737C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ED609-0BB0-417F-BCD3-88D8FFBE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1969-CDE5-43EB-9026-D64748D4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1C7E2-E1A7-434C-9ABD-E20EDB7F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8F7-892D-40B5-9F18-7C972730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C8A9-8209-47AD-BD1C-D7AE9298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BCAA-E2FF-4918-9096-64D1AFD2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D8BE-D59E-46B6-A3D9-57AA8244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A4B54-1394-4295-8819-1CC358995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AE00F-B1B8-4A21-8009-39306171A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FC3BB-644B-4BF9-B756-D78B4D7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AFD8C-16B6-4D6F-83F5-139D2FE5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BCB7D-BE30-42A0-8793-74D7782C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21D9-109A-4562-B744-CDABB3BF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EA94-0723-4716-B53C-EBDAC587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C0121-792B-45FB-AD49-7F221978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E530-8EE4-45D7-BA3F-4A5E7A1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2B8F4-BA65-4823-849D-77A2DFC6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97394-3E5D-4A75-9311-1D48CE41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A8B0-E5EE-4903-B349-139AD547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5AB-E3E0-452E-9A6D-638E8745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4113-AC99-4638-9348-66DA0F2C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BCC11-17F0-461E-B666-2263292E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CCB5E-2C9E-45E0-AF70-93F908E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409B-1F36-46D8-831E-442CF5F2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0330D-720D-41E6-AC15-272FE0EB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3B0-FEA4-4366-A532-F06990A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7F443-0619-4549-8A3C-1C908DBED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4002-70E6-47C9-9090-CE7C69F5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D781-6238-4EDD-9A82-2CB2B9D4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F3D4-7D05-4640-8893-101FD053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0DB86-E40D-4308-8DBC-03989D7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AFE81-9293-4BC6-975F-C2D54175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9949-5611-48A5-A93F-9E3ACECA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5430-19C9-48DE-AA1E-3C5BBDCF3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A758-8A39-4492-856C-EA0E6FE363C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9679-B7C4-42B1-B184-EC8E66C1C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DDC5-904B-4283-9264-D2CC6D1C9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C5EB-2383-402F-8EC2-0834C5AD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062-B412-4B1A-965C-13D65F55D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6518"/>
            <a:ext cx="9144000" cy="1223683"/>
          </a:xfrm>
        </p:spPr>
        <p:txBody>
          <a:bodyPr/>
          <a:lstStyle/>
          <a:p>
            <a:r>
              <a:rPr lang="en-US" dirty="0"/>
              <a:t>Boston Housing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EFCEC-945F-4D63-9436-DC3A4087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4176"/>
            <a:ext cx="9144000" cy="10136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6" descr="500+ House Images [HQ] | Download Free Images on Unsplash">
            <a:extLst>
              <a:ext uri="{FF2B5EF4-FFF2-40B4-BE49-F238E27FC236}">
                <a16:creationId xmlns:a16="http://schemas.microsoft.com/office/drawing/2014/main" id="{AD599498-1564-4148-B9B5-61496A18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42" y="1600202"/>
            <a:ext cx="8417858" cy="48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3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BBE8-DB33-4539-B740-60B0BCF1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Linear Model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B311-F0D0-4954-96AC-0B41330EA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1. Linear relationship: </a:t>
            </a:r>
            <a:r>
              <a:rPr lang="en-US" dirty="0"/>
              <a:t>Linear relationship between the independent variable, x, and the dependent variable, y.</a:t>
            </a:r>
          </a:p>
          <a:p>
            <a:pPr fontAlgn="base"/>
            <a:r>
              <a:rPr lang="en-US" b="1" dirty="0"/>
              <a:t>2. Independence: </a:t>
            </a:r>
            <a:r>
              <a:rPr lang="en-US" dirty="0"/>
              <a:t>The residuals are independent. In particular, there is no correlation between consecutive residuals in time series data.</a:t>
            </a:r>
          </a:p>
          <a:p>
            <a:pPr fontAlgn="base"/>
            <a:r>
              <a:rPr lang="en-US" b="1" dirty="0"/>
              <a:t>3. Homoscedasticity: </a:t>
            </a:r>
            <a:r>
              <a:rPr lang="en-US" dirty="0"/>
              <a:t>The residuals have constant variance at every level of x.</a:t>
            </a:r>
          </a:p>
          <a:p>
            <a:pPr fontAlgn="base"/>
            <a:r>
              <a:rPr lang="en-US" b="1" dirty="0"/>
              <a:t>4. Normality: </a:t>
            </a:r>
            <a:r>
              <a:rPr lang="en-US" dirty="0"/>
              <a:t>The residuals of the model are normally distributed with mean 0.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B1D9-E251-4904-B0D2-B34FD48C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634"/>
            <a:ext cx="10515600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OLS Residual vs Fitted plot and Normal Q-Q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DB638-2974-438B-8D64-8B0FE59A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1"/>
            <a:ext cx="10515600" cy="4877082"/>
          </a:xfrm>
        </p:spPr>
        <p:txBody>
          <a:bodyPr/>
          <a:lstStyle/>
          <a:p>
            <a:r>
              <a:rPr lang="en-US" dirty="0"/>
              <a:t>Banana shape in residuals vs fitted plot, the assumption of linear model being violated, or wrong model e.g. non-linearity</a:t>
            </a:r>
          </a:p>
          <a:p>
            <a:r>
              <a:rPr lang="en-US" dirty="0"/>
              <a:t>Normal Q-Q indicate non-normal of residual error.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73051-9C92-4328-8DA6-E949321E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2689412"/>
            <a:ext cx="9114310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EA-FAD8-46F0-BFB6-E3EE290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Box-Cox Transformation to make data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31B2-3D57-4FD8-ADF9-23AE674D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Box-Cox suggested log transformation on Y, MEDV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2A026-C4FE-44AE-BCAD-B2CD36A2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106"/>
            <a:ext cx="4863353" cy="38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DEA7-F0BF-4EF8-9EAA-62AEF8E2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6755"/>
          </a:xfrm>
        </p:spPr>
        <p:txBody>
          <a:bodyPr>
            <a:noAutofit/>
          </a:bodyPr>
          <a:lstStyle/>
          <a:p>
            <a:r>
              <a:rPr lang="en-US" sz="6000" dirty="0"/>
              <a:t>OLS with Log Transformed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C67C-DB37-479E-B9ED-0F4924CD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881"/>
            <a:ext cx="10515600" cy="4115081"/>
          </a:xfrm>
        </p:spPr>
        <p:txBody>
          <a:bodyPr/>
          <a:lstStyle/>
          <a:p>
            <a:r>
              <a:rPr lang="en-US" dirty="0"/>
              <a:t>Transformation doesn’t improved, indicated poor fit due to non-linearity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CB2BC-C393-4E57-AC90-A05FDD70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0" y="2931458"/>
            <a:ext cx="8686801" cy="32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5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E6FD-AC58-45DA-8D3C-1E6B621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2EDE-CA72-4D53-A384-7E995D1D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Ridge regression is the best linear method</a:t>
            </a:r>
          </a:p>
          <a:p>
            <a:r>
              <a:rPr lang="en-US" dirty="0"/>
              <a:t>The underlying data is non-linear</a:t>
            </a:r>
          </a:p>
          <a:p>
            <a:r>
              <a:rPr lang="en-US" dirty="0"/>
              <a:t>Can use method that deal with non-linear data:</a:t>
            </a:r>
          </a:p>
          <a:p>
            <a:pPr lvl="1"/>
            <a:r>
              <a:rPr lang="en-US" dirty="0"/>
              <a:t>kernel machine method like SVM</a:t>
            </a:r>
          </a:p>
          <a:p>
            <a:pPr lvl="1"/>
            <a:r>
              <a:rPr lang="en-US" dirty="0"/>
              <a:t>tree-based method like Decision Tree</a:t>
            </a:r>
          </a:p>
          <a:p>
            <a:pPr lvl="1"/>
            <a:r>
              <a:rPr lang="en-US" dirty="0"/>
              <a:t>nearest neighborhood method like KNN. </a:t>
            </a:r>
          </a:p>
          <a:p>
            <a:r>
              <a:rPr lang="en-US" dirty="0"/>
              <a:t>Can also try L1 loss – Mean Absolute Error (MAE) as the loss function as the data consist some outlier as observe from boxplot. As outlier inflate on L2 Loss – </a:t>
            </a:r>
            <a:r>
              <a:rPr lang="en-US"/>
              <a:t>Mean Squared Error (MSE)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2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D9A6-566B-4720-B655-34A4E53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FD1A-799E-4351-818B-FB7AB06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5157134"/>
          </a:xfrm>
        </p:spPr>
        <p:txBody>
          <a:bodyPr/>
          <a:lstStyle/>
          <a:p>
            <a:r>
              <a:rPr lang="en-US" dirty="0"/>
              <a:t>Collected by U.S. Census Service for houses in the area of Boston, Massachusetts</a:t>
            </a:r>
          </a:p>
          <a:p>
            <a:r>
              <a:rPr lang="en-US" dirty="0"/>
              <a:t>506 data/houses, 14 variables</a:t>
            </a:r>
          </a:p>
          <a:p>
            <a:r>
              <a:rPr lang="en-US" dirty="0"/>
              <a:t>Response variable is MEDV, median home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2629E-7276-4360-AB61-3EB5BDA4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35" y="3236259"/>
            <a:ext cx="6485965" cy="32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9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8EC-9F6D-4C38-8EB2-0783037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Dataset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11407-D9D2-4E33-8FAE-6F6E1A0326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14 variables are numerical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F6543-B00F-44DE-B989-9A7D78CC3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missing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CFB7F-20C9-4F26-A59A-10578C2A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44" y="2351391"/>
            <a:ext cx="5091955" cy="3825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5D9059-14D5-4349-8808-F925E684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6454"/>
            <a:ext cx="5087471" cy="39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623-5B2E-4585-8BBF-83BB16C0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534B-8296-4335-BEC8-CAF9482C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Method to predict MEDV, comparing result from different cost function of OLS, Ridge, Lasso, and Elastic-Net Regression using L2 loss function - MSE.</a:t>
            </a:r>
          </a:p>
          <a:p>
            <a:r>
              <a:rPr lang="en-US" dirty="0"/>
              <a:t>Come out with the best model interpretation</a:t>
            </a:r>
          </a:p>
          <a:p>
            <a:r>
              <a:rPr lang="en-US" dirty="0"/>
              <a:t>Study the data distribution to challenge linearity assumption.</a:t>
            </a:r>
          </a:p>
          <a:p>
            <a:r>
              <a:rPr lang="en-US" dirty="0"/>
              <a:t>Suggest alternative method for improving prediction. </a:t>
            </a:r>
          </a:p>
        </p:txBody>
      </p:sp>
    </p:spTree>
    <p:extLst>
      <p:ext uri="{BB962C8B-B14F-4D97-AF65-F5344CB8AC3E}">
        <p14:creationId xmlns:p14="http://schemas.microsoft.com/office/powerpoint/2010/main" val="29457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E415-4D74-4323-A94B-3F40AABE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Outcome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E7C3FA-895E-4E7F-B9FD-F960E8A1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534" y="1515035"/>
            <a:ext cx="9098932" cy="45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9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47A0-7235-4EBF-AD1D-E3EF2F63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Ridge vs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04DC-02D4-441A-8D75-8293D047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en-US" dirty="0"/>
              <a:t>The data consist significant correlation</a:t>
            </a:r>
          </a:p>
          <a:p>
            <a:r>
              <a:rPr lang="en-US" dirty="0"/>
              <a:t>Which favor Ridge over OLS, as Ridge shrink correlated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F7D0-78D0-4B03-BD6A-C263FC36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4940"/>
            <a:ext cx="6889376" cy="37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7E91-1E22-453B-BE60-E313103C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9229-E4A4-4F3D-838A-5F3C0D2F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Only a little sparsity, which didn’t give much advantage to Lasso over Ridge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19BB3-D9C1-4EA3-92EB-D62AE2ED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8" y="2644588"/>
            <a:ext cx="9502964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A801-21CA-4A9B-97EC-90F4CC80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E0A6-DD4B-4A7E-A050-D0156FFD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is the best linear model for Boston Housing Data</a:t>
            </a:r>
          </a:p>
          <a:p>
            <a:r>
              <a:rPr lang="en-US" dirty="0"/>
              <a:t>The lambda penalty parameter selected by cross-validation is 0.7014</a:t>
            </a:r>
          </a:p>
          <a:p>
            <a:r>
              <a:rPr lang="en-US" dirty="0"/>
              <a:t>The model coefficient built with full dataset are as follow: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F83D5-B38D-4EA3-BEFC-D10AE575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3428999"/>
            <a:ext cx="9525825" cy="25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9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5A1B-0B83-4FE1-9FF8-92317409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Further Comment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4D6EF-3F1C-4544-B393-2E5D6D86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linear regression models have RMSE of around 4.1, fairly high compared to 22.532, the sample mean of MEDV, roughly 20% prediction error</a:t>
            </a:r>
          </a:p>
          <a:p>
            <a:r>
              <a:rPr lang="en-US" dirty="0"/>
              <a:t>Could it be linear method a poor fit for this dataset?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009A0-DB89-4DCE-8A54-5E4F7188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8987"/>
            <a:ext cx="4621306" cy="22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Boston Housing Dataset</vt:lpstr>
      <vt:lpstr>Dataset Background</vt:lpstr>
      <vt:lpstr>Dataset Background</vt:lpstr>
      <vt:lpstr>Objectives</vt:lpstr>
      <vt:lpstr>Outcome</vt:lpstr>
      <vt:lpstr>Ridge vs OLS</vt:lpstr>
      <vt:lpstr>Ridge vs Lasso</vt:lpstr>
      <vt:lpstr>Model Selection Outcome</vt:lpstr>
      <vt:lpstr>Further Comment</vt:lpstr>
      <vt:lpstr>Linear Model Assumption</vt:lpstr>
      <vt:lpstr>OLS Residual vs Fitted plot and Normal Q-Q </vt:lpstr>
      <vt:lpstr>Box-Cox Transformation to make data normal</vt:lpstr>
      <vt:lpstr>OLS with Log Transformed Response </vt:lpstr>
      <vt:lpstr>Conclusion and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Dataset</dc:title>
  <dc:creator>charlie soh</dc:creator>
  <cp:lastModifiedBy>charlie soh</cp:lastModifiedBy>
  <cp:revision>10</cp:revision>
  <dcterms:created xsi:type="dcterms:W3CDTF">2022-04-28T23:09:57Z</dcterms:created>
  <dcterms:modified xsi:type="dcterms:W3CDTF">2022-04-29T00:34:27Z</dcterms:modified>
</cp:coreProperties>
</file>