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86D7CA-FF04-4D3A-B357-801C09641C3A}">
  <a:tblStyle styleId="{1986D7CA-FF04-4D3A-B357-801C09641C3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6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6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12535E85-CA7A-481D-B4F1-A04068F6CC7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3a8b42c61_0_2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3a8b42c61_0_2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53a8b42c61_0_2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3a8b42c61_0_17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53a8b42c61_0_1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53a8b42c61_0_1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8793c36360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8793c3636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8793c3636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8793c36360_0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8793c36360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8793c36360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4b74a9b719_0_5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4b74a9b719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4b74a9b719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f129164bbc_0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f129164bbc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f129164bbc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53a8b42c61_0_2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53a8b42c61_0_2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53a8b42c61_0_2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3a8b42c61_0_19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3a8b42c61_0_1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53a8b42c61_0_1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3c33d40ad_0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3c33d40ad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53c33d40ad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b74a9b719_0_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4b74a9b719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4b74a9b719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b74a9b719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4b74a9b719_1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3a8b42c6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53a8b42c61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b74a9b719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4b74a9b719_1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b74a9b719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4b74a9b719_1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Title Slide" showMasterSp="0">
  <p:cSld name="1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457200" y="185507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3505200" y="424164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1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/>
        </p:nvSpPr>
        <p:spPr>
          <a:xfrm>
            <a:off x="440266" y="4192956"/>
            <a:ext cx="82296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2286000"/>
            <a:ext cx="8229600" cy="40703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 rot="5400000">
            <a:off x="2536824" y="206375"/>
            <a:ext cx="407035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2286000"/>
            <a:ext cx="8229600" cy="40703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BTech</a:t>
            </a:r>
            <a:br>
              <a:rPr b="1" i="0" lang="en-I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/>
              <a:t>Final</a:t>
            </a:r>
            <a:r>
              <a:rPr lang="en-IN"/>
              <a:t> Project Presentation</a:t>
            </a:r>
            <a:br>
              <a:rPr lang="en-IN"/>
            </a:br>
            <a:r>
              <a:rPr lang="en-IN"/>
              <a:t>A.Y. 2022-2023</a:t>
            </a:r>
            <a:br>
              <a:rPr b="1" i="0" lang="en-IN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/>
              <a:t>Project Title: Image Tampering Detection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2"/>
          <p:cNvSpPr txBox="1"/>
          <p:nvPr>
            <p:ph idx="1" type="subTitle"/>
          </p:nvPr>
        </p:nvSpPr>
        <p:spPr>
          <a:xfrm>
            <a:off x="843280" y="441452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b="0" i="0" lang="en-IN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Presented by : </a:t>
            </a:r>
            <a:r>
              <a:rPr lang="en-IN"/>
              <a:t>Vardhaman Munot B033, Aniket Dubey B064, Jash Shah B072, Prince Tibadia B079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b="0" i="0" lang="en-IN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Under the guidance of :  </a:t>
            </a:r>
            <a:r>
              <a:rPr lang="en-IN"/>
              <a:t>Prof. Mahesh Maurya</a:t>
            </a:r>
            <a:endParaRPr/>
          </a:p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BTI Computer Engineering Dept. MPSTME, Mumbai Campus </a:t>
            </a:r>
            <a:endParaRPr b="0" i="0" sz="105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IN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Proposed System</a:t>
            </a:r>
            <a:endParaRPr/>
          </a:p>
        </p:txBody>
      </p:sp>
      <p:sp>
        <p:nvSpPr>
          <p:cNvPr id="161" name="Google Shape;161;p21"/>
          <p:cNvSpPr txBox="1"/>
          <p:nvPr>
            <p:ph idx="12" type="sldNum"/>
          </p:nvPr>
        </p:nvSpPr>
        <p:spPr>
          <a:xfrm>
            <a:off x="6553200" y="6373546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000" y="2296575"/>
            <a:ext cx="7024011" cy="3858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392300" y="2971800"/>
            <a:ext cx="35643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Design Diagram for Model</a:t>
            </a:r>
            <a:endParaRPr/>
          </a:p>
        </p:txBody>
      </p:sp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6553200" y="6373546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70" name="Google Shape;170;p22"/>
          <p:cNvPicPr preferRelativeResize="0"/>
          <p:nvPr/>
        </p:nvPicPr>
        <p:blipFill rotWithShape="1">
          <a:blip r:embed="rId3">
            <a:alphaModFix/>
          </a:blip>
          <a:srcRect b="6322" l="0" r="0" t="5980"/>
          <a:stretch/>
        </p:blipFill>
        <p:spPr>
          <a:xfrm>
            <a:off x="4891650" y="668725"/>
            <a:ext cx="3709900" cy="6069926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Implementation done till date</a:t>
            </a:r>
            <a:endParaRPr/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457200" y="2286000"/>
            <a:ext cx="8229600" cy="40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Referred to various research papers pertaining to our domain.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Created the model </a:t>
            </a:r>
            <a:r>
              <a:rPr lang="en-IN"/>
              <a:t>which will verify if the image is tampered or authentic using ELA &amp; CNN methodology.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The model was trained with CASIA 2.0 dataset with 80:20 split ratio.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The model has been tested with custom images and has achieved accuracy of 94% and it converges at 40 epochs.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Compared frameworks to be used along with the model on the backend.</a:t>
            </a:r>
            <a:endParaRPr/>
          </a:p>
        </p:txBody>
      </p:sp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6553200" y="6373546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Plan for the </a:t>
            </a:r>
            <a:r>
              <a:rPr lang="en-IN"/>
              <a:t>next semester</a:t>
            </a:r>
            <a:endParaRPr/>
          </a:p>
        </p:txBody>
      </p:sp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457200" y="2286000"/>
            <a:ext cx="8229600" cy="40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Create a front end for the WebApp.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Compare and evaluate different </a:t>
            </a:r>
            <a:r>
              <a:rPr lang="en-IN"/>
              <a:t>encryption</a:t>
            </a:r>
            <a:r>
              <a:rPr lang="en-IN"/>
              <a:t> algorithms.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Integrate the </a:t>
            </a:r>
            <a:r>
              <a:rPr lang="en-IN"/>
              <a:t>encryption</a:t>
            </a:r>
            <a:r>
              <a:rPr lang="en-IN"/>
              <a:t> algorithm with the WebApp.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Create a SQLite database that stores the authentic images.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Test the WebApp for bugs.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/>
              <a:t>Document all work done.</a:t>
            </a:r>
            <a:endParaRPr/>
          </a:p>
        </p:txBody>
      </p:sp>
      <p:sp>
        <p:nvSpPr>
          <p:cNvPr id="186" name="Google Shape;186;p24"/>
          <p:cNvSpPr txBox="1"/>
          <p:nvPr>
            <p:ph idx="12" type="sldNum"/>
          </p:nvPr>
        </p:nvSpPr>
        <p:spPr>
          <a:xfrm>
            <a:off x="6553200" y="6373546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References</a:t>
            </a:r>
            <a:endParaRPr/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457200" y="2286000"/>
            <a:ext cx="8229600" cy="40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3429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Times New Roman"/>
              <a:buAutoNum type="arabicPeriod"/>
            </a:pPr>
            <a:r>
              <a:rPr lang="en-I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Yang, Jiachen, et al. "Detecting fake images by identifying potential texture differences." </a:t>
            </a:r>
            <a:r>
              <a:rPr i="1" lang="en-I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Future Generation Computer Systems</a:t>
            </a:r>
            <a:r>
              <a:rPr lang="en-I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125 (2021): 127-135.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25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342900" rtl="0" algn="just">
              <a:lnSpc>
                <a:spcPct val="125000"/>
              </a:lnSpc>
              <a:spcBef>
                <a:spcPts val="5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Times New Roman"/>
              <a:buAutoNum type="arabicPeriod"/>
            </a:pPr>
            <a:r>
              <a:rPr lang="en-I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Birunda, S. Selva, et al. "Fake Image Detection in Twitter using Flood Fill Algorithm and Deep Neural Networks." </a:t>
            </a:r>
            <a:r>
              <a:rPr i="1" lang="en-I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2022 12th International Conference on Cloud Computing, </a:t>
            </a:r>
            <a:r>
              <a:rPr lang="en-IN" sz="1200">
                <a:latin typeface="Times New Roman"/>
                <a:ea typeface="Times New Roman"/>
                <a:cs typeface="Times New Roman"/>
                <a:sym typeface="Times New Roman"/>
              </a:rPr>
              <a:t>Data Science &amp; Engineering (Confluence). IEEE, 2022.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25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342900" rtl="0" algn="just">
              <a:lnSpc>
                <a:spcPct val="125000"/>
              </a:lnSpc>
              <a:spcBef>
                <a:spcPts val="5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Times New Roman"/>
              <a:buAutoNum type="arabicPeriod"/>
            </a:pPr>
            <a:r>
              <a:rPr lang="en-I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Kumar, Gaayan, Sunil Kumar Chowdhary, and Abhishek Srivastava. "Intelligent Morphed Image Identification using Error Level Analysis and Deep learning." </a:t>
            </a:r>
            <a:r>
              <a:rPr i="1" lang="en-I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Elementary Education Online</a:t>
            </a:r>
            <a:r>
              <a:rPr lang="en-I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20.5 (2021): 7181-7181.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25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342900" rtl="0" algn="just">
              <a:lnSpc>
                <a:spcPct val="125000"/>
              </a:lnSpc>
              <a:spcBef>
                <a:spcPts val="5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Times New Roman"/>
              <a:buAutoNum type="arabicPeriod"/>
            </a:pPr>
            <a:r>
              <a:rPr lang="en-I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Sudiatmika, Ida Bagus Kresna, et al. "Image forgery detection using error level analysis and deep learning." </a:t>
            </a:r>
            <a:r>
              <a:rPr i="1" lang="en-I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TELKOMNIKA (Telecommunication Computing Electronics and Control)</a:t>
            </a:r>
            <a:r>
              <a:rPr lang="en-I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17.2 (2019): 653-659.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25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342900" rtl="0" algn="just">
              <a:lnSpc>
                <a:spcPct val="125000"/>
              </a:lnSpc>
              <a:spcBef>
                <a:spcPts val="5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Times New Roman"/>
              <a:buAutoNum type="arabicPeriod"/>
            </a:pPr>
            <a:r>
              <a:rPr lang="en-I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Tanaka, Miki, and Hitoshi Kiya. "Fake-image detection with Robust Hashing." </a:t>
            </a:r>
            <a:r>
              <a:rPr i="1" lang="en-I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2021 IEEE 3rd Global Conference on Life Sciences and Technologies (LifeTech)</a:t>
            </a:r>
            <a:r>
              <a:rPr lang="en-I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IEEE, 2021.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just">
              <a:lnSpc>
                <a:spcPct val="125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25000"/>
              </a:lnSpc>
              <a:spcBef>
                <a:spcPts val="50"/>
              </a:spcBef>
              <a:spcAft>
                <a:spcPts val="5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94" name="Google Shape;194;p25"/>
          <p:cNvSpPr txBox="1"/>
          <p:nvPr>
            <p:ph idx="12" type="sldNum"/>
          </p:nvPr>
        </p:nvSpPr>
        <p:spPr>
          <a:xfrm>
            <a:off x="6553200" y="6373546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457200" y="2286000"/>
            <a:ext cx="8229600" cy="40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3429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Times New Roman"/>
              <a:buAutoNum type="arabicPeriod"/>
            </a:pPr>
            <a:r>
              <a:rPr lang="en-I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Zheng, Lilei, Ying Zhang, and Vrizlynn LL Thing. "A survey on image tampering and its detection in real-world photos." </a:t>
            </a:r>
            <a:r>
              <a:rPr i="1" lang="en-I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Journal of Visual Communication and Image Representation</a:t>
            </a:r>
            <a:r>
              <a:rPr lang="en-I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58 (2019): 380-399.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25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342900" rtl="0" algn="just">
              <a:lnSpc>
                <a:spcPct val="125000"/>
              </a:lnSpc>
              <a:spcBef>
                <a:spcPts val="5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Times New Roman"/>
              <a:buAutoNum type="arabicPeriod"/>
            </a:pPr>
            <a:r>
              <a:rPr lang="en-I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He, Peisong, Haoliang Li, and Hongxia Wang. "Detection of fake images via the ensemble of deep representations from multi-color spaces." </a:t>
            </a:r>
            <a:r>
              <a:rPr i="1" lang="en-I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2019 IEEE international conference on image processing (ICIP)</a:t>
            </a:r>
            <a:r>
              <a:rPr lang="en-I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IEEE, 2019.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25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342900" rtl="0" algn="just">
              <a:lnSpc>
                <a:spcPct val="125000"/>
              </a:lnSpc>
              <a:spcBef>
                <a:spcPts val="5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Times New Roman"/>
              <a:buAutoNum type="arabicPeriod"/>
            </a:pPr>
            <a:r>
              <a:rPr lang="en-I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Gunawan, Agus, Holy Lovenia, and A. Pramudita. "Deteksi Pemalsuan Gambar dengan ELA dan Deep Learning." (2018).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just">
              <a:lnSpc>
                <a:spcPct val="125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342900" rtl="0" algn="just">
              <a:lnSpc>
                <a:spcPct val="125000"/>
              </a:lnSpc>
              <a:spcBef>
                <a:spcPts val="5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Times New Roman"/>
              <a:buAutoNum type="arabicPeriod"/>
            </a:pPr>
            <a:r>
              <a:rPr lang="en-I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Zhang, Kejun, et al. "No one can escape: A general approach to detect tampered and generated image." </a:t>
            </a:r>
            <a:r>
              <a:rPr i="1" lang="en-I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IEEE Access</a:t>
            </a:r>
            <a:r>
              <a:rPr lang="en-I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7 (2019): 129494-129503.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25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342900" rtl="0" algn="just">
              <a:lnSpc>
                <a:spcPct val="125000"/>
              </a:lnSpc>
              <a:spcBef>
                <a:spcPts val="5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Times New Roman"/>
              <a:buAutoNum type="arabicPeriod"/>
            </a:pPr>
            <a:r>
              <a:rPr lang="en-I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Alzamil, Lubna. "Image Forgery Detection with Machine Learning." (2020).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419100" lvl="0" marL="342900" rtl="0" algn="just">
              <a:lnSpc>
                <a:spcPct val="125000"/>
              </a:lnSpc>
              <a:spcBef>
                <a:spcPts val="5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Times New Roman"/>
              <a:buAutoNum type="arabicPeriod"/>
            </a:pPr>
            <a:r>
              <a:rPr lang="en-I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Passos, Leandro A., et al. "A Review of Deep Learning-based Approaches for Deepfake Content Detection." </a:t>
            </a:r>
            <a:r>
              <a:rPr i="1" lang="en-I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arXiv preprint arXiv:2202.06095</a:t>
            </a:r>
            <a:r>
              <a:rPr lang="en-I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(2022).</a:t>
            </a:r>
            <a:endParaRPr/>
          </a:p>
        </p:txBody>
      </p:sp>
      <p:sp>
        <p:nvSpPr>
          <p:cNvPr id="202" name="Google Shape;202;p26"/>
          <p:cNvSpPr txBox="1"/>
          <p:nvPr>
            <p:ph idx="12" type="sldNum"/>
          </p:nvPr>
        </p:nvSpPr>
        <p:spPr>
          <a:xfrm>
            <a:off x="6553200" y="6373546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idx="12" type="sldNum"/>
          </p:nvPr>
        </p:nvSpPr>
        <p:spPr>
          <a:xfrm>
            <a:off x="6553200" y="6373546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1947400" y="3066607"/>
            <a:ext cx="5249195" cy="7247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Bookman Old Style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457211" y="1066459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/>
              <a:t>Roadmap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>
            <p:ph idx="10" type="dt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1/14/2021</a:t>
            </a:r>
            <a:endParaRPr b="0" i="0" sz="105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>
            <p:ph idx="11" type="ftr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BTI Computer Engineering Dept. MPSTME, Mumbai Campus </a:t>
            </a:r>
            <a:endParaRPr b="0" i="0" sz="105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b="0" i="0" lang="en-IN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5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1097494" y="1980855"/>
            <a:ext cx="6945600" cy="42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</a:t>
            </a:r>
            <a:endParaRPr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Review</a:t>
            </a:r>
            <a:endParaRPr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Proposed System</a:t>
            </a:r>
            <a:endParaRPr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diagram</a:t>
            </a:r>
            <a:endParaRPr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done till date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 for next semester</a:t>
            </a:r>
            <a:endParaRPr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457200" y="1082100"/>
            <a:ext cx="82296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/>
              <a:t>Introduction</a:t>
            </a:r>
            <a:endParaRPr sz="3000"/>
          </a:p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457200" y="1796850"/>
            <a:ext cx="8229600" cy="39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People tend to believe what they can see, and this affects their judgment, which leads to a series of unwanted responses. Because fabrications have become widespread, the urgency to detect forgeries has significantly increased.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Image forgery is done mainly for malicious reasons.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It serves to distort information, spread immorality and fake news, obtain money fraudulently from an unsuspecting audience, ruin the reputation of a popular celebrity or any other public figure, and spread adverse political influence among the users of a digital platform.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000"/>
              <a:t>For above reasons, it is vital to develop methods of detecting whether an image is forged and to locate the region of manipulation.</a:t>
            </a:r>
            <a:r>
              <a:rPr lang="en-IN" sz="1700"/>
              <a:t> 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6553200" y="6373546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000"/>
              <a:t>Problem Statement </a:t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57200" y="2286000"/>
            <a:ext cx="8229600" cy="40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/>
              <a:t>To identify a tampered image is a challenging task. Reliability of an image being shared which is tampered is lost. This project aims to </a:t>
            </a:r>
            <a:r>
              <a:rPr lang="en-IN" sz="2500"/>
              <a:t>develop an application that stores genuine images, protecting users against fake images and the impact that they may have on unsuspecting users.</a:t>
            </a:r>
            <a:endParaRPr sz="2500"/>
          </a:p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6553200" y="6373546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457200" y="2434200"/>
            <a:ext cx="8229600" cy="19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/>
              <a:t>Literature Review</a:t>
            </a:r>
            <a:endParaRPr sz="6000"/>
          </a:p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6553200" y="6373546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0" y="685800"/>
            <a:ext cx="9144000" cy="5848500"/>
          </a:xfrm>
          <a:prstGeom prst="rect">
            <a:avLst/>
          </a:prstGeom>
          <a:gradFill>
            <a:gsLst>
              <a:gs pos="0">
                <a:srgbClr val="FFFBF3">
                  <a:alpha val="11764"/>
                </a:srgbClr>
              </a:gs>
              <a:gs pos="88000">
                <a:srgbClr val="FFFBF3">
                  <a:alpha val="11764"/>
                </a:srgbClr>
              </a:gs>
              <a:gs pos="100000">
                <a:srgbClr val="FEC6CE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219200" y="0"/>
            <a:ext cx="778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Mukesh Patel School of Technology Management &amp; Engineering Mumbai Maharashtra</a:t>
            </a:r>
            <a:endParaRPr sz="1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25" name="Google Shape;125;p17"/>
          <p:cNvGraphicFramePr/>
          <p:nvPr/>
        </p:nvGraphicFramePr>
        <p:xfrm>
          <a:off x="198305" y="15662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{1986D7CA-FF04-4D3A-B357-801C09641C3A}</a:tableStyleId>
              </a:tblPr>
              <a:tblGrid>
                <a:gridCol w="1581175"/>
                <a:gridCol w="1524550"/>
                <a:gridCol w="1411100"/>
                <a:gridCol w="1524500"/>
                <a:gridCol w="1425325"/>
                <a:gridCol w="1340300"/>
              </a:tblGrid>
              <a:tr h="79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Summary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Advantages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Limitations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Inference drawn (In</a:t>
                      </a:r>
                      <a:r>
                        <a:rPr lang="en-IN" sz="1200"/>
                        <a:t> points)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Data Collection methods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Evaluation and Performance parameters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8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IN" sz="1600"/>
                        <a:t>GAN </a:t>
                      </a:r>
                      <a:r>
                        <a:rPr lang="en-IN" sz="1600"/>
                        <a:t>classification network efficiently learns the exposed difference and realizes the real and fake detection of face images.</a:t>
                      </a:r>
                      <a:r>
                        <a:rPr lang="en-IN" sz="1100"/>
                        <a:t> </a:t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High</a:t>
                      </a:r>
                      <a:r>
                        <a:rPr lang="en-IN" sz="1600"/>
                        <a:t> detection </a:t>
                      </a:r>
                      <a:r>
                        <a:rPr lang="en-IN" sz="1600"/>
                        <a:t>accuracy</a:t>
                      </a:r>
                      <a:r>
                        <a:rPr lang="en-IN" sz="1600"/>
                        <a:t> in both full image training and face image training. </a:t>
                      </a:r>
                      <a:endParaRPr sz="16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IN" sz="1600"/>
                        <a:t>The enlarged texture features help the network to quickly and accurately capture the differences </a:t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/>
                        <a:t>Network model training requires large-scale data to achieve good results. </a:t>
                      </a:r>
                      <a:endParaRPr sz="16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/>
                        <a:t>For the unknown tampering method, it is still necessary to train a new authentication network.</a:t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/>
                        <a:t>The subtle texture differences that exist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/>
                        <a:t>between the real and fake face image and manifest them through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/>
                        <a:t>the image saliency method. 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sz="1500"/>
                        <a:t>Faceforensics++ dataset is used as the verification dataset of the proposed method. </a:t>
                      </a:r>
                      <a:endParaRPr sz="15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IN" sz="1500"/>
                        <a:t>Deepfake, and FaceSwap were used for manipulation to obtain Deepfake images.</a:t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/>
                        <a:t>Randomly took 14,000 images from 140 videos as the test set,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/>
                        <a:t>including 2800 real images and 11,200 fake images and conducted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600"/>
                        <a:t>guided filter on them and tested the accuracy in the model.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6" name="Google Shape;126;p17"/>
          <p:cNvSpPr txBox="1"/>
          <p:nvPr/>
        </p:nvSpPr>
        <p:spPr>
          <a:xfrm>
            <a:off x="1524000" y="585000"/>
            <a:ext cx="685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Details of Paper Reviewed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7" name="Google Shape;127;p17"/>
          <p:cNvGraphicFramePr/>
          <p:nvPr/>
        </p:nvGraphicFramePr>
        <p:xfrm>
          <a:off x="1371548" y="9543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{12535E85-CA7A-481D-B4F1-A04068F6CC74}</a:tableStyleId>
              </a:tblPr>
              <a:tblGrid>
                <a:gridCol w="1824500"/>
                <a:gridCol w="1885575"/>
                <a:gridCol w="1885575"/>
                <a:gridCol w="1885575"/>
              </a:tblGrid>
              <a:tr h="36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Title of </a:t>
                      </a:r>
                      <a:r>
                        <a:rPr b="0" lang="en-IN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P</a:t>
                      </a:r>
                      <a:r>
                        <a:rPr b="0" lang="en-IN" sz="1400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aper</a:t>
                      </a:r>
                      <a:r>
                        <a:rPr b="0" lang="en-IN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-1</a:t>
                      </a:r>
                      <a:endParaRPr b="0" sz="1400">
                        <a:solidFill>
                          <a:schemeClr val="dk1"/>
                        </a:solidFill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34300" marB="34300" marR="68575" marL="68575">
                    <a:solidFill>
                      <a:srgbClr val="F2DADA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Detecting fake images by identifying potential texture difference</a:t>
                      </a:r>
                      <a:endParaRPr b="0" sz="1400">
                        <a:solidFill>
                          <a:schemeClr val="dk1"/>
                        </a:solidFill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34300" marB="34300" marR="68575" marL="68575">
                    <a:solidFill>
                      <a:srgbClr val="F2DADA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0" y="685800"/>
            <a:ext cx="9144000" cy="5848500"/>
          </a:xfrm>
          <a:prstGeom prst="rect">
            <a:avLst/>
          </a:prstGeom>
          <a:gradFill>
            <a:gsLst>
              <a:gs pos="0">
                <a:srgbClr val="FFFBF3">
                  <a:alpha val="11764"/>
                </a:srgbClr>
              </a:gs>
              <a:gs pos="88000">
                <a:srgbClr val="FFFBF3">
                  <a:alpha val="11764"/>
                </a:srgbClr>
              </a:gs>
              <a:gs pos="100000">
                <a:srgbClr val="FEC6CE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1219200" y="0"/>
            <a:ext cx="778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Mukesh Patel School of Technology Management &amp; Engineering Mumbai Maharashtra</a:t>
            </a:r>
            <a:endParaRPr sz="1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34" name="Google Shape;134;p18"/>
          <p:cNvGraphicFramePr/>
          <p:nvPr/>
        </p:nvGraphicFramePr>
        <p:xfrm>
          <a:off x="198305" y="15662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{1986D7CA-FF04-4D3A-B357-801C09641C3A}</a:tableStyleId>
              </a:tblPr>
              <a:tblGrid>
                <a:gridCol w="1581175"/>
                <a:gridCol w="1524550"/>
                <a:gridCol w="1411100"/>
                <a:gridCol w="1524500"/>
                <a:gridCol w="1425325"/>
                <a:gridCol w="1340300"/>
              </a:tblGrid>
              <a:tr h="79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Summary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Advantages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Limitations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Inference drawn (In</a:t>
                      </a:r>
                      <a:r>
                        <a:rPr lang="en-IN" sz="1200"/>
                        <a:t> points)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Data Collection methods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Evaluation and Performance parameters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8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The authors utilize the flood fill algorithm to highlight the forged object in the image and a Deep Learning based solution is proposed to detect whether the image is fake or </a:t>
                      </a:r>
                      <a:r>
                        <a:rPr lang="en-IN" sz="1600"/>
                        <a:t>genuine</a:t>
                      </a:r>
                      <a:r>
                        <a:rPr lang="en-IN" sz="1600"/>
                        <a:t>.</a:t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No model exists to detect diffused images.</a:t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Takes a lot of time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Takes a lot of space</a:t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The literature compared the proposed methodology with Naive-Bayes, SVM and Random Forest which show that using Deep Neural Networks is significantly better than existing models.</a:t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Dataset is collected from publicly available image verification corpus consisting of over 800 </a:t>
                      </a:r>
                      <a:r>
                        <a:rPr lang="en-IN" sz="1600"/>
                        <a:t>fictitious</a:t>
                      </a:r>
                      <a:r>
                        <a:rPr lang="en-IN" sz="1600"/>
                        <a:t> and </a:t>
                      </a:r>
                      <a:r>
                        <a:rPr lang="en-IN" sz="1600"/>
                        <a:t>genuine</a:t>
                      </a:r>
                      <a:r>
                        <a:rPr lang="en-IN" sz="1600"/>
                        <a:t> images.</a:t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The framework was evaluated on the basis of robustness, accuracy, precision, recall and F1 score. The accuracy achieved was 96%.</a:t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5" name="Google Shape;135;p18"/>
          <p:cNvSpPr txBox="1"/>
          <p:nvPr/>
        </p:nvSpPr>
        <p:spPr>
          <a:xfrm>
            <a:off x="1524000" y="585000"/>
            <a:ext cx="685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Details of Paper Reviewed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6" name="Google Shape;136;p18"/>
          <p:cNvGraphicFramePr/>
          <p:nvPr/>
        </p:nvGraphicFramePr>
        <p:xfrm>
          <a:off x="1371536" y="9543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{12535E85-CA7A-481D-B4F1-A04068F6CC74}</a:tableStyleId>
              </a:tblPr>
              <a:tblGrid>
                <a:gridCol w="1824500"/>
                <a:gridCol w="1885575"/>
                <a:gridCol w="1885575"/>
                <a:gridCol w="1885575"/>
              </a:tblGrid>
              <a:tr h="36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Title of </a:t>
                      </a:r>
                      <a:r>
                        <a:rPr b="0" lang="en-IN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P</a:t>
                      </a:r>
                      <a:r>
                        <a:rPr b="0" lang="en-IN" sz="1400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aper</a:t>
                      </a:r>
                      <a:r>
                        <a:rPr b="0" lang="en-IN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-2</a:t>
                      </a:r>
                      <a:endParaRPr b="0" sz="1400">
                        <a:solidFill>
                          <a:schemeClr val="dk1"/>
                        </a:solidFill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34300" marB="34300" marR="68575" marL="68575">
                    <a:solidFill>
                      <a:srgbClr val="F2DADA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Fake Image Detection in Twitter using Flood Fill Algorithm and Deep Neural Networks</a:t>
                      </a:r>
                      <a:endParaRPr b="0" sz="1400">
                        <a:solidFill>
                          <a:schemeClr val="dk1"/>
                        </a:solidFill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34300" marB="34300" marR="68575" marL="68575">
                    <a:solidFill>
                      <a:srgbClr val="F2DADA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/>
          <p:nvPr/>
        </p:nvSpPr>
        <p:spPr>
          <a:xfrm>
            <a:off x="0" y="685800"/>
            <a:ext cx="9144000" cy="6047100"/>
          </a:xfrm>
          <a:prstGeom prst="rect">
            <a:avLst/>
          </a:prstGeom>
          <a:gradFill>
            <a:gsLst>
              <a:gs pos="0">
                <a:srgbClr val="FFFBF3">
                  <a:alpha val="11764"/>
                </a:srgbClr>
              </a:gs>
              <a:gs pos="88000">
                <a:srgbClr val="FFFBF3">
                  <a:alpha val="11764"/>
                </a:srgbClr>
              </a:gs>
              <a:gs pos="100000">
                <a:srgbClr val="FEC6CE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2" name="Google Shape;142;p19"/>
          <p:cNvGraphicFramePr/>
          <p:nvPr/>
        </p:nvGraphicFramePr>
        <p:xfrm>
          <a:off x="198305" y="15662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{1986D7CA-FF04-4D3A-B357-801C09641C3A}</a:tableStyleId>
              </a:tblPr>
              <a:tblGrid>
                <a:gridCol w="1581175"/>
                <a:gridCol w="1524550"/>
                <a:gridCol w="1411100"/>
                <a:gridCol w="1524500"/>
                <a:gridCol w="1425325"/>
                <a:gridCol w="1340300"/>
              </a:tblGrid>
              <a:tr h="79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Summary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Advantages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Limitations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Inference drawn (In</a:t>
                      </a:r>
                      <a:r>
                        <a:rPr lang="en-IN" sz="1200"/>
                        <a:t> points)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Data Collection methods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Evaluation and Performance parameters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8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300"/>
                        <a:t>Convolutional Neural Networks are a type of neural network</a:t>
                      </a:r>
                      <a:endParaRPr sz="13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300"/>
                        <a:t>that are used effectively in image recognition classification and applications. </a:t>
                      </a:r>
                      <a:endParaRPr sz="13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300"/>
                        <a:t>An application for it is described in this paper.</a:t>
                      </a:r>
                      <a:endParaRPr sz="13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The main advantage of CNN compared to its predecessors is that it automatically detects the important features without any human supervision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ELA works by re-saving the image at 95% compression, and evaluating the difference with the original. Modified areas are easily seen due their characteristic aspects in the ELA representation.</a:t>
                      </a:r>
                      <a:endParaRPr sz="1300">
                        <a:solidFill>
                          <a:srgbClr val="292929"/>
                        </a:solidFill>
                        <a:highlight>
                          <a:srgbClr val="FFFFFF"/>
                        </a:highlight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/>
                        <a:t>For each false image, we have a corresponding mask. We use this mask to sample false images along the edges of the sewing area to ensure that the false and non-false parts of the image contribute at least 25%.</a:t>
                      </a:r>
                      <a:endParaRPr sz="13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The results obtained from the proposed method have obtained an accuracy of 91.33% that is reflected in form of accuracy curve and the loss curve. The best accuracy is obtained on the 9th epoch.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IN" sz="1300"/>
                        <a:t>CASIA 2.0 which contains 7491 original images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IN" sz="1300"/>
                        <a:t>and 5123 tampered images. The size of the dataset is changed to 224x224 pixels.</a:t>
                      </a:r>
                      <a:endParaRPr sz="13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/>
                        <a:t>The proposed model </a:t>
                      </a:r>
                      <a:r>
                        <a:rPr lang="en-IN" sz="1300"/>
                        <a:t>achieved</a:t>
                      </a:r>
                      <a:r>
                        <a:rPr lang="en-IN" sz="1300"/>
                        <a:t> an </a:t>
                      </a:r>
                      <a:r>
                        <a:rPr lang="en-IN" sz="1300"/>
                        <a:t>accuracy</a:t>
                      </a:r>
                      <a:r>
                        <a:rPr lang="en-IN" sz="1300"/>
                        <a:t> of 91.33%.</a:t>
                      </a:r>
                      <a:endParaRPr sz="13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/>
                        <a:t>The presented model predicted 536 out of 574 original images and 321 out of 369 tampered images accurately.</a:t>
                      </a:r>
                      <a:endParaRPr sz="13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19"/>
          <p:cNvSpPr txBox="1"/>
          <p:nvPr/>
        </p:nvSpPr>
        <p:spPr>
          <a:xfrm>
            <a:off x="1219200" y="0"/>
            <a:ext cx="778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Mukesh Patel School of Technology Management &amp; Engineering Mumbai Maharashtra</a:t>
            </a:r>
            <a:endParaRPr sz="1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1524000" y="585000"/>
            <a:ext cx="685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Details of Paper Reviewed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5" name="Google Shape;145;p19"/>
          <p:cNvGraphicFramePr/>
          <p:nvPr/>
        </p:nvGraphicFramePr>
        <p:xfrm>
          <a:off x="1371536" y="9543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{12535E85-CA7A-481D-B4F1-A04068F6CC74}</a:tableStyleId>
              </a:tblPr>
              <a:tblGrid>
                <a:gridCol w="1824500"/>
                <a:gridCol w="1885575"/>
                <a:gridCol w="1885575"/>
                <a:gridCol w="1885575"/>
              </a:tblGrid>
              <a:tr h="436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Title of </a:t>
                      </a:r>
                      <a:r>
                        <a:rPr b="0" lang="en-IN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P</a:t>
                      </a:r>
                      <a:r>
                        <a:rPr b="0" lang="en-IN" sz="1400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aper-</a:t>
                      </a:r>
                      <a:r>
                        <a:rPr b="0" lang="en-IN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3</a:t>
                      </a:r>
                      <a:endParaRPr b="0" sz="1400">
                        <a:solidFill>
                          <a:schemeClr val="dk1"/>
                        </a:solidFill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34300" marB="34300" marR="68575" marL="68575">
                    <a:solidFill>
                      <a:srgbClr val="F2DADA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Intelligent Morphed Image Identification using Error Level</a:t>
                      </a:r>
                      <a:endParaRPr b="0">
                        <a:solidFill>
                          <a:schemeClr val="dk1"/>
                        </a:solidFill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IN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Analysis and Deep learning</a:t>
                      </a:r>
                      <a:endParaRPr b="0">
                        <a:solidFill>
                          <a:schemeClr val="dk1"/>
                        </a:solidFill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34300" marB="34300" marR="68575" marL="68575">
                    <a:solidFill>
                      <a:srgbClr val="F2DADA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/>
          <p:nvPr/>
        </p:nvSpPr>
        <p:spPr>
          <a:xfrm>
            <a:off x="0" y="685800"/>
            <a:ext cx="9144000" cy="5848500"/>
          </a:xfrm>
          <a:prstGeom prst="rect">
            <a:avLst/>
          </a:prstGeom>
          <a:gradFill>
            <a:gsLst>
              <a:gs pos="0">
                <a:srgbClr val="FFFBF3">
                  <a:alpha val="11764"/>
                </a:srgbClr>
              </a:gs>
              <a:gs pos="88000">
                <a:srgbClr val="FFFBF3">
                  <a:alpha val="11764"/>
                </a:srgbClr>
              </a:gs>
              <a:gs pos="100000">
                <a:srgbClr val="FEC6CE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219200" y="0"/>
            <a:ext cx="778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Mukesh Patel School of Technology Management &amp; Engineering Mumbai Maharashtra</a:t>
            </a:r>
            <a:endParaRPr sz="1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52" name="Google Shape;152;p20"/>
          <p:cNvGraphicFramePr/>
          <p:nvPr/>
        </p:nvGraphicFramePr>
        <p:xfrm>
          <a:off x="198305" y="15662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{1986D7CA-FF04-4D3A-B357-801C09641C3A}</a:tableStyleId>
              </a:tblPr>
              <a:tblGrid>
                <a:gridCol w="1581175"/>
                <a:gridCol w="1524550"/>
                <a:gridCol w="1411100"/>
                <a:gridCol w="1524500"/>
                <a:gridCol w="1425325"/>
                <a:gridCol w="1340300"/>
              </a:tblGrid>
              <a:tr h="79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Summary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Advantages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Limitations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Inference drawn (In</a:t>
                      </a:r>
                      <a:r>
                        <a:rPr lang="en-IN" sz="1200"/>
                        <a:t> points)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Data Collection methods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/>
                        <a:t>Evaluation and Performance parameters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8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Divide the dataset from into 2 categories,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normalize the image, perform analysis on the level of compression error image, from the compression result use VGG 16 for CNN in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recognizing the image according to the ELA.</a:t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sz="1600"/>
                        <a:t>VGG16 has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sz="1600"/>
                        <a:t>gained recognition for precision, they used VGG16 as a pre-training model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sz="1600"/>
                        <a:t>for original image and forgery images recognition.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Image quality deteriorates after using ELA</a:t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Dataset divided into tampered images and original images, VGG 16 is used  for training because VGG is perfect for training with minimal datasets.</a:t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CASIA 2.0 which contains 7491 original images</a:t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and 5123 tampered images. The size of the dataset is changed to 224x224 pixels.</a:t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Training accuracy of the model is achieved up to 92.2% and for validation 88.46% using 100 epoch.</a:t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3" name="Google Shape;153;p20"/>
          <p:cNvSpPr txBox="1"/>
          <p:nvPr/>
        </p:nvSpPr>
        <p:spPr>
          <a:xfrm>
            <a:off x="1524000" y="585000"/>
            <a:ext cx="685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Details of Paper Reviewed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4" name="Google Shape;154;p20"/>
          <p:cNvGraphicFramePr/>
          <p:nvPr/>
        </p:nvGraphicFramePr>
        <p:xfrm>
          <a:off x="1371598" y="10551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{12535E85-CA7A-481D-B4F1-A04068F6CC74}</a:tableStyleId>
              </a:tblPr>
              <a:tblGrid>
                <a:gridCol w="1824500"/>
                <a:gridCol w="1885575"/>
                <a:gridCol w="1885575"/>
                <a:gridCol w="1885575"/>
              </a:tblGrid>
              <a:tr h="36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400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Title of </a:t>
                      </a:r>
                      <a:r>
                        <a:rPr b="0" lang="en-IN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P</a:t>
                      </a:r>
                      <a:r>
                        <a:rPr b="0" lang="en-IN" sz="1400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aper</a:t>
                      </a:r>
                      <a:r>
                        <a:rPr b="0" lang="en-IN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-4</a:t>
                      </a:r>
                      <a:endParaRPr b="0" sz="1400">
                        <a:solidFill>
                          <a:schemeClr val="dk1"/>
                        </a:solidFill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34300" marB="34300" marR="68575" marL="68575">
                    <a:solidFill>
                      <a:srgbClr val="F2DADA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>
                          <a:solidFill>
                            <a:schemeClr val="dk1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Image forgery detection using ELA and Deep Learning</a:t>
                      </a:r>
                      <a:endParaRPr b="0" sz="1400">
                        <a:solidFill>
                          <a:schemeClr val="dk1"/>
                        </a:solidFill>
                        <a:latin typeface="Bookman Old Style"/>
                        <a:ea typeface="Bookman Old Style"/>
                        <a:cs typeface="Bookman Old Style"/>
                        <a:sym typeface="Bookman Old Style"/>
                      </a:endParaRPr>
                    </a:p>
                  </a:txBody>
                  <a:tcPr marT="34300" marB="34300" marR="68575" marL="68575">
                    <a:solidFill>
                      <a:srgbClr val="F2DADA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PST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