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81" name="Google Shape;8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3a8b42c61_0_1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3a8b42c61_0_1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53a8b42c61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3c33d40ad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3c33d40ad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53c33d40a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3a8b42c61_0_2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3a8b42c61_0_2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53a8b42c61_0_2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37484d56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37484d56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1437484d56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Noto Sans Symbols"/>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showMasterSp="0">
  <p:cSld name="11_Title Slide">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1"/>
          <p:cNvSpPr txBox="1"/>
          <p:nvPr>
            <p:ph type="title"/>
          </p:nvPr>
        </p:nvSpPr>
        <p:spPr>
          <a:xfrm>
            <a:off x="457200" y="1855079"/>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1"/>
          <p:cNvSpPr txBox="1"/>
          <p:nvPr>
            <p:ph idx="10" type="dt"/>
          </p:nvPr>
        </p:nvSpPr>
        <p:spPr>
          <a:xfrm>
            <a:off x="3505200" y="4241641"/>
            <a:ext cx="2133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1050"/>
              <a:buFont typeface="Arial"/>
              <a:buNone/>
              <a:defRPr b="1" sz="1050">
                <a:solidFill>
                  <a:schemeClr val="dk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1"/>
          <p:cNvSpPr txBox="1"/>
          <p:nvPr/>
        </p:nvSpPr>
        <p:spPr>
          <a:xfrm>
            <a:off x="440266" y="4192956"/>
            <a:ext cx="8229600" cy="534300"/>
          </a:xfrm>
          <a:prstGeom prst="rect">
            <a:avLst/>
          </a:prstGeom>
          <a:noFill/>
          <a:ln>
            <a:noFill/>
          </a:ln>
        </p:spPr>
        <p:txBody>
          <a:bodyPr anchorCtr="0" anchor="t" bIns="34275" lIns="68575" spcFirstLastPara="1" rIns="68575" wrap="square" tIns="34275">
            <a:normAutofit/>
          </a:bodyPr>
          <a:lstStyle/>
          <a:p>
            <a:pPr indent="0" lvl="0" marL="0" marR="0" rtl="0" algn="ctr">
              <a:spcBef>
                <a:spcPts val="0"/>
              </a:spcBef>
              <a:spcAft>
                <a:spcPts val="0"/>
              </a:spcAft>
              <a:buClr>
                <a:schemeClr val="dk1"/>
              </a:buClr>
              <a:buSzPts val="1050"/>
              <a:buFont typeface="Arial"/>
              <a:buNone/>
            </a:pPr>
            <a:r>
              <a:t/>
            </a:r>
            <a:endParaRPr b="1" i="0" sz="105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3" name="Google Shape;53;p7"/>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7"/>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8"/>
          <p:cNvSpPr/>
          <p:nvPr>
            <p:ph idx="2" type="pic"/>
          </p:nvPr>
        </p:nvSpPr>
        <p:spPr>
          <a:xfrm>
            <a:off x="1792288" y="612775"/>
            <a:ext cx="5486400" cy="4114800"/>
          </a:xfrm>
          <a:prstGeom prst="rect">
            <a:avLst/>
          </a:prstGeom>
          <a:noFill/>
          <a:ln>
            <a:noFill/>
          </a:ln>
        </p:spPr>
      </p:sp>
      <p:sp>
        <p:nvSpPr>
          <p:cNvPr id="59" name="Google Shape;59;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0" name="Google Shape;60;p8"/>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9"/>
          <p:cNvSpPr txBox="1"/>
          <p:nvPr>
            <p:ph idx="1" type="body"/>
          </p:nvPr>
        </p:nvSpPr>
        <p:spPr>
          <a:xfrm rot="5400000">
            <a:off x="2536824" y="206375"/>
            <a:ext cx="4070351"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9"/>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9"/>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9"/>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0"/>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IN" sz="3600" u="none" cap="none" strike="noStrike">
                <a:solidFill>
                  <a:schemeClr val="dk1"/>
                </a:solidFill>
                <a:latin typeface="Calibri"/>
                <a:ea typeface="Calibri"/>
                <a:cs typeface="Calibri"/>
                <a:sym typeface="Calibri"/>
              </a:rPr>
              <a:t> BTech</a:t>
            </a:r>
            <a:br>
              <a:rPr b="1" i="0" lang="en-IN" sz="3600" u="none" cap="none" strike="noStrike">
                <a:solidFill>
                  <a:schemeClr val="dk1"/>
                </a:solidFill>
                <a:latin typeface="Calibri"/>
                <a:ea typeface="Calibri"/>
                <a:cs typeface="Calibri"/>
                <a:sym typeface="Calibri"/>
              </a:rPr>
            </a:br>
            <a:r>
              <a:rPr lang="en-IN"/>
              <a:t>Final</a:t>
            </a:r>
            <a:r>
              <a:rPr lang="en-IN"/>
              <a:t> Project Presentation</a:t>
            </a:r>
            <a:br>
              <a:rPr lang="en-IN"/>
            </a:br>
            <a:r>
              <a:rPr lang="en-IN"/>
              <a:t>A.Y. 2022-2023</a:t>
            </a:r>
            <a:br>
              <a:rPr b="1" i="0" lang="en-IN" sz="3600" u="none" cap="none" strike="noStrike">
                <a:solidFill>
                  <a:schemeClr val="dk1"/>
                </a:solidFill>
                <a:latin typeface="Calibri"/>
                <a:ea typeface="Calibri"/>
                <a:cs typeface="Calibri"/>
                <a:sym typeface="Calibri"/>
              </a:rPr>
            </a:br>
            <a:r>
              <a:rPr lang="en-IN"/>
              <a:t>Project Title: Image Tampering Detection</a:t>
            </a:r>
            <a:endParaRPr b="1" i="0" sz="3600" u="none" cap="none" strike="noStrike">
              <a:solidFill>
                <a:schemeClr val="dk1"/>
              </a:solidFill>
              <a:latin typeface="Calibri"/>
              <a:ea typeface="Calibri"/>
              <a:cs typeface="Calibri"/>
              <a:sym typeface="Calibri"/>
            </a:endParaRPr>
          </a:p>
        </p:txBody>
      </p:sp>
      <p:sp>
        <p:nvSpPr>
          <p:cNvPr id="84" name="Google Shape;84;p12"/>
          <p:cNvSpPr txBox="1"/>
          <p:nvPr>
            <p:ph idx="1" type="subTitle"/>
          </p:nvPr>
        </p:nvSpPr>
        <p:spPr>
          <a:xfrm>
            <a:off x="843274" y="4414525"/>
            <a:ext cx="7843500" cy="1752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888888"/>
              </a:buClr>
              <a:buSzPts val="2400"/>
              <a:buNone/>
            </a:pPr>
            <a:r>
              <a:rPr b="0" i="0" lang="en-IN" sz="2400" u="none" cap="none" strike="noStrike">
                <a:solidFill>
                  <a:srgbClr val="888888"/>
                </a:solidFill>
                <a:latin typeface="Calibri"/>
                <a:ea typeface="Calibri"/>
                <a:cs typeface="Calibri"/>
                <a:sym typeface="Calibri"/>
              </a:rPr>
              <a:t>Presented by : </a:t>
            </a:r>
            <a:r>
              <a:rPr lang="en-IN"/>
              <a:t>Vardhaman Munot B033, Aniket Dubey B064,   Jash Shah B072, Prince Tibadia B079</a:t>
            </a:r>
            <a:endParaRPr/>
          </a:p>
          <a:p>
            <a:pPr indent="0" lvl="0" marL="0" marR="0" rtl="0" algn="just">
              <a:lnSpc>
                <a:spcPct val="100000"/>
              </a:lnSpc>
              <a:spcBef>
                <a:spcPts val="0"/>
              </a:spcBef>
              <a:spcAft>
                <a:spcPts val="0"/>
              </a:spcAft>
              <a:buClr>
                <a:srgbClr val="888888"/>
              </a:buClr>
              <a:buSzPts val="2400"/>
              <a:buNone/>
            </a:pPr>
            <a:r>
              <a:t/>
            </a:r>
            <a:endParaRPr/>
          </a:p>
          <a:p>
            <a:pPr indent="0" lvl="0" marL="0" marR="0" rtl="0" algn="just">
              <a:lnSpc>
                <a:spcPct val="100000"/>
              </a:lnSpc>
              <a:spcBef>
                <a:spcPts val="0"/>
              </a:spcBef>
              <a:spcAft>
                <a:spcPts val="0"/>
              </a:spcAft>
              <a:buClr>
                <a:srgbClr val="888888"/>
              </a:buClr>
              <a:buSzPts val="2400"/>
              <a:buNone/>
            </a:pPr>
            <a:r>
              <a:rPr b="0" i="0" lang="en-IN" sz="2400" u="none" cap="none" strike="noStrike">
                <a:solidFill>
                  <a:srgbClr val="888888"/>
                </a:solidFill>
                <a:latin typeface="Calibri"/>
                <a:ea typeface="Calibri"/>
                <a:cs typeface="Calibri"/>
                <a:sym typeface="Calibri"/>
              </a:rPr>
              <a:t>Under the guidance of :  </a:t>
            </a:r>
            <a:r>
              <a:rPr lang="en-IN"/>
              <a:t>Prof. Supriya Agarwal</a:t>
            </a:r>
            <a:endParaRPr/>
          </a:p>
        </p:txBody>
      </p:sp>
      <p:sp>
        <p:nvSpPr>
          <p:cNvPr id="85" name="Google Shape;85;p12"/>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BTI 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86" name="Google Shape;86;p1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457200" y="10821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3000"/>
              <a:t>Introduction</a:t>
            </a:r>
            <a:endParaRPr sz="3000"/>
          </a:p>
        </p:txBody>
      </p:sp>
      <p:sp>
        <p:nvSpPr>
          <p:cNvPr id="93" name="Google Shape;93;p13"/>
          <p:cNvSpPr txBox="1"/>
          <p:nvPr>
            <p:ph idx="1" type="body"/>
          </p:nvPr>
        </p:nvSpPr>
        <p:spPr>
          <a:xfrm>
            <a:off x="457200" y="2223475"/>
            <a:ext cx="8229600" cy="3923100"/>
          </a:xfrm>
          <a:prstGeom prst="rect">
            <a:avLst/>
          </a:prstGeom>
        </p:spPr>
        <p:txBody>
          <a:bodyPr anchorCtr="0" anchor="t" bIns="91425" lIns="91425" spcFirstLastPara="1" rIns="91425" wrap="square" tIns="91425">
            <a:noAutofit/>
          </a:bodyPr>
          <a:lstStyle/>
          <a:p>
            <a:pPr indent="-368300" lvl="0" marL="457200" rtl="0" algn="l">
              <a:spcBef>
                <a:spcPts val="480"/>
              </a:spcBef>
              <a:spcAft>
                <a:spcPts val="0"/>
              </a:spcAft>
              <a:buSzPts val="2200"/>
              <a:buChar char="●"/>
            </a:pPr>
            <a:r>
              <a:rPr lang="en-IN" sz="2200"/>
              <a:t>People tend to believe what they can see, and this affects their judgment, which leads to a series of unwanted responses. Because fabrications have become widespread, the urgency to detect forgeries has significantly increased.</a:t>
            </a:r>
            <a:endParaRPr sz="2200"/>
          </a:p>
          <a:p>
            <a:pPr indent="0" lvl="0" marL="457200" rtl="0" algn="l">
              <a:spcBef>
                <a:spcPts val="480"/>
              </a:spcBef>
              <a:spcAft>
                <a:spcPts val="0"/>
              </a:spcAft>
              <a:buNone/>
            </a:pPr>
            <a:r>
              <a:t/>
            </a:r>
            <a:endParaRPr sz="2200"/>
          </a:p>
          <a:p>
            <a:pPr indent="-368300" lvl="0" marL="457200" rtl="0" algn="l">
              <a:spcBef>
                <a:spcPts val="480"/>
              </a:spcBef>
              <a:spcAft>
                <a:spcPts val="0"/>
              </a:spcAft>
              <a:buSzPts val="2200"/>
              <a:buChar char="●"/>
            </a:pPr>
            <a:r>
              <a:rPr lang="en-IN" sz="2200"/>
              <a:t>The goal to devise a method of detecting tampered images using modern AI based technologies namely Error Level Analysis(ELA) and Convolutional Neural Networks(CNN) and protect against fake images and the impact that they may have on unsuspecting users.</a:t>
            </a:r>
            <a:endParaRPr sz="1900"/>
          </a:p>
        </p:txBody>
      </p:sp>
      <p:sp>
        <p:nvSpPr>
          <p:cNvPr id="94" name="Google Shape;94;p1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IN" sz="3000"/>
              <a:t>Project Scope</a:t>
            </a:r>
            <a:endParaRPr/>
          </a:p>
        </p:txBody>
      </p:sp>
      <p:sp>
        <p:nvSpPr>
          <p:cNvPr id="101" name="Google Shape;101;p14"/>
          <p:cNvSpPr txBox="1"/>
          <p:nvPr>
            <p:ph idx="1" type="body"/>
          </p:nvPr>
        </p:nvSpPr>
        <p:spPr>
          <a:xfrm>
            <a:off x="457200" y="2555600"/>
            <a:ext cx="8229600" cy="4070400"/>
          </a:xfrm>
          <a:prstGeom prst="rect">
            <a:avLst/>
          </a:prstGeom>
        </p:spPr>
        <p:txBody>
          <a:bodyPr anchorCtr="0" anchor="t" bIns="91425" lIns="91425" spcFirstLastPara="1" rIns="91425" wrap="square" tIns="91425">
            <a:noAutofit/>
          </a:bodyPr>
          <a:lstStyle/>
          <a:p>
            <a:pPr indent="0" lvl="0" marL="0" rtl="0" algn="l">
              <a:lnSpc>
                <a:spcPct val="115000"/>
              </a:lnSpc>
              <a:spcBef>
                <a:spcPts val="480"/>
              </a:spcBef>
              <a:spcAft>
                <a:spcPts val="0"/>
              </a:spcAft>
              <a:buClr>
                <a:schemeClr val="dk1"/>
              </a:buClr>
              <a:buSzPts val="1100"/>
              <a:buFont typeface="Arial"/>
              <a:buNone/>
            </a:pPr>
            <a:r>
              <a:rPr lang="en-IN" sz="2500"/>
              <a:t>To identify a tampered image is a challenging task. Reliability of an image being shared which is tampered is lost. The scope of the project is to </a:t>
            </a:r>
            <a:r>
              <a:rPr lang="en-IN" sz="2500"/>
              <a:t>develop an application that stores genuine images, protecting users against fake images and the impact that they may have on unsuspecting users.</a:t>
            </a:r>
            <a:endParaRPr sz="2500"/>
          </a:p>
        </p:txBody>
      </p:sp>
      <p:sp>
        <p:nvSpPr>
          <p:cNvPr id="102" name="Google Shape;102;p1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Proposed System</a:t>
            </a:r>
            <a:endParaRPr/>
          </a:p>
        </p:txBody>
      </p:sp>
      <p:sp>
        <p:nvSpPr>
          <p:cNvPr id="109" name="Google Shape;109;p1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110" name="Google Shape;110;p15"/>
          <p:cNvPicPr preferRelativeResize="0"/>
          <p:nvPr/>
        </p:nvPicPr>
        <p:blipFill>
          <a:blip r:embed="rId3">
            <a:alphaModFix/>
          </a:blip>
          <a:stretch>
            <a:fillRect/>
          </a:stretch>
        </p:blipFill>
        <p:spPr>
          <a:xfrm>
            <a:off x="1060000" y="2362200"/>
            <a:ext cx="7024011" cy="38589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a:p>
            <a:pPr indent="-381000" lvl="0" marL="457200" rtl="0" algn="l">
              <a:lnSpc>
                <a:spcPct val="150000"/>
              </a:lnSpc>
              <a:spcBef>
                <a:spcPts val="480"/>
              </a:spcBef>
              <a:spcAft>
                <a:spcPts val="0"/>
              </a:spcAft>
              <a:buSzPts val="2400"/>
              <a:buChar char="●"/>
            </a:pPr>
            <a:r>
              <a:rPr lang="en-IN"/>
              <a:t>We learned about </a:t>
            </a:r>
            <a:r>
              <a:rPr lang="en-IN"/>
              <a:t>Error Level Analysis and Convolutional Neural Networks </a:t>
            </a:r>
            <a:endParaRPr/>
          </a:p>
          <a:p>
            <a:pPr indent="-381000" lvl="0" marL="457200" rtl="0" algn="l">
              <a:lnSpc>
                <a:spcPct val="150000"/>
              </a:lnSpc>
              <a:spcBef>
                <a:spcPts val="0"/>
              </a:spcBef>
              <a:spcAft>
                <a:spcPts val="0"/>
              </a:spcAft>
              <a:buSzPts val="2400"/>
              <a:buChar char="●"/>
            </a:pPr>
            <a:r>
              <a:rPr lang="en-IN"/>
              <a:t>Developed a WebApp to integrate with the CNN Model</a:t>
            </a:r>
            <a:endParaRPr/>
          </a:p>
          <a:p>
            <a:pPr indent="-381000" lvl="0" marL="457200" rtl="0" algn="l">
              <a:lnSpc>
                <a:spcPct val="150000"/>
              </a:lnSpc>
              <a:spcBef>
                <a:spcPts val="0"/>
              </a:spcBef>
              <a:spcAft>
                <a:spcPts val="0"/>
              </a:spcAft>
              <a:buSzPts val="2400"/>
              <a:buChar char="●"/>
            </a:pPr>
            <a:r>
              <a:rPr lang="en-IN"/>
              <a:t>Model showed high accuracy while detecting tampered images even on unseen tampered images </a:t>
            </a:r>
            <a:endParaRPr/>
          </a:p>
        </p:txBody>
      </p:sp>
      <p:sp>
        <p:nvSpPr>
          <p:cNvPr id="117" name="Google Shape;117;p16"/>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Conclusion</a:t>
            </a:r>
            <a:r>
              <a:rPr lang="en-IN"/>
              <a:t> </a:t>
            </a:r>
            <a:endParaRPr/>
          </a:p>
        </p:txBody>
      </p:sp>
      <p:sp>
        <p:nvSpPr>
          <p:cNvPr id="118" name="Google Shape;118;p1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