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9feb339b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9feb339b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9feb339b1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9feb339b1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9feb339b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9feb339b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ce34f13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ce34f13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cba3a467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cba3a467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cba3a46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cba3a46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cba3a467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cba3a467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cba3a467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cba3a467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9fd24c49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9fd24c49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9fd24c49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9fd24c49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9fd24c49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9fd24c49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a0027f2d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a0027f2d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a0027f2d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a0027f2d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i.org/10.3390/s2108284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rive.google.com/drive/folders/1DPHURwQk5R8blgjM8VNz6Q68LqckxljX" TargetMode="External"/><Relationship Id="rId4" Type="http://schemas.openxmlformats.org/officeDocument/2006/relationships/hyperlink" Target="https://medium.com/smileinnovation/training-neural-network-with-image-sequence-an-example-with-video-as-input-c3407f7a0b0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80"/>
              <a:t>Approach to Classifying Batting Shots from Cricket Videos</a:t>
            </a:r>
            <a:endParaRPr sz="2680"/>
          </a:p>
        </p:txBody>
      </p:sp>
      <p:sp>
        <p:nvSpPr>
          <p:cNvPr id="87" name="Google Shape;87;p13"/>
          <p:cNvSpPr txBox="1"/>
          <p:nvPr>
            <p:ph idx="1" type="subTitle"/>
          </p:nvPr>
        </p:nvSpPr>
        <p:spPr>
          <a:xfrm>
            <a:off x="729625" y="3172900"/>
            <a:ext cx="7688100" cy="87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1805009 - MD ZARZEES UDDIN SHAH CHOWDHURY</a:t>
            </a:r>
            <a:endParaRPr/>
          </a:p>
          <a:p>
            <a:pPr indent="0" lvl="0" marL="0" rtl="0" algn="l">
              <a:spcBef>
                <a:spcPts val="0"/>
              </a:spcBef>
              <a:spcAft>
                <a:spcPts val="0"/>
              </a:spcAft>
              <a:buNone/>
            </a:pPr>
            <a:r>
              <a:rPr lang="en"/>
              <a:t>1805021 - ABDUS SAMEE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0" y="101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43" name="Google Shape;143;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2"/>
          <p:cNvPicPr preferRelativeResize="0"/>
          <p:nvPr/>
        </p:nvPicPr>
        <p:blipFill>
          <a:blip r:embed="rId3">
            <a:alphaModFix/>
          </a:blip>
          <a:stretch>
            <a:fillRect/>
          </a:stretch>
        </p:blipFill>
        <p:spPr>
          <a:xfrm>
            <a:off x="679750" y="400225"/>
            <a:ext cx="5648151" cy="4939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3"/>
          <p:cNvPicPr preferRelativeResize="0"/>
          <p:nvPr/>
        </p:nvPicPr>
        <p:blipFill>
          <a:blip r:embed="rId3">
            <a:alphaModFix/>
          </a:blip>
          <a:stretch>
            <a:fillRect/>
          </a:stretch>
        </p:blipFill>
        <p:spPr>
          <a:xfrm>
            <a:off x="873000" y="152400"/>
            <a:ext cx="6630810" cy="4838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7650" y="2571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55" name="Google Shape;155;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Idea in the Paper</a:t>
            </a:r>
            <a:endParaRPr/>
          </a:p>
        </p:txBody>
      </p:sp>
      <p:sp>
        <p:nvSpPr>
          <p:cNvPr id="161" name="Google Shape;161;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5"/>
          <p:cNvPicPr preferRelativeResize="0"/>
          <p:nvPr/>
        </p:nvPicPr>
        <p:blipFill>
          <a:blip r:embed="rId3">
            <a:alphaModFix/>
          </a:blip>
          <a:stretch>
            <a:fillRect/>
          </a:stretch>
        </p:blipFill>
        <p:spPr>
          <a:xfrm>
            <a:off x="729450" y="2078875"/>
            <a:ext cx="7027799" cy="2745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Experiment</a:t>
            </a:r>
            <a:endParaRPr/>
          </a:p>
        </p:txBody>
      </p:sp>
      <p:sp>
        <p:nvSpPr>
          <p:cNvPr id="168" name="Google Shape;168;p26"/>
          <p:cNvSpPr txBox="1"/>
          <p:nvPr>
            <p:ph idx="1" type="body"/>
          </p:nvPr>
        </p:nvSpPr>
        <p:spPr>
          <a:xfrm>
            <a:off x="729450" y="1966363"/>
            <a:ext cx="7688700" cy="909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Try to reproduce the performance metrics</a:t>
            </a:r>
            <a:endParaRPr/>
          </a:p>
          <a:p>
            <a:pPr indent="-311150" lvl="0" marL="457200" rtl="0" algn="l">
              <a:spcBef>
                <a:spcPts val="0"/>
              </a:spcBef>
              <a:spcAft>
                <a:spcPts val="0"/>
              </a:spcAft>
              <a:buSzPts val="1300"/>
              <a:buAutoNum type="arabicPeriod"/>
            </a:pPr>
            <a:r>
              <a:rPr lang="en"/>
              <a:t>Expand the dataset to include more shots e.g scoop, helicopter, reverse sweep, upper cut etc</a:t>
            </a:r>
            <a:endParaRPr/>
          </a:p>
          <a:p>
            <a:pPr indent="-311150" lvl="0" marL="457200" rtl="0" algn="l">
              <a:spcBef>
                <a:spcPts val="0"/>
              </a:spcBef>
              <a:spcAft>
                <a:spcPts val="0"/>
              </a:spcAft>
              <a:buSzPts val="1300"/>
              <a:buAutoNum type="arabicPeriod"/>
            </a:pPr>
            <a:r>
              <a:rPr lang="en"/>
              <a:t>Include different bowling like inswing,outswing, leg spin, off spin etc</a:t>
            </a:r>
            <a:endParaRPr/>
          </a:p>
        </p:txBody>
      </p:sp>
      <p:pic>
        <p:nvPicPr>
          <p:cNvPr id="169" name="Google Shape;169;p26"/>
          <p:cNvPicPr preferRelativeResize="0"/>
          <p:nvPr/>
        </p:nvPicPr>
        <p:blipFill>
          <a:blip r:embed="rId3">
            <a:alphaModFix/>
          </a:blip>
          <a:stretch>
            <a:fillRect/>
          </a:stretch>
        </p:blipFill>
        <p:spPr>
          <a:xfrm>
            <a:off x="806088" y="2875675"/>
            <a:ext cx="3804432" cy="1850525"/>
          </a:xfrm>
          <a:prstGeom prst="rect">
            <a:avLst/>
          </a:prstGeom>
          <a:noFill/>
          <a:ln>
            <a:noFill/>
          </a:ln>
        </p:spPr>
      </p:pic>
      <p:pic>
        <p:nvPicPr>
          <p:cNvPr id="170" name="Google Shape;170;p26"/>
          <p:cNvPicPr preferRelativeResize="0"/>
          <p:nvPr/>
        </p:nvPicPr>
        <p:blipFill>
          <a:blip r:embed="rId4">
            <a:alphaModFix/>
          </a:blip>
          <a:stretch>
            <a:fillRect/>
          </a:stretch>
        </p:blipFill>
        <p:spPr>
          <a:xfrm>
            <a:off x="4870519" y="2875675"/>
            <a:ext cx="3470985" cy="1850525"/>
          </a:xfrm>
          <a:prstGeom prst="rect">
            <a:avLst/>
          </a:prstGeom>
          <a:noFill/>
          <a:ln>
            <a:noFill/>
          </a:ln>
        </p:spPr>
      </p:pic>
      <p:sp>
        <p:nvSpPr>
          <p:cNvPr id="171" name="Google Shape;171;p26"/>
          <p:cNvSpPr txBox="1"/>
          <p:nvPr/>
        </p:nvSpPr>
        <p:spPr>
          <a:xfrm>
            <a:off x="2620775" y="4726200"/>
            <a:ext cx="419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1"/>
                </a:solidFill>
                <a:latin typeface="Lato"/>
                <a:ea typeface="Lato"/>
                <a:cs typeface="Lato"/>
                <a:sym typeface="Lato"/>
              </a:rPr>
              <a:t>Performance on CNN-GRU and DCNN-GRU models</a:t>
            </a:r>
            <a:endParaRPr sz="110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550800" y="1318650"/>
            <a:ext cx="7688700" cy="535200"/>
          </a:xfrm>
          <a:prstGeom prst="rect">
            <a:avLst/>
          </a:prstGeom>
        </p:spPr>
        <p:txBody>
          <a:bodyPr anchorCtr="0" anchor="t" bIns="91425" lIns="91425" spcFirstLastPara="1" rIns="91425" wrap="square" tIns="91425">
            <a:noAutofit/>
          </a:bodyPr>
          <a:lstStyle/>
          <a:p>
            <a:pPr indent="0" lvl="0" marL="0" rtl="0" algn="l">
              <a:lnSpc>
                <a:spcPct val="123000"/>
              </a:lnSpc>
              <a:spcBef>
                <a:spcPts val="1700"/>
              </a:spcBef>
              <a:spcAft>
                <a:spcPts val="0"/>
              </a:spcAft>
              <a:buSzPts val="990"/>
              <a:buNone/>
            </a:pPr>
            <a:r>
              <a:rPr lang="en" sz="1804">
                <a:solidFill>
                  <a:srgbClr val="000000"/>
                </a:solidFill>
                <a:highlight>
                  <a:srgbClr val="FFFFFF"/>
                </a:highlight>
                <a:latin typeface="Arial"/>
                <a:ea typeface="Arial"/>
                <a:cs typeface="Arial"/>
                <a:sym typeface="Arial"/>
              </a:rPr>
              <a:t>CricShotClassify: An Approach to Classifying Batting Shots from Cricket Videos Using a Convolutional Neural Network and Gated Recurrent Unit</a:t>
            </a:r>
            <a:endParaRPr sz="1804">
              <a:solidFill>
                <a:srgbClr val="000000"/>
              </a:solidFill>
              <a:highlight>
                <a:srgbClr val="FFFFFF"/>
              </a:highlight>
              <a:latin typeface="Arial"/>
              <a:ea typeface="Arial"/>
              <a:cs typeface="Arial"/>
              <a:sym typeface="Arial"/>
            </a:endParaRPr>
          </a:p>
          <a:p>
            <a:pPr indent="0" lvl="0" marL="0" rtl="0" algn="l">
              <a:spcBef>
                <a:spcPts val="1700"/>
              </a:spcBef>
              <a:spcAft>
                <a:spcPts val="0"/>
              </a:spcAft>
              <a:buSzPts val="990"/>
              <a:buNone/>
            </a:pPr>
            <a:r>
              <a:t/>
            </a:r>
            <a:endParaRPr sz="2340"/>
          </a:p>
        </p:txBody>
      </p:sp>
      <p:sp>
        <p:nvSpPr>
          <p:cNvPr id="93" name="Google Shape;93;p14"/>
          <p:cNvSpPr txBox="1"/>
          <p:nvPr>
            <p:ph idx="1" type="body"/>
          </p:nvPr>
        </p:nvSpPr>
        <p:spPr>
          <a:xfrm>
            <a:off x="550800" y="2269425"/>
            <a:ext cx="7867200" cy="25839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sz="1687">
                <a:solidFill>
                  <a:schemeClr val="dk2"/>
                </a:solidFill>
              </a:rPr>
              <a:t>Published in: Sensors</a:t>
            </a:r>
            <a:endParaRPr sz="1687">
              <a:solidFill>
                <a:schemeClr val="dk2"/>
              </a:solidFill>
            </a:endParaRPr>
          </a:p>
          <a:p>
            <a:pPr indent="0" lvl="0" marL="0" rtl="0" algn="l">
              <a:spcBef>
                <a:spcPts val="1200"/>
              </a:spcBef>
              <a:spcAft>
                <a:spcPts val="0"/>
              </a:spcAft>
              <a:buNone/>
            </a:pPr>
            <a:r>
              <a:rPr lang="en" sz="1687">
                <a:solidFill>
                  <a:schemeClr val="dk2"/>
                </a:solidFill>
              </a:rPr>
              <a:t>Publication year: 2021</a:t>
            </a:r>
            <a:endParaRPr sz="1687">
              <a:solidFill>
                <a:schemeClr val="dk2"/>
              </a:solidFill>
            </a:endParaRPr>
          </a:p>
          <a:p>
            <a:pPr indent="0" lvl="0" marL="0" rtl="0" algn="l">
              <a:spcBef>
                <a:spcPts val="1200"/>
              </a:spcBef>
              <a:spcAft>
                <a:spcPts val="0"/>
              </a:spcAft>
              <a:buNone/>
            </a:pPr>
            <a:r>
              <a:rPr lang="en" sz="1687">
                <a:solidFill>
                  <a:schemeClr val="dk2"/>
                </a:solidFill>
              </a:rPr>
              <a:t>Link: </a:t>
            </a:r>
            <a:r>
              <a:rPr lang="en" sz="1687" u="sng">
                <a:solidFill>
                  <a:schemeClr val="hlink"/>
                </a:solidFill>
                <a:hlinkClick r:id="rId3"/>
              </a:rPr>
              <a:t>https://doi.org/10.3390/s21082846</a:t>
            </a:r>
            <a:endParaRPr sz="1687">
              <a:solidFill>
                <a:schemeClr val="dk2"/>
              </a:solidFill>
            </a:endParaRPr>
          </a:p>
          <a:p>
            <a:pPr indent="0" lvl="0" marL="0" rtl="0" algn="l">
              <a:spcBef>
                <a:spcPts val="1200"/>
              </a:spcBef>
              <a:spcAft>
                <a:spcPts val="0"/>
              </a:spcAft>
              <a:buNone/>
            </a:pPr>
            <a:r>
              <a:rPr b="1" lang="en" sz="1687">
                <a:solidFill>
                  <a:schemeClr val="dk2"/>
                </a:solidFill>
              </a:rPr>
              <a:t>Problem definition:</a:t>
            </a:r>
            <a:r>
              <a:rPr lang="en">
                <a:solidFill>
                  <a:schemeClr val="dk2"/>
                </a:solidFill>
              </a:rPr>
              <a:t> </a:t>
            </a:r>
            <a:r>
              <a:rPr lang="en" sz="1000">
                <a:solidFill>
                  <a:srgbClr val="222222"/>
                </a:solidFill>
                <a:highlight>
                  <a:srgbClr val="FFFFFF"/>
                </a:highlight>
                <a:latin typeface="Arial"/>
                <a:ea typeface="Arial"/>
                <a:cs typeface="Arial"/>
                <a:sym typeface="Arial"/>
              </a:rPr>
              <a:t> </a:t>
            </a:r>
            <a:r>
              <a:rPr lang="en" sz="1848">
                <a:solidFill>
                  <a:srgbClr val="222222"/>
                </a:solidFill>
                <a:highlight>
                  <a:srgbClr val="FFFFFF"/>
                </a:highlight>
                <a:latin typeface="Arial"/>
                <a:ea typeface="Arial"/>
                <a:cs typeface="Arial"/>
                <a:sym typeface="Arial"/>
              </a:rPr>
              <a:t>Proposed a hybrid deep-neural-network architecture for classifying 10 different cricket batting shots from offline videos. They composed a novel dataset, CricShot10, comprising uneven lengths of batting shots and unpredictable illumination conditions.</a:t>
            </a:r>
            <a:endParaRPr sz="2148">
              <a:solidFill>
                <a:schemeClr val="dk2"/>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Idea in the Paper</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500"/>
              </a:spcBef>
              <a:spcAft>
                <a:spcPts val="0"/>
              </a:spcAft>
              <a:buClr>
                <a:srgbClr val="222222"/>
              </a:buClr>
              <a:buSzPts val="1300"/>
              <a:buAutoNum type="arabicPeriod"/>
            </a:pPr>
            <a:r>
              <a:rPr lang="en">
                <a:solidFill>
                  <a:srgbClr val="222222"/>
                </a:solidFill>
                <a:highlight>
                  <a:srgbClr val="FFFFFF"/>
                </a:highlight>
              </a:rPr>
              <a:t>Developed the novel dataset CricShot10 consisting of 10 different cricket shots(cover drive, defensive shot, flick shot, hook, late cut, lofted shot, pull, square cut, straight drive, and sweep). This is the highest number of distinct cricket shots in a single work.</a:t>
            </a:r>
            <a:endParaRPr>
              <a:solidFill>
                <a:srgbClr val="222222"/>
              </a:solidFill>
              <a:highlight>
                <a:srgbClr val="FFFFFF"/>
              </a:highlight>
            </a:endParaRPr>
          </a:p>
          <a:p>
            <a:pPr indent="-330200" lvl="0" marL="457200" rtl="0" algn="l">
              <a:spcBef>
                <a:spcPts val="0"/>
              </a:spcBef>
              <a:spcAft>
                <a:spcPts val="0"/>
              </a:spcAft>
              <a:buSzPts val="1600"/>
              <a:buAutoNum type="arabicPeriod"/>
            </a:pPr>
            <a:r>
              <a:rPr lang="en">
                <a:solidFill>
                  <a:srgbClr val="222222"/>
                </a:solidFill>
                <a:highlight>
                  <a:srgbClr val="FFFFFF"/>
                </a:highlight>
              </a:rPr>
              <a:t>Designed a custom convolutional neural network (CNN)–recurrent neural network (RNN) architecture to classify the 10 different cricket shots.</a:t>
            </a:r>
            <a:endParaRPr>
              <a:solidFill>
                <a:srgbClr val="222222"/>
              </a:solidFill>
              <a:highlight>
                <a:srgbClr val="FFFFFF"/>
              </a:highlight>
            </a:endParaRPr>
          </a:p>
          <a:p>
            <a:pPr indent="-311150" lvl="0" marL="457200" rtl="0" algn="l">
              <a:spcBef>
                <a:spcPts val="0"/>
              </a:spcBef>
              <a:spcAft>
                <a:spcPts val="0"/>
              </a:spcAft>
              <a:buClr>
                <a:srgbClr val="222222"/>
              </a:buClr>
              <a:buSzPts val="1300"/>
              <a:buAutoNum type="arabicPeriod"/>
            </a:pPr>
            <a:r>
              <a:rPr lang="en">
                <a:solidFill>
                  <a:srgbClr val="222222"/>
                </a:solidFill>
                <a:highlight>
                  <a:srgbClr val="FFFFFF"/>
                </a:highlight>
              </a:rPr>
              <a:t>Investigated the impact of different types of convolution on our dataset.</a:t>
            </a:r>
            <a:endParaRPr>
              <a:solidFill>
                <a:srgbClr val="222222"/>
              </a:solidFill>
              <a:highlight>
                <a:srgbClr val="FFFFFF"/>
              </a:highlight>
            </a:endParaRPr>
          </a:p>
          <a:p>
            <a:pPr indent="-311150" lvl="0" marL="457200" rtl="0" algn="l">
              <a:spcBef>
                <a:spcPts val="0"/>
              </a:spcBef>
              <a:spcAft>
                <a:spcPts val="0"/>
              </a:spcAft>
              <a:buClr>
                <a:srgbClr val="222222"/>
              </a:buClr>
              <a:buSzPts val="1300"/>
              <a:buAutoNum type="arabicPeriod"/>
            </a:pPr>
            <a:r>
              <a:rPr lang="en">
                <a:solidFill>
                  <a:srgbClr val="222222"/>
                </a:solidFill>
                <a:highlight>
                  <a:srgbClr val="FFFFFF"/>
                </a:highlight>
              </a:rPr>
              <a:t>Investigated various transfer learning models to accurately classify batting shots.</a:t>
            </a:r>
            <a:endParaRPr>
              <a:solidFill>
                <a:srgbClr val="222222"/>
              </a:solidFill>
              <a:highlight>
                <a:srgbClr val="FFFFFF"/>
              </a:highlight>
            </a:endParaRPr>
          </a:p>
          <a:p>
            <a:pPr indent="0" lvl="0" marL="0" rtl="0" algn="l">
              <a:spcBef>
                <a:spcPts val="1200"/>
              </a:spcBef>
              <a:spcAft>
                <a:spcPts val="1200"/>
              </a:spcAft>
              <a:buNone/>
            </a:pPr>
            <a:r>
              <a:rPr b="1" lang="en">
                <a:solidFill>
                  <a:srgbClr val="222222"/>
                </a:solidFill>
                <a:highlight>
                  <a:srgbClr val="FFFFFF"/>
                </a:highlight>
              </a:rPr>
              <a:t>Results:</a:t>
            </a:r>
            <a:r>
              <a:rPr lang="en">
                <a:solidFill>
                  <a:srgbClr val="222222"/>
                </a:solidFill>
                <a:highlight>
                  <a:srgbClr val="FFFFFF"/>
                </a:highlight>
              </a:rPr>
              <a:t> A hybrid CNN–GRU architecture, developed from a pretrained VGG16 model, achieved the highest accuracy of 93%</a:t>
            </a:r>
            <a:endParaRPr>
              <a:solidFill>
                <a:srgbClr val="222222"/>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and Data availability</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Dataset:</a:t>
            </a:r>
            <a:endParaRPr b="1" u="sng"/>
          </a:p>
          <a:p>
            <a:pPr indent="0" lvl="0" marL="0" rtl="0" algn="l">
              <a:spcBef>
                <a:spcPts val="1200"/>
              </a:spcBef>
              <a:spcAft>
                <a:spcPts val="0"/>
              </a:spcAft>
              <a:buNone/>
            </a:pPr>
            <a:r>
              <a:rPr lang="en" u="sng">
                <a:solidFill>
                  <a:schemeClr val="hlink"/>
                </a:solidFill>
                <a:latin typeface="Arial"/>
                <a:ea typeface="Arial"/>
                <a:cs typeface="Arial"/>
                <a:sym typeface="Arial"/>
                <a:hlinkClick r:id="rId3"/>
              </a:rPr>
              <a:t>CricShot10 dataset - Google Drive</a:t>
            </a:r>
            <a:endParaRPr sz="1500"/>
          </a:p>
          <a:p>
            <a:pPr indent="0" lvl="0" marL="0" rtl="0" algn="l">
              <a:spcBef>
                <a:spcPts val="1200"/>
              </a:spcBef>
              <a:spcAft>
                <a:spcPts val="0"/>
              </a:spcAft>
              <a:buNone/>
            </a:pPr>
            <a:r>
              <a:rPr b="1" lang="en" u="sng"/>
              <a:t>Code:</a:t>
            </a:r>
            <a:endParaRPr b="1" u="sng"/>
          </a:p>
          <a:p>
            <a:pPr indent="0" lvl="0" marL="0" rtl="0" algn="l">
              <a:spcBef>
                <a:spcPts val="1200"/>
              </a:spcBef>
              <a:spcAft>
                <a:spcPts val="1200"/>
              </a:spcAft>
              <a:buNone/>
            </a:pPr>
            <a:r>
              <a:rPr lang="en"/>
              <a:t>Not available. But contacted the owner and he gave us a </a:t>
            </a:r>
            <a:r>
              <a:rPr lang="en" u="sng">
                <a:solidFill>
                  <a:schemeClr val="hlink"/>
                </a:solidFill>
                <a:hlinkClick r:id="rId4"/>
              </a:rPr>
              <a:t>tutorial</a:t>
            </a:r>
            <a:r>
              <a:rPr lang="en"/>
              <a:t> to work with time distributed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Designed</a:t>
            </a:r>
            <a:endParaRPr/>
          </a:p>
        </p:txBody>
      </p:sp>
      <p:pic>
        <p:nvPicPr>
          <p:cNvPr id="111" name="Google Shape;111;p17"/>
          <p:cNvPicPr preferRelativeResize="0"/>
          <p:nvPr/>
        </p:nvPicPr>
        <p:blipFill>
          <a:blip r:embed="rId3">
            <a:alphaModFix/>
          </a:blip>
          <a:stretch>
            <a:fillRect/>
          </a:stretch>
        </p:blipFill>
        <p:spPr>
          <a:xfrm>
            <a:off x="1613025" y="2204475"/>
            <a:ext cx="6401651" cy="1887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Designed - 1</a:t>
            </a:r>
            <a:endParaRPr/>
          </a:p>
        </p:txBody>
      </p:sp>
      <p:pic>
        <p:nvPicPr>
          <p:cNvPr id="117" name="Google Shape;117;p18"/>
          <p:cNvPicPr preferRelativeResize="0"/>
          <p:nvPr/>
        </p:nvPicPr>
        <p:blipFill>
          <a:blip r:embed="rId3">
            <a:alphaModFix/>
          </a:blip>
          <a:stretch>
            <a:fillRect/>
          </a:stretch>
        </p:blipFill>
        <p:spPr>
          <a:xfrm>
            <a:off x="2020700" y="2173175"/>
            <a:ext cx="4930701" cy="2160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Results - 1</a:t>
            </a:r>
            <a:endParaRPr/>
          </a:p>
        </p:txBody>
      </p:sp>
      <p:pic>
        <p:nvPicPr>
          <p:cNvPr id="123" name="Google Shape;123;p19"/>
          <p:cNvPicPr preferRelativeResize="0"/>
          <p:nvPr/>
        </p:nvPicPr>
        <p:blipFill>
          <a:blip r:embed="rId3">
            <a:alphaModFix/>
          </a:blip>
          <a:stretch>
            <a:fillRect/>
          </a:stretch>
        </p:blipFill>
        <p:spPr>
          <a:xfrm>
            <a:off x="914025" y="1853850"/>
            <a:ext cx="3219550" cy="3241150"/>
          </a:xfrm>
          <a:prstGeom prst="rect">
            <a:avLst/>
          </a:prstGeom>
          <a:noFill/>
          <a:ln>
            <a:noFill/>
          </a:ln>
        </p:spPr>
      </p:pic>
      <p:pic>
        <p:nvPicPr>
          <p:cNvPr id="124" name="Google Shape;124;p19"/>
          <p:cNvPicPr preferRelativeResize="0"/>
          <p:nvPr/>
        </p:nvPicPr>
        <p:blipFill>
          <a:blip r:embed="rId4">
            <a:alphaModFix/>
          </a:blip>
          <a:stretch>
            <a:fillRect/>
          </a:stretch>
        </p:blipFill>
        <p:spPr>
          <a:xfrm>
            <a:off x="4807650" y="1853850"/>
            <a:ext cx="3262758" cy="3241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7650" y="1219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Designed - 2 (Reverse Sweep and Bowled Added)</a:t>
            </a:r>
            <a:endParaRPr/>
          </a:p>
        </p:txBody>
      </p:sp>
      <p:pic>
        <p:nvPicPr>
          <p:cNvPr id="130" name="Google Shape;130;p20"/>
          <p:cNvPicPr preferRelativeResize="0"/>
          <p:nvPr/>
        </p:nvPicPr>
        <p:blipFill>
          <a:blip r:embed="rId3">
            <a:alphaModFix/>
          </a:blip>
          <a:stretch>
            <a:fillRect/>
          </a:stretch>
        </p:blipFill>
        <p:spPr>
          <a:xfrm>
            <a:off x="2148625" y="2275150"/>
            <a:ext cx="5053974" cy="2212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Results - 2</a:t>
            </a:r>
            <a:endParaRPr/>
          </a:p>
        </p:txBody>
      </p:sp>
      <p:pic>
        <p:nvPicPr>
          <p:cNvPr id="136" name="Google Shape;136;p21"/>
          <p:cNvPicPr preferRelativeResize="0"/>
          <p:nvPr/>
        </p:nvPicPr>
        <p:blipFill>
          <a:blip r:embed="rId3">
            <a:alphaModFix/>
          </a:blip>
          <a:stretch>
            <a:fillRect/>
          </a:stretch>
        </p:blipFill>
        <p:spPr>
          <a:xfrm>
            <a:off x="82300" y="2000600"/>
            <a:ext cx="4489704" cy="2304300"/>
          </a:xfrm>
          <a:prstGeom prst="rect">
            <a:avLst/>
          </a:prstGeom>
          <a:noFill/>
          <a:ln>
            <a:noFill/>
          </a:ln>
        </p:spPr>
      </p:pic>
      <p:pic>
        <p:nvPicPr>
          <p:cNvPr id="137" name="Google Shape;137;p21"/>
          <p:cNvPicPr preferRelativeResize="0"/>
          <p:nvPr/>
        </p:nvPicPr>
        <p:blipFill>
          <a:blip r:embed="rId4">
            <a:alphaModFix/>
          </a:blip>
          <a:stretch>
            <a:fillRect/>
          </a:stretch>
        </p:blipFill>
        <p:spPr>
          <a:xfrm>
            <a:off x="4747650" y="2054325"/>
            <a:ext cx="4490250" cy="2302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