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Pridi ExtraLight"/>
      <p:regular r:id="rId37"/>
      <p:bold r:id="rId38"/>
    </p:embeddedFont>
    <p:embeddedFont>
      <p:font typeface="Roboto"/>
      <p:regular r:id="rId39"/>
      <p:bold r:id="rId40"/>
      <p:italic r:id="rId41"/>
      <p:boldItalic r:id="rId42"/>
    </p:embeddedFont>
    <p:embeddedFont>
      <p:font typeface="Lato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.fntdata"/><Relationship Id="rId20" Type="http://schemas.openxmlformats.org/officeDocument/2006/relationships/slide" Target="slides/slide15.xml"/><Relationship Id="rId42" Type="http://schemas.openxmlformats.org/officeDocument/2006/relationships/font" Target="fonts/Roboto-boldItalic.fntdata"/><Relationship Id="rId41" Type="http://schemas.openxmlformats.org/officeDocument/2006/relationships/font" Target="fonts/Roboto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ridiExtraLigh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oboto-regular.fntdata"/><Relationship Id="rId16" Type="http://schemas.openxmlformats.org/officeDocument/2006/relationships/slide" Target="slides/slide11.xml"/><Relationship Id="rId38" Type="http://schemas.openxmlformats.org/officeDocument/2006/relationships/font" Target="fonts/PridiExtra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0d93ebac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0d93ebac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0d93ebac1_4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20d93ebac1_4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0e2ff7c9f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20e2ff7c9f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0d93ebac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0d93ebac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21051abf7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21051abf7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0e2ff7c9f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0e2ff7c9f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0efb68f70_4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0efb68f70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0efb68f70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0efb68f70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0efb68f70_4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0efb68f70_4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0efb68f70_4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20efb68f70_4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0d93eba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0d93eba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0efb68f70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20efb68f70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0d93eba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0d93eba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20d93ebac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20d93eba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0efb68f7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0efb68f7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0d93ebac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0d93ebac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0d93ebac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20d93ebac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20d93ebac1_5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20d93ebac1_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20d93ebac1_5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20d93ebac1_5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0d93ebac1_5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0d93ebac1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20d93ebac1_5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20d93ebac1_5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0e2ff7c9f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0e2ff7c9f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0efb68f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0efb68f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20d93ebac1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20d93ebac1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0e2ff7c9f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0e2ff7c9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0e2ff7c9f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0e2ff7c9f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0e2ff7c9f_2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0e2ff7c9f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0d93ebac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0d93ebac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0d93ebac1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0d93ebac1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0d93ebac1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0d93ebac1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Relationship Id="rId6" Type="http://schemas.openxmlformats.org/officeDocument/2006/relationships/image" Target="../media/image26.png"/><Relationship Id="rId7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Relationship Id="rId6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36.png"/><Relationship Id="rId6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5" Type="http://schemas.openxmlformats.org/officeDocument/2006/relationships/image" Target="../media/image42.png"/><Relationship Id="rId6" Type="http://schemas.openxmlformats.org/officeDocument/2006/relationships/image" Target="../media/image35.png"/><Relationship Id="rId7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Relationship Id="rId5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40.png"/><Relationship Id="rId5" Type="http://schemas.openxmlformats.org/officeDocument/2006/relationships/image" Target="../media/image48.png"/><Relationship Id="rId6" Type="http://schemas.openxmlformats.org/officeDocument/2006/relationships/image" Target="../media/image4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3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hyperlink" Target="https://survey.stackoverflow.co/2020#technology-most-loved-dreaded-and-wanted-languages-love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56975" y="1571500"/>
            <a:ext cx="2782200" cy="18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40"/>
              <a:t>Tiago Espinha Gasiba </a:t>
            </a:r>
            <a:endParaRPr sz="12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en" sz="1240"/>
              <a:t>T CST SEL-DE </a:t>
            </a:r>
            <a:endParaRPr i="1" sz="12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i="1" lang="en" sz="1240"/>
              <a:t>Siemens AG </a:t>
            </a:r>
            <a:endParaRPr i="1" sz="12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40"/>
              <a:t>Munich, Germany </a:t>
            </a:r>
            <a:endParaRPr sz="12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240"/>
              <a:t>email: tiago.gasiba@siemens.com</a:t>
            </a:r>
            <a:endParaRPr sz="124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54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8520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>
                <a:solidFill>
                  <a:schemeClr val="dk1"/>
                </a:solidFill>
              </a:rPr>
              <a:t>I Think This is the Beginning of a Beautiful Friendship - On the Rust Programming Language and Secure </a:t>
            </a:r>
            <a:r>
              <a:rPr lang="en" sz="2666">
                <a:solidFill>
                  <a:schemeClr val="dk1"/>
                </a:solidFill>
              </a:rPr>
              <a:t>Software Development in the Industry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4748775" y="1571500"/>
            <a:ext cx="3550500" cy="12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chemeClr val="dk2"/>
                </a:solidFill>
              </a:rPr>
              <a:t>Sathwik Amburi 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40">
                <a:solidFill>
                  <a:schemeClr val="dk2"/>
                </a:solidFill>
              </a:rPr>
              <a:t>T CST SEL-DE </a:t>
            </a:r>
            <a:endParaRPr i="1" sz="12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40">
                <a:solidFill>
                  <a:schemeClr val="dk2"/>
                </a:solidFill>
              </a:rPr>
              <a:t>Siemens AG </a:t>
            </a:r>
            <a:endParaRPr i="1" sz="12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40">
                <a:solidFill>
                  <a:schemeClr val="dk2"/>
                </a:solidFill>
              </a:rPr>
              <a:t>Technical University of Munich </a:t>
            </a:r>
            <a:endParaRPr i="1" sz="12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chemeClr val="dk2"/>
                </a:solidFill>
              </a:rPr>
              <a:t>Munich, Germany 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40">
                <a:solidFill>
                  <a:schemeClr val="dk2"/>
                </a:solidFill>
              </a:rPr>
              <a:t>email: sathwik.amburi@{siemens.com, tum.de}</a:t>
            </a:r>
            <a:endParaRPr sz="124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58425" y="2842725"/>
            <a:ext cx="84066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CYBER 2023 : The Eighth International Conference on Cyber-Technologies and Cyber-Systems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0375" y="3525525"/>
            <a:ext cx="75174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Presented by: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8761D"/>
                </a:solidFill>
              </a:rPr>
              <a:t>Rabib Jahin Ibn Momin (0424052024)</a:t>
            </a:r>
            <a:br>
              <a:rPr lang="en" sz="1800">
                <a:solidFill>
                  <a:srgbClr val="38761D"/>
                </a:solidFill>
              </a:rPr>
            </a:br>
            <a:r>
              <a:rPr lang="en" sz="1800">
                <a:solidFill>
                  <a:srgbClr val="38761D"/>
                </a:solidFill>
              </a:rPr>
              <a:t>Md Zarzees Uddin Shah Chowdhury (0424052042)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Security Documentation and Tools:</a:t>
            </a:r>
            <a:endParaRPr b="1">
              <a:solidFill>
                <a:srgbClr val="00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Platforms like </a:t>
            </a:r>
            <a:r>
              <a:rPr b="1" lang="en">
                <a:solidFill>
                  <a:srgbClr val="00FFFF"/>
                </a:solidFill>
              </a:rPr>
              <a:t>RustSec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and </a:t>
            </a:r>
            <a:r>
              <a:rPr b="1" lang="en">
                <a:solidFill>
                  <a:srgbClr val="00FFFF"/>
                </a:solidFill>
              </a:rPr>
              <a:t>Static Application Security Testing (SAST)</a:t>
            </a:r>
            <a:r>
              <a:rPr lang="en">
                <a:solidFill>
                  <a:schemeClr val="lt1"/>
                </a:solidFill>
              </a:rPr>
              <a:t> tools support developers by identifying vulnerabilities in Rust projects. However, tools for comprehensive security analysis are less mature compared to those for Java and C++.</a:t>
            </a:r>
            <a:endParaRPr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	Ref: </a:t>
            </a:r>
            <a:r>
              <a:rPr lang="en">
                <a:solidFill>
                  <a:srgbClr val="00FFFF"/>
                </a:solidFill>
              </a:rPr>
              <a:t>https://analysis-tools.dev/tag/rust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27134" l="4999" r="78255" t="63332"/>
          <a:stretch/>
        </p:blipFill>
        <p:spPr>
          <a:xfrm>
            <a:off x="2696325" y="3257550"/>
            <a:ext cx="1531138" cy="4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3">
            <a:alphaModFix/>
          </a:blip>
          <a:srcRect b="27134" l="4999" r="78255" t="63332"/>
          <a:stretch/>
        </p:blipFill>
        <p:spPr>
          <a:xfrm>
            <a:off x="4945081" y="3257550"/>
            <a:ext cx="1531138" cy="4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27134" l="4999" r="78255" t="63332"/>
          <a:stretch/>
        </p:blipFill>
        <p:spPr>
          <a:xfrm>
            <a:off x="7136856" y="3257550"/>
            <a:ext cx="1531138" cy="4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27134" l="4999" r="78255" t="63332"/>
          <a:stretch/>
        </p:blipFill>
        <p:spPr>
          <a:xfrm>
            <a:off x="457200" y="3257550"/>
            <a:ext cx="1531138" cy="490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23"/>
          <p:cNvGrpSpPr/>
          <p:nvPr/>
        </p:nvGrpSpPr>
        <p:grpSpPr>
          <a:xfrm>
            <a:off x="670823" y="1938979"/>
            <a:ext cx="1141581" cy="1146698"/>
            <a:chOff x="1813" y="0"/>
            <a:chExt cx="809173" cy="812800"/>
          </a:xfrm>
        </p:grpSpPr>
        <p:sp>
          <p:nvSpPr>
            <p:cNvPr id="131" name="Google Shape;131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600" lIns="17600" spcFirstLastPara="1" rIns="17600" wrap="square" tIns="176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23"/>
          <p:cNvSpPr/>
          <p:nvPr/>
        </p:nvSpPr>
        <p:spPr>
          <a:xfrm>
            <a:off x="668265" y="1938978"/>
            <a:ext cx="573355" cy="573355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8" y="0"/>
                </a:lnTo>
                <a:lnTo>
                  <a:pt x="1146708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23"/>
          <p:cNvSpPr/>
          <p:nvPr/>
        </p:nvSpPr>
        <p:spPr>
          <a:xfrm rot="10800000">
            <a:off x="1241722" y="2512035"/>
            <a:ext cx="573355" cy="573354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8" y="0"/>
                </a:lnTo>
                <a:lnTo>
                  <a:pt x="1146708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5" name="Google Shape;135;p23"/>
          <p:cNvGrpSpPr/>
          <p:nvPr/>
        </p:nvGrpSpPr>
        <p:grpSpPr>
          <a:xfrm>
            <a:off x="2891042" y="1938979"/>
            <a:ext cx="1141581" cy="1146698"/>
            <a:chOff x="1813" y="0"/>
            <a:chExt cx="809173" cy="812800"/>
          </a:xfrm>
        </p:grpSpPr>
        <p:sp>
          <p:nvSpPr>
            <p:cNvPr id="136" name="Google Shape;136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600" lIns="17600" spcFirstLastPara="1" rIns="17600" wrap="square" tIns="176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p23"/>
          <p:cNvSpPr/>
          <p:nvPr/>
        </p:nvSpPr>
        <p:spPr>
          <a:xfrm>
            <a:off x="2888485" y="1938978"/>
            <a:ext cx="573354" cy="573355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9" y="0"/>
                </a:lnTo>
                <a:lnTo>
                  <a:pt x="1146709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23"/>
          <p:cNvSpPr/>
          <p:nvPr/>
        </p:nvSpPr>
        <p:spPr>
          <a:xfrm rot="10800000">
            <a:off x="3461941" y="2512035"/>
            <a:ext cx="573354" cy="573354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9" y="0"/>
                </a:lnTo>
                <a:lnTo>
                  <a:pt x="1146709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0" name="Google Shape;140;p23"/>
          <p:cNvGrpSpPr/>
          <p:nvPr/>
        </p:nvGrpSpPr>
        <p:grpSpPr>
          <a:xfrm>
            <a:off x="5111262" y="1938979"/>
            <a:ext cx="1141581" cy="1146698"/>
            <a:chOff x="1813" y="0"/>
            <a:chExt cx="809173" cy="812800"/>
          </a:xfrm>
        </p:grpSpPr>
        <p:sp>
          <p:nvSpPr>
            <p:cNvPr id="141" name="Google Shape;141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600" lIns="17600" spcFirstLastPara="1" rIns="17600" wrap="square" tIns="176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23"/>
          <p:cNvSpPr/>
          <p:nvPr/>
        </p:nvSpPr>
        <p:spPr>
          <a:xfrm>
            <a:off x="5108705" y="1938978"/>
            <a:ext cx="573354" cy="573355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9" y="0"/>
                </a:lnTo>
                <a:lnTo>
                  <a:pt x="1146709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23"/>
          <p:cNvSpPr/>
          <p:nvPr/>
        </p:nvSpPr>
        <p:spPr>
          <a:xfrm rot="10800000">
            <a:off x="5682161" y="2512035"/>
            <a:ext cx="573354" cy="573354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9" y="0"/>
                </a:lnTo>
                <a:lnTo>
                  <a:pt x="1146709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5" name="Google Shape;145;p23"/>
          <p:cNvGrpSpPr/>
          <p:nvPr/>
        </p:nvGrpSpPr>
        <p:grpSpPr>
          <a:xfrm>
            <a:off x="7331482" y="1938979"/>
            <a:ext cx="1141581" cy="1146698"/>
            <a:chOff x="1813" y="0"/>
            <a:chExt cx="809173" cy="812800"/>
          </a:xfrm>
        </p:grpSpPr>
        <p:sp>
          <p:nvSpPr>
            <p:cNvPr id="146" name="Google Shape;146;p23"/>
            <p:cNvSpPr/>
            <p:nvPr/>
          </p:nvSpPr>
          <p:spPr>
            <a:xfrm>
              <a:off x="1813" y="0"/>
              <a:ext cx="809173" cy="812800"/>
            </a:xfrm>
            <a:custGeom>
              <a:rect b="b" l="l" r="r" t="t"/>
              <a:pathLst>
                <a:path extrusionOk="0" h="812800" w="809173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D9D9D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3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600" lIns="17600" spcFirstLastPara="1" rIns="17600" wrap="square" tIns="176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23"/>
          <p:cNvSpPr/>
          <p:nvPr/>
        </p:nvSpPr>
        <p:spPr>
          <a:xfrm>
            <a:off x="7328924" y="1938978"/>
            <a:ext cx="573354" cy="573355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8" y="0"/>
                </a:lnTo>
                <a:lnTo>
                  <a:pt x="1146708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23"/>
          <p:cNvSpPr/>
          <p:nvPr/>
        </p:nvSpPr>
        <p:spPr>
          <a:xfrm rot="10800000">
            <a:off x="7902381" y="2512035"/>
            <a:ext cx="573354" cy="573354"/>
          </a:xfrm>
          <a:custGeom>
            <a:rect b="b" l="l" r="r" t="t"/>
            <a:pathLst>
              <a:path extrusionOk="0" h="1146709" w="1146709">
                <a:moveTo>
                  <a:pt x="0" y="0"/>
                </a:moveTo>
                <a:lnTo>
                  <a:pt x="1146708" y="0"/>
                </a:lnTo>
                <a:lnTo>
                  <a:pt x="1146708" y="1146708"/>
                </a:lnTo>
                <a:lnTo>
                  <a:pt x="0" y="11467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23"/>
          <p:cNvSpPr txBox="1"/>
          <p:nvPr/>
        </p:nvSpPr>
        <p:spPr>
          <a:xfrm>
            <a:off x="840654" y="2117510"/>
            <a:ext cx="7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Pridi ExtraLight"/>
                <a:ea typeface="Pridi ExtraLight"/>
                <a:cs typeface="Pridi ExtraLight"/>
                <a:sym typeface="Pridi ExtraLight"/>
              </a:rPr>
              <a:t>01</a:t>
            </a:r>
            <a:endParaRPr sz="700"/>
          </a:p>
        </p:txBody>
      </p:sp>
      <p:sp>
        <p:nvSpPr>
          <p:cNvPr id="151" name="Google Shape;151;p23"/>
          <p:cNvSpPr txBox="1"/>
          <p:nvPr/>
        </p:nvSpPr>
        <p:spPr>
          <a:xfrm>
            <a:off x="3060874" y="2117510"/>
            <a:ext cx="7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latin typeface="Pridi ExtraLight"/>
                <a:ea typeface="Pridi ExtraLight"/>
                <a:cs typeface="Pridi ExtraLight"/>
                <a:sym typeface="Pridi ExtraLight"/>
              </a:rPr>
              <a:t>0</a:t>
            </a:r>
            <a:r>
              <a:rPr b="0" i="0" lang="en" sz="5200" u="none" cap="none" strike="noStrike">
                <a:solidFill>
                  <a:srgbClr val="000000"/>
                </a:solidFill>
                <a:latin typeface="Pridi ExtraLight"/>
                <a:ea typeface="Pridi ExtraLight"/>
                <a:cs typeface="Pridi ExtraLight"/>
                <a:sym typeface="Pridi ExtraLight"/>
              </a:rPr>
              <a:t>2</a:t>
            </a:r>
            <a:endParaRPr sz="700"/>
          </a:p>
        </p:txBody>
      </p:sp>
      <p:sp>
        <p:nvSpPr>
          <p:cNvPr id="152" name="Google Shape;152;p23"/>
          <p:cNvSpPr txBox="1"/>
          <p:nvPr/>
        </p:nvSpPr>
        <p:spPr>
          <a:xfrm>
            <a:off x="5281094" y="2117510"/>
            <a:ext cx="777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Pridi ExtraLight"/>
                <a:ea typeface="Pridi ExtraLight"/>
                <a:cs typeface="Pridi ExtraLight"/>
                <a:sym typeface="Pridi ExtraLight"/>
              </a:rPr>
              <a:t>03</a:t>
            </a:r>
            <a:endParaRPr sz="700"/>
          </a:p>
        </p:txBody>
      </p:sp>
      <p:sp>
        <p:nvSpPr>
          <p:cNvPr id="153" name="Google Shape;153;p23"/>
          <p:cNvSpPr txBox="1"/>
          <p:nvPr/>
        </p:nvSpPr>
        <p:spPr>
          <a:xfrm>
            <a:off x="7427621" y="2117510"/>
            <a:ext cx="925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200" u="none" cap="none" strike="noStrike">
                <a:solidFill>
                  <a:srgbClr val="000000"/>
                </a:solidFill>
                <a:latin typeface="Pridi ExtraLight"/>
                <a:ea typeface="Pridi ExtraLight"/>
                <a:cs typeface="Pridi ExtraLight"/>
                <a:sym typeface="Pridi ExtraLight"/>
              </a:rPr>
              <a:t>04</a:t>
            </a:r>
            <a:endParaRPr sz="700"/>
          </a:p>
        </p:txBody>
      </p:sp>
      <p:sp>
        <p:nvSpPr>
          <p:cNvPr id="154" name="Google Shape;154;p23"/>
          <p:cNvSpPr txBox="1"/>
          <p:nvPr/>
        </p:nvSpPr>
        <p:spPr>
          <a:xfrm>
            <a:off x="249075" y="3405675"/>
            <a:ext cx="1985100" cy="200100"/>
          </a:xfrm>
          <a:prstGeom prst="rect">
            <a:avLst/>
          </a:prstGeom>
          <a:solidFill>
            <a:srgbClr val="FFFFBB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Literature Exploration</a:t>
            </a:r>
            <a:endParaRPr sz="700"/>
          </a:p>
        </p:txBody>
      </p:sp>
      <p:sp>
        <p:nvSpPr>
          <p:cNvPr id="155" name="Google Shape;155;p23"/>
          <p:cNvSpPr txBox="1"/>
          <p:nvPr/>
        </p:nvSpPr>
        <p:spPr>
          <a:xfrm>
            <a:off x="2401638" y="3395350"/>
            <a:ext cx="2429700" cy="200100"/>
          </a:xfrm>
          <a:prstGeom prst="rect">
            <a:avLst/>
          </a:prstGeom>
          <a:solidFill>
            <a:srgbClr val="FFFFBB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Interviews with Security Experts </a:t>
            </a:r>
            <a:endParaRPr sz="700"/>
          </a:p>
        </p:txBody>
      </p:sp>
      <p:sp>
        <p:nvSpPr>
          <p:cNvPr id="156" name="Google Shape;156;p23"/>
          <p:cNvSpPr txBox="1"/>
          <p:nvPr/>
        </p:nvSpPr>
        <p:spPr>
          <a:xfrm>
            <a:off x="4998824" y="3405675"/>
            <a:ext cx="1985100" cy="406500"/>
          </a:xfrm>
          <a:prstGeom prst="rect">
            <a:avLst/>
          </a:prstGeom>
          <a:solidFill>
            <a:srgbClr val="FFFFBB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i="0" lang="en" sz="12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Mapping to CWE/SANS, OWASP, and 19 Deadly Sins</a:t>
            </a:r>
            <a:endParaRPr sz="1200"/>
          </a:p>
        </p:txBody>
      </p:sp>
      <p:sp>
        <p:nvSpPr>
          <p:cNvPr id="157" name="Google Shape;157;p23"/>
          <p:cNvSpPr txBox="1"/>
          <p:nvPr/>
        </p:nvSpPr>
        <p:spPr>
          <a:xfrm>
            <a:off x="7193823" y="3405675"/>
            <a:ext cx="1985100" cy="440100"/>
          </a:xfrm>
          <a:prstGeom prst="rect">
            <a:avLst/>
          </a:prstGeom>
          <a:solidFill>
            <a:srgbClr val="FFFFBB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Lato"/>
                <a:ea typeface="Lato"/>
                <a:cs typeface="Lato"/>
                <a:sym typeface="Lato"/>
              </a:rPr>
              <a:t>Analysis with Rust/SAST Tools </a:t>
            </a:r>
            <a:endParaRPr sz="700"/>
          </a:p>
        </p:txBody>
      </p:sp>
      <p:sp>
        <p:nvSpPr>
          <p:cNvPr id="158" name="Google Shape;158;p23"/>
          <p:cNvSpPr txBox="1"/>
          <p:nvPr/>
        </p:nvSpPr>
        <p:spPr>
          <a:xfrm>
            <a:off x="1900621" y="524516"/>
            <a:ext cx="53427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9" name="Google Shape;159;p23"/>
          <p:cNvSpPr txBox="1"/>
          <p:nvPr/>
        </p:nvSpPr>
        <p:spPr>
          <a:xfrm>
            <a:off x="162425" y="245225"/>
            <a:ext cx="5342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Methodology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3D2A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286125" y="294175"/>
            <a:ext cx="2730915" cy="4862161"/>
          </a:xfrm>
          <a:custGeom>
            <a:rect b="b" l="l" r="r" t="t"/>
            <a:pathLst>
              <a:path extrusionOk="0" h="10865164" w="5461829">
                <a:moveTo>
                  <a:pt x="0" y="0"/>
                </a:moveTo>
                <a:lnTo>
                  <a:pt x="5461829" y="0"/>
                </a:lnTo>
                <a:lnTo>
                  <a:pt x="5461829" y="10865165"/>
                </a:lnTo>
                <a:lnTo>
                  <a:pt x="0" y="10865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24"/>
          <p:cNvSpPr/>
          <p:nvPr/>
        </p:nvSpPr>
        <p:spPr>
          <a:xfrm>
            <a:off x="3206550" y="2087430"/>
            <a:ext cx="2730915" cy="3069409"/>
          </a:xfrm>
          <a:custGeom>
            <a:rect b="b" l="l" r="r" t="t"/>
            <a:pathLst>
              <a:path extrusionOk="0" h="10865164" w="5461829">
                <a:moveTo>
                  <a:pt x="0" y="0"/>
                </a:moveTo>
                <a:lnTo>
                  <a:pt x="5461828" y="0"/>
                </a:lnTo>
                <a:lnTo>
                  <a:pt x="5461828" y="10865165"/>
                </a:lnTo>
                <a:lnTo>
                  <a:pt x="0" y="10865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6" name="Google Shape;166;p24"/>
          <p:cNvGrpSpPr/>
          <p:nvPr/>
        </p:nvGrpSpPr>
        <p:grpSpPr>
          <a:xfrm>
            <a:off x="0" y="0"/>
            <a:ext cx="9144000" cy="5070745"/>
            <a:chOff x="0" y="-85725"/>
            <a:chExt cx="4692600" cy="2670922"/>
          </a:xfrm>
        </p:grpSpPr>
        <p:sp>
          <p:nvSpPr>
            <p:cNvPr id="167" name="Google Shape;167;p24"/>
            <p:cNvSpPr/>
            <p:nvPr/>
          </p:nvSpPr>
          <p:spPr>
            <a:xfrm>
              <a:off x="0" y="0"/>
              <a:ext cx="4692456" cy="2585197"/>
            </a:xfrm>
            <a:custGeom>
              <a:rect b="b" l="l" r="r" t="t"/>
              <a:pathLst>
                <a:path extrusionOk="0" h="2585197" w="4692456">
                  <a:moveTo>
                    <a:pt x="0" y="0"/>
                  </a:moveTo>
                  <a:lnTo>
                    <a:pt x="4692456" y="0"/>
                  </a:lnTo>
                  <a:lnTo>
                    <a:pt x="4692456" y="2585197"/>
                  </a:lnTo>
                  <a:lnTo>
                    <a:pt x="0" y="2585197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</p:spPr>
        </p:sp>
        <p:sp>
          <p:nvSpPr>
            <p:cNvPr id="168" name="Google Shape;168;p24"/>
            <p:cNvSpPr txBox="1"/>
            <p:nvPr/>
          </p:nvSpPr>
          <p:spPr>
            <a:xfrm>
              <a:off x="0" y="-85725"/>
              <a:ext cx="4692600" cy="2670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98055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24"/>
          <p:cNvSpPr/>
          <p:nvPr/>
        </p:nvSpPr>
        <p:spPr>
          <a:xfrm>
            <a:off x="3297550" y="2199271"/>
            <a:ext cx="2548899" cy="2850925"/>
          </a:xfrm>
          <a:custGeom>
            <a:rect b="b" l="l" r="r" t="t"/>
            <a:pathLst>
              <a:path extrusionOk="0" h="5701851" w="5097799">
                <a:moveTo>
                  <a:pt x="0" y="0"/>
                </a:moveTo>
                <a:lnTo>
                  <a:pt x="5097800" y="0"/>
                </a:lnTo>
                <a:lnTo>
                  <a:pt x="5097800" y="5701852"/>
                </a:lnTo>
                <a:lnTo>
                  <a:pt x="0" y="5701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77847" l="0" r="0" t="0"/>
            </a:stretch>
          </a:blipFill>
          <a:ln>
            <a:noFill/>
          </a:ln>
        </p:spPr>
      </p:sp>
      <p:sp>
        <p:nvSpPr>
          <p:cNvPr id="170" name="Google Shape;170;p24"/>
          <p:cNvSpPr/>
          <p:nvPr/>
        </p:nvSpPr>
        <p:spPr>
          <a:xfrm>
            <a:off x="6197250" y="2204425"/>
            <a:ext cx="2548899" cy="2850926"/>
          </a:xfrm>
          <a:custGeom>
            <a:rect b="b" l="l" r="r" t="t"/>
            <a:pathLst>
              <a:path extrusionOk="0" h="5701851" w="5097799">
                <a:moveTo>
                  <a:pt x="0" y="0"/>
                </a:moveTo>
                <a:lnTo>
                  <a:pt x="5097799" y="0"/>
                </a:lnTo>
                <a:lnTo>
                  <a:pt x="5097799" y="5701852"/>
                </a:lnTo>
                <a:lnTo>
                  <a:pt x="0" y="5701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77847" l="0" r="0" t="0"/>
            </a:stretch>
          </a:blipFill>
          <a:ln>
            <a:noFill/>
          </a:ln>
        </p:spPr>
      </p:sp>
      <p:sp>
        <p:nvSpPr>
          <p:cNvPr id="171" name="Google Shape;171;p24"/>
          <p:cNvSpPr txBox="1"/>
          <p:nvPr/>
        </p:nvSpPr>
        <p:spPr>
          <a:xfrm>
            <a:off x="1430504" y="838567"/>
            <a:ext cx="7103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     Categorization of Protection Level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767600" y="3803146"/>
            <a:ext cx="18096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Rare &amp; Difficult (RD)</a:t>
            </a:r>
            <a:endParaRPr sz="1800"/>
          </a:p>
        </p:txBody>
      </p:sp>
      <p:sp>
        <p:nvSpPr>
          <p:cNvPr id="173" name="Google Shape;173;p24"/>
          <p:cNvSpPr txBox="1"/>
          <p:nvPr/>
        </p:nvSpPr>
        <p:spPr>
          <a:xfrm>
            <a:off x="3667206" y="3954753"/>
            <a:ext cx="18096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Safeguarded (SG)</a:t>
            </a:r>
            <a:endParaRPr sz="1800"/>
          </a:p>
        </p:txBody>
      </p:sp>
      <p:sp>
        <p:nvSpPr>
          <p:cNvPr id="174" name="Google Shape;174;p24"/>
          <p:cNvSpPr txBox="1"/>
          <p:nvPr/>
        </p:nvSpPr>
        <p:spPr>
          <a:xfrm>
            <a:off x="6646000" y="3954748"/>
            <a:ext cx="1887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Unprotected (UP)</a:t>
            </a:r>
            <a:endParaRPr sz="1800"/>
          </a:p>
        </p:txBody>
      </p:sp>
      <p:sp>
        <p:nvSpPr>
          <p:cNvPr id="175" name="Google Shape;175;p24"/>
          <p:cNvSpPr/>
          <p:nvPr/>
        </p:nvSpPr>
        <p:spPr>
          <a:xfrm>
            <a:off x="286125" y="2204421"/>
            <a:ext cx="2548900" cy="2850925"/>
          </a:xfrm>
          <a:custGeom>
            <a:rect b="b" l="l" r="r" t="t"/>
            <a:pathLst>
              <a:path extrusionOk="0" h="5701851" w="5097799">
                <a:moveTo>
                  <a:pt x="0" y="0"/>
                </a:moveTo>
                <a:lnTo>
                  <a:pt x="5097800" y="0"/>
                </a:lnTo>
                <a:lnTo>
                  <a:pt x="5097800" y="5701852"/>
                </a:lnTo>
                <a:lnTo>
                  <a:pt x="0" y="57018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77847" l="0" r="0" t="0"/>
            </a:stretch>
          </a:blipFill>
          <a:ln>
            <a:noFill/>
          </a:ln>
        </p:spPr>
      </p:sp>
      <p:pic>
        <p:nvPicPr>
          <p:cNvPr id="176" name="Google Shape;17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8825" y="2671837"/>
            <a:ext cx="932300" cy="9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1025" y="2759050"/>
            <a:ext cx="932300" cy="9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92900" y="2744588"/>
            <a:ext cx="786775" cy="7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/>
          <p:nvPr/>
        </p:nvSpPr>
        <p:spPr>
          <a:xfrm>
            <a:off x="472174" y="4017800"/>
            <a:ext cx="2176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ctr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Rare &amp; Difficult</a:t>
            </a:r>
            <a:r>
              <a:rPr lang="en" sz="1800">
                <a:solidFill>
                  <a:srgbClr val="DEDEDE"/>
                </a:solidFill>
                <a:latin typeface="Lato"/>
                <a:ea typeface="Lato"/>
                <a:cs typeface="Lato"/>
                <a:sym typeface="Lato"/>
              </a:rPr>
              <a:t>(RD)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Definitions</a:t>
            </a:r>
            <a:endParaRPr/>
          </a:p>
        </p:txBody>
      </p:sp>
      <p:sp>
        <p:nvSpPr>
          <p:cNvPr id="185" name="Google Shape;18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Rare and Difficult (RD):</a:t>
            </a:r>
            <a:r>
              <a:rPr lang="en">
                <a:solidFill>
                  <a:srgbClr val="00FFFF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Vulnerabilities that are either extremely rare or very difficult to exploit in the language because of its inherent design or features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Safeguarded (SG):</a:t>
            </a:r>
            <a:r>
              <a:rPr lang="en">
                <a:solidFill>
                  <a:schemeClr val="lt1"/>
                </a:solidFill>
              </a:rPr>
              <a:t> These vulnerabilities are partially protected by the language's features or ecosystem, but additional care or tools are required to ensure full safety.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Unprotected (UP):</a:t>
            </a:r>
            <a:r>
              <a:rPr lang="en">
                <a:solidFill>
                  <a:schemeClr val="lt1"/>
                </a:solidFill>
              </a:rPr>
              <a:t> These vulnerabilities are not inherently addressed by the language or ecosystem. The language lacks built-in mechanisms to prevent these issues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2823950" y="2093125"/>
            <a:ext cx="5401800" cy="22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1"/>
                </a:solidFill>
              </a:rPr>
              <a:t>EXAMPLE</a:t>
            </a:r>
            <a:endParaRPr b="1"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127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case</a:t>
            </a:r>
            <a:endParaRPr/>
          </a:p>
        </p:txBody>
      </p:sp>
      <p:pic>
        <p:nvPicPr>
          <p:cNvPr id="198" name="Google Shape;19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76" y="4446325"/>
            <a:ext cx="260822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0750" y="653938"/>
            <a:ext cx="3271550" cy="35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874" y="699975"/>
            <a:ext cx="3600450" cy="346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92500" y="4446317"/>
            <a:ext cx="2225325" cy="61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case</a:t>
            </a: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2804075" y="1318650"/>
            <a:ext cx="2939100" cy="873900"/>
          </a:xfrm>
          <a:prstGeom prst="rect">
            <a:avLst/>
          </a:prstGeom>
          <a:solidFill>
            <a:srgbClr val="DEDEDE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Unprotected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950700" y="3357675"/>
            <a:ext cx="7235100" cy="873900"/>
          </a:xfrm>
          <a:prstGeom prst="rect">
            <a:avLst/>
          </a:prstGeom>
          <a:solidFill>
            <a:srgbClr val="DEDED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Because the language does not inherently provide mechanisms to prevent them.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3747600" y="2574325"/>
            <a:ext cx="164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WHY?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case..</a:t>
            </a:r>
            <a:endParaRPr/>
          </a:p>
        </p:txBody>
      </p:sp>
      <p:sp>
        <p:nvSpPr>
          <p:cNvPr id="215" name="Google Shape;21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450" y="1017725"/>
            <a:ext cx="3738050" cy="333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9525" y="930925"/>
            <a:ext cx="3738050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9525" y="4551225"/>
            <a:ext cx="3012800" cy="5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7450" y="4568875"/>
            <a:ext cx="3012800" cy="52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Case</a:t>
            </a: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2625375" y="1398075"/>
            <a:ext cx="3018600" cy="7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Safeguarded(SG)</a:t>
            </a:r>
            <a:endParaRPr b="1" sz="1800"/>
          </a:p>
        </p:txBody>
      </p:sp>
      <p:sp>
        <p:nvSpPr>
          <p:cNvPr id="226" name="Google Shape;226;p30"/>
          <p:cNvSpPr/>
          <p:nvPr/>
        </p:nvSpPr>
        <p:spPr>
          <a:xfrm>
            <a:off x="937325" y="3463425"/>
            <a:ext cx="7128300" cy="7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Because it  provides </a:t>
            </a:r>
            <a:r>
              <a:rPr b="1" lang="en" sz="1800">
                <a:solidFill>
                  <a:schemeClr val="dk1"/>
                </a:solidFill>
              </a:rPr>
              <a:t>built-in mechanisms</a:t>
            </a:r>
            <a:r>
              <a:rPr lang="en" sz="1800">
                <a:solidFill>
                  <a:schemeClr val="dk1"/>
                </a:solidFill>
              </a:rPr>
              <a:t> to help prevent them.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However, it relies on developers to use these features appropriately</a:t>
            </a:r>
            <a:br>
              <a:rPr lang="en" sz="1800">
                <a:solidFill>
                  <a:schemeClr val="dk1"/>
                </a:solidFill>
              </a:rPr>
            </a:br>
            <a:endParaRPr sz="1800"/>
          </a:p>
        </p:txBody>
      </p:sp>
      <p:sp>
        <p:nvSpPr>
          <p:cNvPr id="227" name="Google Shape;227;p30"/>
          <p:cNvSpPr txBox="1"/>
          <p:nvPr/>
        </p:nvSpPr>
        <p:spPr>
          <a:xfrm>
            <a:off x="3504525" y="2541600"/>
            <a:ext cx="17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WHY?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case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4" name="Google Shape;23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485350" cy="375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1"/>
          <p:cNvSpPr/>
          <p:nvPr/>
        </p:nvSpPr>
        <p:spPr>
          <a:xfrm>
            <a:off x="4045313" y="2698675"/>
            <a:ext cx="1827000" cy="39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1"/>
          <p:cNvSpPr/>
          <p:nvPr/>
        </p:nvSpPr>
        <p:spPr>
          <a:xfrm>
            <a:off x="6120575" y="2430625"/>
            <a:ext cx="2621400" cy="933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Compilation Error</a:t>
            </a:r>
            <a:endParaRPr sz="2200"/>
          </a:p>
        </p:txBody>
      </p:sp>
      <p:sp>
        <p:nvSpPr>
          <p:cNvPr id="237" name="Google Shape;237;p31"/>
          <p:cNvSpPr txBox="1"/>
          <p:nvPr/>
        </p:nvSpPr>
        <p:spPr>
          <a:xfrm>
            <a:off x="4045326" y="2125975"/>
            <a:ext cx="199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Without locking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38" name="Google Shape;238;p31"/>
          <p:cNvSpPr/>
          <p:nvPr/>
        </p:nvSpPr>
        <p:spPr>
          <a:xfrm>
            <a:off x="6101025" y="3953050"/>
            <a:ext cx="2621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Rare &amp; Difficult</a:t>
            </a:r>
            <a:endParaRPr b="1" sz="1800"/>
          </a:p>
        </p:txBody>
      </p:sp>
      <p:sp>
        <p:nvSpPr>
          <p:cNvPr id="239" name="Google Shape;239;p31"/>
          <p:cNvSpPr/>
          <p:nvPr/>
        </p:nvSpPr>
        <p:spPr>
          <a:xfrm>
            <a:off x="7364800" y="3370775"/>
            <a:ext cx="275100" cy="572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Introduction</a:t>
            </a:r>
            <a:endParaRPr b="1" sz="3000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This paper examines the impact of Rust on secure software development, focusing on its adoption in critical domains like the Linux kernel and Android. Rust addresses vulnerabilities in C, C++, and Java through its emphasis on memory safety and concurrency, reducing risks like null pointer dereferences and data races.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Rust Case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6" name="Google Shape;2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49" y="1152475"/>
            <a:ext cx="4107249" cy="374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552" y="2747350"/>
            <a:ext cx="2410600" cy="70658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/>
          <p:nvPr/>
        </p:nvSpPr>
        <p:spPr>
          <a:xfrm>
            <a:off x="4339500" y="2873925"/>
            <a:ext cx="1866900" cy="29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9774" y="31750"/>
            <a:ext cx="5855500" cy="508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032" y="430254"/>
            <a:ext cx="709223" cy="4421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150" y="430250"/>
            <a:ext cx="667025" cy="44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4662" y="430250"/>
            <a:ext cx="667037" cy="44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3"/>
          <p:cNvPicPr preferRelativeResize="0"/>
          <p:nvPr/>
        </p:nvPicPr>
        <p:blipFill rotWithShape="1">
          <a:blip r:embed="rId4">
            <a:alphaModFix/>
          </a:blip>
          <a:srcRect b="890" l="0" r="0" t="-890"/>
          <a:stretch/>
        </p:blipFill>
        <p:spPr>
          <a:xfrm>
            <a:off x="6904701" y="394873"/>
            <a:ext cx="622881" cy="4421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3"/>
          <p:cNvPicPr preferRelativeResize="0"/>
          <p:nvPr/>
        </p:nvPicPr>
        <p:blipFill rotWithShape="1">
          <a:blip r:embed="rId4">
            <a:alphaModFix/>
          </a:blip>
          <a:srcRect b="0" l="-4140" r="4139" t="0"/>
          <a:stretch/>
        </p:blipFill>
        <p:spPr>
          <a:xfrm>
            <a:off x="7377887" y="430254"/>
            <a:ext cx="709223" cy="4421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3"/>
          <p:cNvPicPr preferRelativeResize="0"/>
          <p:nvPr/>
        </p:nvPicPr>
        <p:blipFill rotWithShape="1">
          <a:blip r:embed="rId4">
            <a:alphaModFix/>
          </a:blip>
          <a:srcRect b="0" l="-4140" r="4139" t="0"/>
          <a:stretch/>
        </p:blipFill>
        <p:spPr>
          <a:xfrm>
            <a:off x="7932450" y="430250"/>
            <a:ext cx="622875" cy="44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478" y="4816314"/>
            <a:ext cx="1631349" cy="189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9775" y="4816325"/>
            <a:ext cx="1775750" cy="1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4700" y="4816325"/>
            <a:ext cx="1717625" cy="18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5275" y="432800"/>
            <a:ext cx="3359570" cy="4421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9200" y="2267450"/>
            <a:ext cx="1238250" cy="67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3"/>
          <p:cNvSpPr txBox="1"/>
          <p:nvPr/>
        </p:nvSpPr>
        <p:spPr>
          <a:xfrm>
            <a:off x="3548650" y="2943725"/>
            <a:ext cx="5178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https://www.sans.org/top25-software-errors/</a:t>
            </a:r>
            <a:endParaRPr b="1" sz="1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push dir="r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062025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250" y="12370"/>
            <a:ext cx="1520227" cy="492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275" y="418400"/>
            <a:ext cx="1611011" cy="452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4"/>
          <p:cNvSpPr txBox="1"/>
          <p:nvPr/>
        </p:nvSpPr>
        <p:spPr>
          <a:xfrm>
            <a:off x="4155050" y="-52550"/>
            <a:ext cx="12438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RUST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274" name="Google Shape;274;p34"/>
          <p:cNvSpPr/>
          <p:nvPr/>
        </p:nvSpPr>
        <p:spPr>
          <a:xfrm>
            <a:off x="3676325" y="2514925"/>
            <a:ext cx="3124200" cy="17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275" name="Google Shape;275;p34"/>
          <p:cNvSpPr/>
          <p:nvPr/>
        </p:nvSpPr>
        <p:spPr>
          <a:xfrm>
            <a:off x="3676325" y="4071000"/>
            <a:ext cx="3124200" cy="17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86750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025" y="1783475"/>
            <a:ext cx="1581150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563" y="2429750"/>
            <a:ext cx="8524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32075" y="4007175"/>
            <a:ext cx="7023267" cy="98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5"/>
          <p:cNvSpPr txBox="1"/>
          <p:nvPr/>
        </p:nvSpPr>
        <p:spPr>
          <a:xfrm>
            <a:off x="1432075" y="1725650"/>
            <a:ext cx="12783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Java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152400" y="4266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Rust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750"/>
            <a:ext cx="6753225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2500" y="2172874"/>
            <a:ext cx="1755975" cy="60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6"/>
          <p:cNvSpPr txBox="1"/>
          <p:nvPr/>
        </p:nvSpPr>
        <p:spPr>
          <a:xfrm>
            <a:off x="6753225" y="278070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Open Web Application </a:t>
            </a:r>
            <a:endParaRPr sz="1200">
              <a:solidFill>
                <a:srgbClr val="22222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latin typeface="Roboto"/>
                <a:ea typeface="Roboto"/>
                <a:cs typeface="Roboto"/>
                <a:sym typeface="Roboto"/>
              </a:rPr>
              <a:t>Security Project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7850" y="63700"/>
            <a:ext cx="4721675" cy="5010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00" y="1347600"/>
            <a:ext cx="2184250" cy="27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192775" y="207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Critical Analysis</a:t>
            </a:r>
            <a:endParaRPr b="1"/>
          </a:p>
        </p:txBody>
      </p:sp>
      <p:sp>
        <p:nvSpPr>
          <p:cNvPr id="304" name="Google Shape;304;p38"/>
          <p:cNvSpPr txBox="1"/>
          <p:nvPr>
            <p:ph idx="1" type="body"/>
          </p:nvPr>
        </p:nvSpPr>
        <p:spPr>
          <a:xfrm>
            <a:off x="192775" y="2571750"/>
            <a:ext cx="8520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FFFF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600"/>
              <a:buChar char="●"/>
            </a:pPr>
            <a:r>
              <a:rPr b="1" lang="en" sz="1600">
                <a:solidFill>
                  <a:srgbClr val="00FFFF"/>
                </a:solidFill>
              </a:rPr>
              <a:t>Comprehensive Methodology:</a:t>
            </a:r>
            <a:endParaRPr b="1" sz="1600">
              <a:solidFill>
                <a:srgbClr val="00FFFF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en" sz="1600">
                <a:solidFill>
                  <a:schemeClr val="lt1"/>
                </a:solidFill>
              </a:rPr>
              <a:t>A multi-faceted approach combining literature reviews, expert interviews, and vulnerability analysis frameworks (CWE/SANS, OWASP, 19 Deadly Sins) ensures diverse perspectives on Rust's security features.</a:t>
            </a:r>
            <a:endParaRPr sz="1600"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192775" y="906800"/>
            <a:ext cx="8520600" cy="22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Strengths:</a:t>
            </a:r>
            <a:endParaRPr b="1"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600"/>
              <a:buChar char="●"/>
            </a:pPr>
            <a:r>
              <a:rPr b="1" lang="en" sz="1600">
                <a:solidFill>
                  <a:srgbClr val="00FFFF"/>
                </a:solidFill>
              </a:rPr>
              <a:t>Timeliness and Relevance:</a:t>
            </a:r>
            <a:endParaRPr b="1" sz="1600">
              <a:solidFill>
                <a:srgbClr val="00FFFF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en" sz="1600">
                <a:solidFill>
                  <a:schemeClr val="lt1"/>
                </a:solidFill>
              </a:rPr>
              <a:t>The paper addresses Rust, a rising programming language known for its focus on memory safety and concurrency, which is crucial given the increasing importance of secure software development.</a:t>
            </a:r>
            <a:endParaRPr sz="1600">
              <a:solidFill>
                <a:schemeClr val="lt1"/>
              </a:solidFill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❏"/>
            </a:pPr>
            <a:r>
              <a:rPr lang="en" sz="1600">
                <a:solidFill>
                  <a:schemeClr val="lt1"/>
                </a:solidFill>
              </a:rPr>
              <a:t>The inclusion of Rust in major projects like the Linux kernel and its adoption by Google for Android emphasizes the study's relevance.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Critical Analysis (Strengths)</a:t>
            </a:r>
            <a:endParaRPr b="1"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311700" y="1152475"/>
            <a:ext cx="8520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Balanced Viewpoint:</a:t>
            </a:r>
            <a:endParaRPr b="1">
              <a:solidFill>
                <a:srgbClr val="00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While Rust is highlighted as an improvement over traditional languages like C, C++, and Java, the paper acknowledges that vulnerabilities can still exist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The classification of vulnerabilities into </a:t>
            </a:r>
            <a:r>
              <a:rPr i="1" lang="en">
                <a:solidFill>
                  <a:schemeClr val="lt1"/>
                </a:solidFill>
              </a:rPr>
              <a:t>Rare and Difficult (RD)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i="1" lang="en">
                <a:solidFill>
                  <a:schemeClr val="lt1"/>
                </a:solidFill>
              </a:rPr>
              <a:t>Safeguarded (SG)</a:t>
            </a:r>
            <a:r>
              <a:rPr lang="en">
                <a:solidFill>
                  <a:schemeClr val="lt1"/>
                </a:solidFill>
              </a:rPr>
              <a:t>, and </a:t>
            </a:r>
            <a:r>
              <a:rPr i="1" lang="en">
                <a:solidFill>
                  <a:schemeClr val="lt1"/>
                </a:solidFill>
              </a:rPr>
              <a:t>Unprotected (UP)</a:t>
            </a:r>
            <a:r>
              <a:rPr lang="en">
                <a:solidFill>
                  <a:schemeClr val="lt1"/>
                </a:solidFill>
              </a:rPr>
              <a:t> provides a nuanced view of Rust's protection levels.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311700" y="3567725"/>
            <a:ext cx="89952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 sz="1800">
                <a:solidFill>
                  <a:srgbClr val="00FFFF"/>
                </a:solidFill>
              </a:rPr>
              <a:t>Impact on Academia and Industry:</a:t>
            </a:r>
            <a:endParaRPr b="1" sz="1800">
              <a:solidFill>
                <a:srgbClr val="00FFFF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 sz="1800">
                <a:solidFill>
                  <a:schemeClr val="lt1"/>
                </a:solidFill>
              </a:rPr>
              <a:t>The discussion about Rust's relative immaturity and the lack of robust tools and skilled developers is crucial for its adoption in critical industries.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Weakness</a:t>
            </a:r>
            <a:endParaRPr b="1" sz="3000"/>
          </a:p>
        </p:txBody>
      </p:sp>
      <p:sp>
        <p:nvSpPr>
          <p:cNvPr id="318" name="Google Shape;318;p40"/>
          <p:cNvSpPr txBox="1"/>
          <p:nvPr>
            <p:ph idx="1" type="body"/>
          </p:nvPr>
        </p:nvSpPr>
        <p:spPr>
          <a:xfrm>
            <a:off x="311700" y="1152475"/>
            <a:ext cx="8520600" cy="12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Limited Depth in Novel Vulnerability Analysis:</a:t>
            </a:r>
            <a:endParaRPr b="1">
              <a:solidFill>
                <a:srgbClr val="00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The study primarily focuses on existing standards and vulnerabilities without deeply investigating novel or unique challenges specific to Rust.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319" name="Google Shape;319;p40"/>
          <p:cNvSpPr txBox="1"/>
          <p:nvPr/>
        </p:nvSpPr>
        <p:spPr>
          <a:xfrm>
            <a:off x="311700" y="2274450"/>
            <a:ext cx="81960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 sz="1800">
                <a:solidFill>
                  <a:srgbClr val="00FFFF"/>
                </a:solidFill>
              </a:rPr>
              <a:t>Interview Scope:</a:t>
            </a:r>
            <a:endParaRPr b="1" sz="1800">
              <a:solidFill>
                <a:srgbClr val="00FFFF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 sz="1800">
                <a:solidFill>
                  <a:schemeClr val="lt1"/>
                </a:solidFill>
              </a:rPr>
              <a:t>Only five industry experts and two students participated in interviews, which may not adequately represent the broader perspectives required for a robust analysis.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 sz="1800">
                <a:solidFill>
                  <a:schemeClr val="lt1"/>
                </a:solidFill>
              </a:rPr>
              <a:t>The informal nature of student interviews reduces the rigor of findings related to Rust’s usability and practical adoption.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Weakness</a:t>
            </a:r>
            <a:endParaRPr b="1" sz="3000"/>
          </a:p>
        </p:txBody>
      </p:sp>
      <p:sp>
        <p:nvSpPr>
          <p:cNvPr id="325" name="Google Shape;325;p41"/>
          <p:cNvSpPr txBox="1"/>
          <p:nvPr>
            <p:ph idx="1" type="body"/>
          </p:nvPr>
        </p:nvSpPr>
        <p:spPr>
          <a:xfrm>
            <a:off x="311700" y="2571750"/>
            <a:ext cx="8520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Overemphasis on Known Frameworks:</a:t>
            </a:r>
            <a:endParaRPr b="1">
              <a:solidFill>
                <a:srgbClr val="00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Heavy reliance on existing standards (e.g., CWE, OWASP) may overshadow other important dimensions of security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311700" y="1086000"/>
            <a:ext cx="85206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 sz="1800">
                <a:solidFill>
                  <a:srgbClr val="00FFFF"/>
                </a:solidFill>
              </a:rPr>
              <a:t>Lack of Quantitative Validation:</a:t>
            </a:r>
            <a:endParaRPr b="1" sz="1800">
              <a:solidFill>
                <a:srgbClr val="00FFFF"/>
              </a:solidFill>
            </a:endParaRPr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 sz="1800">
                <a:solidFill>
                  <a:schemeClr val="lt1"/>
                </a:solidFill>
              </a:rPr>
              <a:t>The paper lacks large-scale empirical data, such as vulnerability frequency in real-world Rust projects compared to other languages, to substantiate its findings.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Rust?</a:t>
            </a:r>
            <a:endParaRPr b="1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88625" y="1184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 sz="2400">
                <a:solidFill>
                  <a:schemeClr val="lt1"/>
                </a:solidFill>
              </a:rPr>
              <a:t>Rust is a systems </a:t>
            </a:r>
            <a:r>
              <a:rPr lang="en" sz="2400">
                <a:solidFill>
                  <a:schemeClr val="lt1"/>
                </a:solidFill>
              </a:rPr>
              <a:t>programming</a:t>
            </a:r>
            <a:r>
              <a:rPr lang="en" sz="2400">
                <a:solidFill>
                  <a:schemeClr val="lt1"/>
                </a:solidFill>
              </a:rPr>
              <a:t>  language focused on three goals :</a:t>
            </a:r>
            <a:r>
              <a:rPr b="1" lang="en" sz="2400">
                <a:solidFill>
                  <a:schemeClr val="lt1"/>
                </a:solidFill>
              </a:rPr>
              <a:t> safety</a:t>
            </a:r>
            <a:r>
              <a:rPr lang="en" sz="2400">
                <a:solidFill>
                  <a:schemeClr val="lt1"/>
                </a:solidFill>
              </a:rPr>
              <a:t>, </a:t>
            </a:r>
            <a:r>
              <a:rPr b="1" lang="en" sz="2400">
                <a:solidFill>
                  <a:schemeClr val="lt1"/>
                </a:solidFill>
              </a:rPr>
              <a:t>speed</a:t>
            </a:r>
            <a:r>
              <a:rPr lang="en" sz="2400">
                <a:solidFill>
                  <a:schemeClr val="lt1"/>
                </a:solidFill>
              </a:rPr>
              <a:t> and </a:t>
            </a:r>
            <a:r>
              <a:rPr b="1" lang="en" sz="2400">
                <a:solidFill>
                  <a:schemeClr val="lt1"/>
                </a:solidFill>
              </a:rPr>
              <a:t>concurrency</a:t>
            </a:r>
            <a:r>
              <a:rPr lang="en" sz="2400">
                <a:solidFill>
                  <a:schemeClr val="lt1"/>
                </a:solidFill>
              </a:rPr>
              <a:t>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8322" y="2905597"/>
            <a:ext cx="1695000" cy="169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125" y="0"/>
            <a:ext cx="3534125" cy="4707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2"/>
          <p:cNvSpPr txBox="1"/>
          <p:nvPr/>
        </p:nvSpPr>
        <p:spPr>
          <a:xfrm>
            <a:off x="360000" y="1243750"/>
            <a:ext cx="2053200" cy="14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>
                <a:solidFill>
                  <a:schemeClr val="dk2"/>
                </a:solidFill>
              </a:rPr>
              <a:t>QnA</a:t>
            </a:r>
            <a:endParaRPr sz="5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/>
        </p:nvSpPr>
        <p:spPr>
          <a:xfrm>
            <a:off x="225500" y="1977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a = 42;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=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38" name="Google Shape;338;p43"/>
          <p:cNvSpPr txBox="1"/>
          <p:nvPr/>
        </p:nvSpPr>
        <p:spPr>
          <a:xfrm>
            <a:off x="0" y="1890975"/>
            <a:ext cx="3000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a = String::from("Hello");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=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2717425" y="112050"/>
            <a:ext cx="2595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a = String::from("Hello");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= &amp;a;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= &amp;a;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println!("{}",b);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3"/>
          <p:cNvSpPr txBox="1"/>
          <p:nvPr/>
        </p:nvSpPr>
        <p:spPr>
          <a:xfrm>
            <a:off x="5532900" y="11205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mut a = String::from("Hello");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= &amp;mut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= &amp;mut a;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println!("{}",b);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341" name="Google Shape;341;p43"/>
          <p:cNvSpPr txBox="1"/>
          <p:nvPr/>
        </p:nvSpPr>
        <p:spPr>
          <a:xfrm>
            <a:off x="86650" y="3584175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fn main()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mut a = String::from("Hello");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b;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let c;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b = &amp;mut a as *mut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 = &amp;mut a as *mut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println!("{}",a);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unsafe{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println!("{}",*b);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println!("{}",*c);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As a programming language …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fn main() {</a:t>
            </a:r>
            <a:endParaRPr b="1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	println!(“Hello, world!”);</a:t>
            </a:r>
            <a:endParaRPr b="1">
              <a:solidFill>
                <a:schemeClr val="dk1"/>
              </a:solidFill>
            </a:endParaRPr>
          </a:p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}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Rust</a:t>
            </a: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is a </a:t>
            </a:r>
            <a:r>
              <a:rPr i="1" lang="en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system programming language</a:t>
            </a:r>
            <a:r>
              <a:rPr lang="en" sz="2800">
                <a:solidFill>
                  <a:srgbClr val="00FFFF"/>
                </a:solidFill>
                <a:latin typeface="Calibri"/>
                <a:ea typeface="Calibri"/>
                <a:cs typeface="Calibri"/>
                <a:sym typeface="Calibri"/>
              </a:rPr>
              <a:t> with some extraordinary features</a:t>
            </a:r>
            <a:r>
              <a:rPr lang="en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Minimal  </a:t>
            </a:r>
            <a:r>
              <a:rPr i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requirement (</a:t>
            </a:r>
            <a:r>
              <a:rPr i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eg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No GC/Dynamic Type/…)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i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control 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i="1"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memory allocation/destruction/…)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Data Races.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814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Char char="●"/>
            </a:pPr>
            <a:r>
              <a:rPr lang="en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dangling references.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31875" y="283700"/>
            <a:ext cx="2059725" cy="15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than that…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1525" y="2414588"/>
            <a:ext cx="7905750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929525" y="1707100"/>
            <a:ext cx="10308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C/C++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424350" y="1833350"/>
            <a:ext cx="2408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Haskell/Python/Java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69350" y="3268150"/>
            <a:ext cx="19512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control,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safety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415400" y="3268150"/>
            <a:ext cx="17286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control,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safety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623" y="3793175"/>
            <a:ext cx="1425750" cy="6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4437625" y="3348225"/>
            <a:ext cx="1160700" cy="3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Rust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0900" y="11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Survey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4850" y="117975"/>
            <a:ext cx="3671438" cy="47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6408500" y="1623325"/>
            <a:ext cx="2193000" cy="13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Most Loved Languages in 2020</a:t>
            </a:r>
            <a:br>
              <a:rPr b="1" lang="en" sz="1800">
                <a:solidFill>
                  <a:schemeClr val="dk1"/>
                </a:solidFill>
              </a:rPr>
            </a:br>
            <a:r>
              <a:rPr b="1" lang="en" sz="1800">
                <a:solidFill>
                  <a:schemeClr val="dk1"/>
                </a:solidFill>
              </a:rPr>
              <a:t>Ref: </a:t>
            </a:r>
            <a:r>
              <a:rPr b="1" lang="en" sz="1800" u="sng">
                <a:solidFill>
                  <a:schemeClr val="hlink"/>
                </a:solidFill>
                <a:hlinkClick r:id="rId4"/>
              </a:rPr>
              <a:t>link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Key Contributions</a:t>
            </a:r>
            <a:endParaRPr sz="3000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368900"/>
            <a:ext cx="8520600" cy="41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A systematic analysis of Rust's security model compared to C, C++, and Java.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Insights from industry experts on secure Rust programming.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Evaluation of Rust’s compliance with security standards like CWE, OWASP, and SANS.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Evaluation of vulnerabilities in Rust's ecosystem and mitigation strategies.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Examination of the role of unsafe code in Rust and its impact on software security.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Related Work</a:t>
            </a:r>
            <a:endParaRPr sz="30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44646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100000"/>
              <a:buChar char="●"/>
            </a:pPr>
            <a:r>
              <a:rPr b="1" lang="en" sz="2358">
                <a:solidFill>
                  <a:srgbClr val="00FFFF"/>
                </a:solidFill>
              </a:rPr>
              <a:t>Rust’s Security Model: </a:t>
            </a:r>
            <a:endParaRPr b="1" sz="2358">
              <a:solidFill>
                <a:srgbClr val="00FFFF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58">
              <a:solidFill>
                <a:schemeClr val="dk1"/>
              </a:solidFill>
            </a:endParaRPr>
          </a:p>
          <a:p>
            <a:pPr indent="-344646" lvl="0" marL="9144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b="1" lang="en" sz="2358">
                <a:solidFill>
                  <a:srgbClr val="00FFFF"/>
                </a:solidFill>
              </a:rPr>
              <a:t>Sible et al.</a:t>
            </a:r>
            <a:r>
              <a:rPr lang="en" sz="2358">
                <a:solidFill>
                  <a:schemeClr val="lt1"/>
                </a:solidFill>
              </a:rPr>
              <a:t> analyzed Rust’s memory and concurrency safety features,         emphasizing its robust protections but highlighting limitations such as    susceptibility to memory leaks.</a:t>
            </a:r>
            <a:endParaRPr sz="2358">
              <a:solidFill>
                <a:schemeClr val="lt1"/>
              </a:solidFill>
            </a:endParaRPr>
          </a:p>
          <a:p>
            <a:pPr indent="-344646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❏"/>
            </a:pPr>
            <a:r>
              <a:rPr b="1" lang="en" sz="2358">
                <a:solidFill>
                  <a:srgbClr val="00FFFF"/>
                </a:solidFill>
              </a:rPr>
              <a:t>Wassermann et al.</a:t>
            </a:r>
            <a:r>
              <a:rPr lang="en" sz="2358">
                <a:solidFill>
                  <a:srgbClr val="00FFFF"/>
                </a:solidFill>
              </a:rPr>
              <a:t> </a:t>
            </a:r>
            <a:r>
              <a:rPr lang="en" sz="2358">
                <a:solidFill>
                  <a:schemeClr val="lt1"/>
                </a:solidFill>
              </a:rPr>
              <a:t>explored Rust's security vulnerabilities, noting that misaligned design assumptions can lead to risks. </a:t>
            </a:r>
            <a:endParaRPr sz="2358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 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Unsafe Code and Memory Safety</a:t>
            </a:r>
            <a:endParaRPr b="1">
              <a:solidFill>
                <a:srgbClr val="00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b="1" lang="en">
                <a:solidFill>
                  <a:srgbClr val="00FFFF"/>
                </a:solidFill>
              </a:rPr>
              <a:t>Qin et al.</a:t>
            </a:r>
            <a:r>
              <a:rPr lang="en">
                <a:solidFill>
                  <a:schemeClr val="lt1"/>
                </a:solidFill>
              </a:rPr>
              <a:t> studied unsafe code usage in Rust, revealing that most memory safety bugs involve unsafe blocks.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800"/>
              <a:buChar char="●"/>
            </a:pPr>
            <a:r>
              <a:rPr b="1" lang="en">
                <a:solidFill>
                  <a:srgbClr val="00FFFF"/>
                </a:solidFill>
              </a:rPr>
              <a:t>Security Standards and Guidelines:</a:t>
            </a:r>
            <a:endParaRPr b="1">
              <a:solidFill>
                <a:srgbClr val="00FFFF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❏"/>
            </a:pPr>
            <a:r>
              <a:rPr lang="en">
                <a:solidFill>
                  <a:schemeClr val="lt1"/>
                </a:solidFill>
              </a:rPr>
              <a:t>Various standards, such as </a:t>
            </a:r>
            <a:r>
              <a:rPr b="1" lang="en">
                <a:solidFill>
                  <a:srgbClr val="00FFFF"/>
                </a:solidFill>
              </a:rPr>
              <a:t>IEC 62.443</a:t>
            </a:r>
            <a:r>
              <a:rPr lang="en">
                <a:solidFill>
                  <a:schemeClr val="lt1"/>
                </a:solidFill>
              </a:rPr>
              <a:t> and </a:t>
            </a:r>
            <a:r>
              <a:rPr b="1" lang="en">
                <a:solidFill>
                  <a:srgbClr val="00FFFF"/>
                </a:solidFill>
              </a:rPr>
              <a:t>CWE</a:t>
            </a:r>
            <a:r>
              <a:rPr lang="en">
                <a:solidFill>
                  <a:schemeClr val="lt1"/>
                </a:solidFill>
              </a:rPr>
              <a:t>, provide frameworks for secure software development. Rust’s safety features align with these standards in many respects but require additional developer effort to meet comprehensive security requirements.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