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3"/>
  </p:sldMasterIdLst>
  <p:notesMasterIdLst>
    <p:notesMasterId r:id="rId5"/>
  </p:notesMasterIdLst>
  <p:sldIdLst>
    <p:sldId id="256"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1: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7" name="Google Shape;117;p1: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120bd6065d6_0_8: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0bd6065d6_0_8: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40" name="Google Shape;240;g120bd6065d6_0_8:notes"/>
          <p:cNvSpPr txBox="1"/>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20bd6065d6_0_16: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0bd6065d6_0_16: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47" name="Google Shape;247;g120bd6065d6_0_16:notes"/>
          <p:cNvSpPr txBox="1"/>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120bd6065d6_0_23: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0bd6065d6_0_23: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53" name="Google Shape;253;g120bd6065d6_0_23:notes"/>
          <p:cNvSpPr txBox="1"/>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20bd6065d6_0_0: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0bd6065d6_0_0: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36" name="Google Shape;136;g120bd6065d6_0_0:notes"/>
          <p:cNvSpPr txBox="1"/>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126f59ebb02_0_2: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6f59ebb02_0_2:notes"/>
          <p:cNvSpPr txBox="1"/>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285" name="Google Shape;285;g126f59ebb02_0_2:notes"/>
          <p:cNvSpPr txBox="1"/>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4: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171450" lvl="0" indent="-82550" algn="l" rtl="0">
              <a:lnSpc>
                <a:spcPct val="100000"/>
              </a:lnSpc>
              <a:spcBef>
                <a:spcPts val="0"/>
              </a:spcBef>
              <a:spcAft>
                <a:spcPts val="0"/>
              </a:spcAft>
              <a:buSzPts val="14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9" name="Google Shape;149;p4: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5: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55" name="Google Shape;155;p5: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6: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6: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62" name="Google Shape;162;p6:notes"/>
          <p:cNvSpPr txBox="1"/>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7: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7: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69" name="Google Shape;169;p7:notes"/>
          <p:cNvSpPr txBox="1"/>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8:notes"/>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8: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76" name="Google Shape;176;p8:notes"/>
          <p:cNvSpPr txBox="1"/>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9:notes"/>
          <p:cNvSpPr txBox="1"/>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3" name="Google Shape;183;p9:notes"/>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5" name="Shape 15"/>
        <p:cNvGrpSpPr/>
        <p:nvPr/>
      </p:nvGrpSpPr>
      <p:grpSpPr>
        <a:xfrm>
          <a:off x="0" y="0"/>
          <a:ext cx="0" cy="0"/>
          <a:chOff x="0" y="0"/>
          <a:chExt cx="0" cy="0"/>
        </a:xfrm>
      </p:grpSpPr>
      <p:sp>
        <p:nvSpPr>
          <p:cNvPr id="16" name="Google Shape;16;p22"/>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8" name="Google Shape;48;p35"/>
          <p:cNvSpPr txBox="1"/>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2" name="Google Shape;52;p36"/>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3" name="Google Shape;53;p36"/>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4" name="Google Shape;54;p36"/>
          <p:cNvSpPr txBox="1"/>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8" name="Google Shape;58;p37"/>
          <p:cNvSpPr txBox="1"/>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59" name="Google Shape;59;p37"/>
          <p:cNvSpPr txBox="1"/>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0" name="Google Shape;60;p37"/>
          <p:cNvSpPr txBox="1"/>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1" name="Google Shape;61;p37"/>
          <p:cNvSpPr txBox="1"/>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62" name="Google Shape;62;p37"/>
          <p:cNvSpPr txBox="1"/>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70" name="Shape 70"/>
        <p:cNvGrpSpPr/>
        <p:nvPr/>
      </p:nvGrpSpPr>
      <p:grpSpPr>
        <a:xfrm>
          <a:off x="0" y="0"/>
          <a:ext cx="0" cy="0"/>
          <a:chOff x="0" y="0"/>
          <a:chExt cx="0" cy="0"/>
        </a:xfrm>
      </p:grpSpPr>
      <p:sp>
        <p:nvSpPr>
          <p:cNvPr id="71" name="Google Shape;71;p25"/>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73" name="Google Shape;73;p25"/>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4" name="Shape 74"/>
        <p:cNvGrpSpPr/>
        <p:nvPr/>
      </p:nvGrpSpPr>
      <p:grpSpPr>
        <a:xfrm>
          <a:off x="0" y="0"/>
          <a:ext cx="0" cy="0"/>
          <a:chOff x="0" y="0"/>
          <a:chExt cx="0" cy="0"/>
        </a:xfrm>
      </p:grpSpPr>
      <p:sp>
        <p:nvSpPr>
          <p:cNvPr id="75" name="Google Shape;75;p26"/>
          <p:cNvSpPr txBox="1"/>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26"/>
          <p:cNvSpPr txBox="1"/>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p:txBody>
      </p:sp>
      <p:sp>
        <p:nvSpPr>
          <p:cNvPr id="77" name="Google Shape;77;p26"/>
          <p:cNvSpPr txBox="1"/>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8" name="Shape 78"/>
        <p:cNvGrpSpPr/>
        <p:nvPr/>
      </p:nvGrpSpPr>
      <p:grpSpPr>
        <a:xfrm>
          <a:off x="0" y="0"/>
          <a:ext cx="0" cy="0"/>
          <a:chOff x="0" y="0"/>
          <a:chExt cx="0" cy="0"/>
        </a:xfrm>
      </p:grpSpPr>
      <p:sp>
        <p:nvSpPr>
          <p:cNvPr id="79" name="Google Shape;79;p38"/>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80" name="Shape 80"/>
        <p:cNvGrpSpPr/>
        <p:nvPr/>
      </p:nvGrpSpPr>
      <p:grpSpPr>
        <a:xfrm>
          <a:off x="0" y="0"/>
          <a:ext cx="0" cy="0"/>
          <a:chOff x="0" y="0"/>
          <a:chExt cx="0" cy="0"/>
        </a:xfrm>
      </p:grpSpPr>
      <p:sp>
        <p:nvSpPr>
          <p:cNvPr id="81" name="Google Shape;81;p39"/>
          <p:cNvSpPr txBox="1"/>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82" name="Shape 82"/>
        <p:cNvGrpSpPr/>
        <p:nvPr/>
      </p:nvGrpSpPr>
      <p:grpSpPr>
        <a:xfrm>
          <a:off x="0" y="0"/>
          <a:ext cx="0" cy="0"/>
          <a:chOff x="0" y="0"/>
          <a:chExt cx="0" cy="0"/>
        </a:xfrm>
      </p:grpSpPr>
      <p:sp>
        <p:nvSpPr>
          <p:cNvPr id="83" name="Google Shape;83;p40"/>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5" name="Google Shape;85;p40"/>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86" name="Google Shape;86;p40"/>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87" name="Shape 87"/>
        <p:cNvGrpSpPr/>
        <p:nvPr/>
      </p:nvGrpSpPr>
      <p:grpSpPr>
        <a:xfrm>
          <a:off x="0" y="0"/>
          <a:ext cx="0" cy="0"/>
          <a:chOff x="0" y="0"/>
          <a:chExt cx="0" cy="0"/>
        </a:xfrm>
      </p:grpSpPr>
      <p:sp>
        <p:nvSpPr>
          <p:cNvPr id="88" name="Google Shape;88;p41"/>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1"/>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90" name="Google Shape;90;p41"/>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91" name="Google Shape;91;p41"/>
          <p:cNvSpPr txBox="1"/>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92" name="Shape 92"/>
        <p:cNvGrpSpPr/>
        <p:nvPr/>
      </p:nvGrpSpPr>
      <p:grpSpPr>
        <a:xfrm>
          <a:off x="0" y="0"/>
          <a:ext cx="0" cy="0"/>
          <a:chOff x="0" y="0"/>
          <a:chExt cx="0" cy="0"/>
        </a:xfrm>
      </p:grpSpPr>
      <p:sp>
        <p:nvSpPr>
          <p:cNvPr id="93" name="Google Shape;93;p42"/>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2"/>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95" name="Google Shape;95;p42"/>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96" name="Google Shape;96;p42"/>
          <p:cNvSpPr txBox="1"/>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97" name="Shape 97"/>
        <p:cNvGrpSpPr/>
        <p:nvPr/>
      </p:nvGrpSpPr>
      <p:grpSpPr>
        <a:xfrm>
          <a:off x="0" y="0"/>
          <a:ext cx="0" cy="0"/>
          <a:chOff x="0" y="0"/>
          <a:chExt cx="0" cy="0"/>
        </a:xfrm>
      </p:grpSpPr>
      <p:sp>
        <p:nvSpPr>
          <p:cNvPr id="98" name="Google Shape;98;p43"/>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3"/>
          <p:cNvSpPr txBox="1"/>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00" name="Google Shape;100;p43"/>
          <p:cNvSpPr txBox="1"/>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01" name="Shape 101"/>
        <p:cNvGrpSpPr/>
        <p:nvPr/>
      </p:nvGrpSpPr>
      <p:grpSpPr>
        <a:xfrm>
          <a:off x="0" y="0"/>
          <a:ext cx="0" cy="0"/>
          <a:chOff x="0" y="0"/>
          <a:chExt cx="0" cy="0"/>
        </a:xfrm>
      </p:grpSpPr>
      <p:sp>
        <p:nvSpPr>
          <p:cNvPr id="102" name="Google Shape;102;p44"/>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4"/>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04" name="Google Shape;104;p44"/>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05" name="Google Shape;105;p44"/>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06" name="Google Shape;106;p44"/>
          <p:cNvSpPr txBox="1"/>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07" name="Shape 107"/>
        <p:cNvGrpSpPr/>
        <p:nvPr/>
      </p:nvGrpSpPr>
      <p:grpSpPr>
        <a:xfrm>
          <a:off x="0" y="0"/>
          <a:ext cx="0" cy="0"/>
          <a:chOff x="0" y="0"/>
          <a:chExt cx="0" cy="0"/>
        </a:xfrm>
      </p:grpSpPr>
      <p:sp>
        <p:nvSpPr>
          <p:cNvPr id="108" name="Google Shape;108;p45"/>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txBox="1"/>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0" name="Google Shape;110;p45"/>
          <p:cNvSpPr txBox="1"/>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1" name="Google Shape;111;p45"/>
          <p:cNvSpPr txBox="1"/>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2" name="Google Shape;112;p45"/>
          <p:cNvSpPr txBox="1"/>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3" name="Google Shape;113;p45"/>
          <p:cNvSpPr txBox="1"/>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14" name="Google Shape;114;p45"/>
          <p:cNvSpPr txBox="1"/>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5" name="Google Shape;25;p29"/>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28" name="Shape 28"/>
        <p:cNvGrpSpPr/>
        <p:nvPr/>
      </p:nvGrpSpPr>
      <p:grpSpPr>
        <a:xfrm>
          <a:off x="0" y="0"/>
          <a:ext cx="0" cy="0"/>
          <a:chOff x="0" y="0"/>
          <a:chExt cx="0" cy="0"/>
        </a:xfrm>
      </p:grpSpPr>
      <p:sp>
        <p:nvSpPr>
          <p:cNvPr id="29" name="Google Shape;29;p31"/>
          <p:cNvSpPr txBox="1"/>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3" name="Google Shape;33;p32"/>
          <p:cNvSpPr txBox="1"/>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4" name="Google Shape;34;p32"/>
          <p:cNvSpPr txBox="1"/>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8" name="Google Shape;38;p33"/>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9" name="Google Shape;39;p33"/>
          <p:cNvSpPr txBox="1"/>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3" name="Google Shape;43;p34"/>
          <p:cNvSpPr txBox="1"/>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44" name="Google Shape;44;p34"/>
          <p:cNvSpPr txBox="1"/>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
        <p:nvSpPr>
          <p:cNvPr id="10" name="Google Shape;10;p21"/>
          <p:cNvSpPr txBox="1"/>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21"/>
          <p:cNvSpPr txBox="1"/>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21"/>
          <p:cNvSpPr txBox="1"/>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21"/>
          <p:cNvSpPr txBox="1"/>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Google Shape;14;p21"/>
          <p:cNvSpPr txBox="1"/>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3" name="Shape 63"/>
        <p:cNvGrpSpPr/>
        <p:nvPr/>
      </p:nvGrpSpPr>
      <p:grpSpPr>
        <a:xfrm>
          <a:off x="0" y="0"/>
          <a:ext cx="0" cy="0"/>
          <a:chOff x="0" y="0"/>
          <a:chExt cx="0" cy="0"/>
        </a:xfrm>
      </p:grpSpPr>
      <p:sp>
        <p:nvSpPr>
          <p:cNvPr id="64" name="Google Shape;64;p23"/>
          <p:cNvSpPr txBox="1"/>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 name="Google Shape;65;p23"/>
          <p:cNvSpPr txBox="1"/>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6" name="Google Shape;66;p23"/>
          <p:cNvSpPr txBox="1"/>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23"/>
          <p:cNvSpPr txBox="1"/>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8" name="Google Shape;68;p23"/>
          <p:cNvSpPr txBox="1"/>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GB" sz="320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B.Tech Project Evaluation-2</a:t>
            </a: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GB" sz="2400" b="1" i="0" u="none" strike="noStrike" cap="none">
                <a:solidFill>
                  <a:schemeClr val="dk1"/>
                </a:solidFill>
                <a:latin typeface="Arial" panose="020B0604020202020204"/>
                <a:ea typeface="Arial" panose="020B0604020202020204"/>
                <a:cs typeface="Arial" panose="020B0604020202020204"/>
                <a:sym typeface="Arial" panose="020B0604020202020204"/>
              </a:rPr>
              <a:t>Sub-Classifying Lung Cancer using CNN</a:t>
            </a:r>
            <a:br>
              <a:rPr lang="en-GB" sz="2400" b="1"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r>
              <a:rPr lang="en-GB"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GB"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200"/>
              <a:buFont typeface="Arial" panose="020B0604020202020204"/>
              <a:buNone/>
            </a:pPr>
            <a:r>
              <a:rPr lang="en-GB"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SCHOOL OF ENGINEERING AND TECHNOLOGY </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200"/>
              <a:buFont typeface="Arial" panose="020B0604020202020204"/>
              <a:buNone/>
            </a:pPr>
            <a:r>
              <a:rPr lang="en-GB"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02,April  2022</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 name="Google Shape;121;p1"/>
          <p:cNvSpPr/>
          <p:nvPr/>
        </p:nvSpPr>
        <p:spPr>
          <a:xfrm>
            <a:off x="334010" y="3329940"/>
            <a:ext cx="4139565" cy="173609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rgbClr val="17375E"/>
                </a:solidFill>
                <a:latin typeface="Times New Roman" panose="02020603050405020304"/>
                <a:ea typeface="Times New Roman" panose="02020603050405020304"/>
                <a:cs typeface="Times New Roman" panose="02020603050405020304"/>
                <a:sym typeface="Times New Roman" panose="02020603050405020304"/>
              </a:rPr>
              <a:t>Presented by :-</a:t>
            </a:r>
            <a:endParaRPr sz="1800" b="0" i="0" u="none" strike="noStrike" cap="none">
              <a:solidFill>
                <a:srgbClr val="17375E"/>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rgbClr val="17375E"/>
                </a:solidFill>
                <a:latin typeface="Times New Roman" panose="02020603050405020304"/>
                <a:ea typeface="Times New Roman" panose="02020603050405020304"/>
                <a:cs typeface="Times New Roman" panose="02020603050405020304"/>
                <a:sym typeface="Times New Roman" panose="02020603050405020304"/>
              </a:rPr>
              <a:t>          </a:t>
            </a:r>
            <a:r>
              <a:rPr lang="en-GB"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Prince Bhardwaj, 2018013267</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Lalawmpuia, 2019003189</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Priyam Rastogi, 2018004047</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Rasik Dev Rathour, 2018004438</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975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1"/>
          <p:cNvSpPr/>
          <p:nvPr/>
        </p:nvSpPr>
        <p:spPr>
          <a:xfrm>
            <a:off x="6122035" y="33543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Under the Supervision of:-</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3" name="Google Shape;123;p1"/>
          <p:cNvSpPr/>
          <p:nvPr/>
        </p:nvSpPr>
        <p:spPr>
          <a:xfrm>
            <a:off x="5675575" y="3751800"/>
            <a:ext cx="3440700" cy="1187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Dr. Rajendra Kumar</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Sharda University,</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Gr. Noida</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4" name="Google Shape;124;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GB" sz="1200" b="0" i="0" u="none" strike="noStrike" cap="none">
                <a:solidFill>
                  <a:srgbClr val="8B8B8B"/>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5" name="Google Shape;125;p1"/>
          <p:cNvPicPr preferRelativeResize="0"/>
          <p:nvPr/>
        </p:nvPicPr>
        <p:blipFill rotWithShape="1">
          <a:blip r:embed="rId1"/>
          <a:srcRect/>
          <a:stretch>
            <a:fillRect/>
          </a:stretch>
        </p:blipFill>
        <p:spPr>
          <a:xfrm>
            <a:off x="1785960" y="0"/>
            <a:ext cx="6105240"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10"/>
          <p:cNvSpPr txBox="1"/>
          <p:nvPr>
            <p:ph type="body" idx="1"/>
          </p:nvPr>
        </p:nvSpPr>
        <p:spPr>
          <a:xfrm>
            <a:off x="311700" y="2009725"/>
            <a:ext cx="8520600" cy="3416400"/>
          </a:xfrm>
          <a:prstGeom prst="rect">
            <a:avLst/>
          </a:prstGeom>
          <a:noFill/>
          <a:ln>
            <a:noFill/>
          </a:ln>
        </p:spPr>
        <p:txBody>
          <a:bodyPr spcFirstLastPara="1" wrap="square" lIns="91425" tIns="91425" rIns="91425" bIns="91425" anchor="t" anchorCtr="0">
            <a:normAutofit fontScale="92500"/>
          </a:bodyPr>
          <a:lstStyle/>
          <a:p>
            <a:pPr marL="0" lvl="0" indent="0" algn="just" rtl="0">
              <a:lnSpc>
                <a:spcPct val="100000"/>
              </a:lnSpc>
              <a:spcBef>
                <a:spcPts val="0"/>
              </a:spcBef>
              <a:spcAft>
                <a:spcPts val="0"/>
              </a:spcAft>
              <a:buSzPct val="97000"/>
              <a:buNone/>
            </a:pPr>
            <a:r>
              <a:rPr lang="en-GB" sz="2160">
                <a:solidFill>
                  <a:schemeClr val="dk1"/>
                </a:solidFill>
                <a:latin typeface="Times New Roman" panose="02020603050405020304"/>
                <a:ea typeface="Times New Roman" panose="02020603050405020304"/>
                <a:cs typeface="Times New Roman" panose="02020603050405020304"/>
                <a:sym typeface="Times New Roman" panose="02020603050405020304"/>
              </a:rPr>
              <a:t>Minimum Software Requirements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120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Tensorflow-GPU Library</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Keras API</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Jupyter Notebook</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Django</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MySql Workbench</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200"/>
              </a:spcBef>
              <a:spcAft>
                <a:spcPts val="0"/>
              </a:spcAft>
              <a:buSzPct val="97000"/>
              <a:buNone/>
            </a:pPr>
            <a:r>
              <a:rPr lang="en-GB" sz="2160">
                <a:solidFill>
                  <a:schemeClr val="dk1"/>
                </a:solidFill>
                <a:latin typeface="Times New Roman" panose="02020603050405020304"/>
                <a:ea typeface="Times New Roman" panose="02020603050405020304"/>
                <a:cs typeface="Times New Roman" panose="02020603050405020304"/>
                <a:sym typeface="Times New Roman" panose="02020603050405020304"/>
              </a:rPr>
              <a:t>Minimum Hardware Requirements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120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Processor – i5</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Hard Disk – 5 GB</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GPU - 4 GB</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265" algn="just" rtl="0">
              <a:lnSpc>
                <a:spcPct val="100000"/>
              </a:lnSpc>
              <a:spcBef>
                <a:spcPts val="0"/>
              </a:spcBef>
              <a:spcAft>
                <a:spcPts val="0"/>
              </a:spcAft>
              <a:buClr>
                <a:schemeClr val="dk1"/>
              </a:buClr>
              <a:buSzPct val="1080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Memory – 4 GB RAM</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0"/>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195" name="Google Shape;195;p10"/>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Technical Requirements</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11"/>
          <p:cNvSpPr txBox="1"/>
          <p:nvPr>
            <p:ph type="body" idx="1"/>
          </p:nvPr>
        </p:nvSpPr>
        <p:spPr>
          <a:xfrm>
            <a:off x="311700" y="1990040"/>
            <a:ext cx="8520600" cy="34164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00000"/>
              </a:lnSpc>
              <a:spcBef>
                <a:spcPts val="0"/>
              </a:spcBef>
              <a:spcAft>
                <a:spcPts val="0"/>
              </a:spcAft>
              <a:buClr>
                <a:schemeClr val="dk1"/>
              </a:buClr>
              <a:buSzPts val="1800"/>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As our project has an implementation of machine learning model, so it is performance and accuracy is not fixed and it depends on the dataset and other factors so it is best suited for </a:t>
            </a:r>
            <a:r>
              <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Agile Methodology</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1200"/>
              </a:spcBef>
              <a:spcAft>
                <a:spcPts val="0"/>
              </a:spcAft>
              <a:buSzPts val="18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00000"/>
              </a:lnSpc>
              <a:spcBef>
                <a:spcPts val="120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can easily manage the changes. As our project has been divided the designing in separate phases for each member like - Frontend, Backend, Machine Learning Model (it is training and testing) and it will be merge together after completion of each phase.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1" name="Google Shape;201;p11"/>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02" name="Google Shape;202;p11"/>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SDLC Model</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2"/>
          <p:cNvSpPr txBox="1"/>
          <p:nvPr>
            <p:ph type="body" idx="1"/>
          </p:nvPr>
        </p:nvSpPr>
        <p:spPr>
          <a:xfrm>
            <a:off x="311785" y="1400175"/>
            <a:ext cx="8520430" cy="4340860"/>
          </a:xfrm>
          <a:prstGeom prst="rect">
            <a:avLst/>
          </a:prstGeom>
          <a:noFill/>
          <a:ln>
            <a:noFill/>
          </a:ln>
        </p:spPr>
        <p:txBody>
          <a:bodyPr spcFirstLastPara="1" wrap="square" lIns="91425" tIns="91425" rIns="91425" bIns="91425" anchor="t" anchorCtr="0">
            <a:noAutofit/>
          </a:bodyPr>
          <a:lstStyle/>
          <a:p>
            <a:pPr marL="457200" lvl="0" indent="-330200" algn="just"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Agile SDLC (Software Development Life Cycle) model is a combination of iterative and incremental process models with focus on process adaptability and customer satisfaction by rapid delivery of working software product.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95000"/>
              </a:lnSpc>
              <a:spcBef>
                <a:spcPts val="1200"/>
              </a:spcBef>
              <a:spcAft>
                <a:spcPts val="0"/>
              </a:spcAft>
              <a:buSzPts val="18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95000"/>
              </a:lnSpc>
              <a:spcBef>
                <a:spcPts val="120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Agile Methods break the product into small incremental builds. These builds are provided in iterations. Each iteration typically lasts from about one to three weeks. Every iteration involves cross functional teams working simultaneously on various areas like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0200" algn="just"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Planning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0200" algn="l"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Requirements Analysis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0200" algn="l"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Design</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0200" algn="l"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Coding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30200" algn="l" rtl="0">
              <a:lnSpc>
                <a:spcPct val="95000"/>
              </a:lnSpc>
              <a:spcBef>
                <a:spcPts val="0"/>
              </a:spcBef>
              <a:spcAft>
                <a:spcPts val="0"/>
              </a:spcAft>
              <a:buClr>
                <a:schemeClr val="dk1"/>
              </a:buClr>
              <a:buSzPts val="16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Testing</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59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8" name="Google Shape;208;p12"/>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3"/>
          <p:cNvSpPr txBox="1"/>
          <p:nvPr>
            <p:ph type="body" idx="1"/>
          </p:nvPr>
        </p:nvSpPr>
        <p:spPr>
          <a:xfrm>
            <a:off x="311700" y="200972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 steps of the proposed model can be summarized as follows: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120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Data preprocessing (LC2500).</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Training dataset.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00000"/>
              </a:lnSpc>
              <a:spcBef>
                <a:spcPts val="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Test and evaluate the model.</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4" name="Google Shape;214;p13"/>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15" name="Google Shape;215;p13"/>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Working/Methodology</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pic>
        <p:nvPicPr>
          <p:cNvPr id="220" name="Google Shape;220;p14"/>
          <p:cNvPicPr preferRelativeResize="0"/>
          <p:nvPr/>
        </p:nvPicPr>
        <p:blipFill rotWithShape="1">
          <a:blip r:embed="rId1"/>
          <a:srcRect/>
          <a:stretch>
            <a:fillRect/>
          </a:stretch>
        </p:blipFill>
        <p:spPr>
          <a:xfrm>
            <a:off x="1177871" y="1084881"/>
            <a:ext cx="6694554" cy="5773119"/>
          </a:xfrm>
          <a:prstGeom prst="rect">
            <a:avLst/>
          </a:prstGeom>
          <a:noFill/>
          <a:ln>
            <a:noFill/>
          </a:ln>
        </p:spPr>
      </p:pic>
      <p:sp>
        <p:nvSpPr>
          <p:cNvPr id="221" name="Google Shape;221;p14"/>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22" name="Google Shape;222;p14"/>
          <p:cNvSpPr txBox="1"/>
          <p:nvPr/>
        </p:nvSpPr>
        <p:spPr>
          <a:xfrm>
            <a:off x="533520" y="380880"/>
            <a:ext cx="8229300" cy="70400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Workflow Diagram</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pic>
        <p:nvPicPr>
          <p:cNvPr id="227" name="Google Shape;227;p15"/>
          <p:cNvPicPr preferRelativeResize="0"/>
          <p:nvPr/>
        </p:nvPicPr>
        <p:blipFill rotWithShape="1">
          <a:blip r:embed="rId1"/>
          <a:srcRect/>
          <a:stretch>
            <a:fillRect/>
          </a:stretch>
        </p:blipFill>
        <p:spPr>
          <a:xfrm>
            <a:off x="1450412" y="1523580"/>
            <a:ext cx="6243175" cy="5334419"/>
          </a:xfrm>
          <a:prstGeom prst="rect">
            <a:avLst/>
          </a:prstGeom>
          <a:noFill/>
          <a:ln>
            <a:noFill/>
          </a:ln>
        </p:spPr>
      </p:pic>
      <p:sp>
        <p:nvSpPr>
          <p:cNvPr id="228" name="Google Shape;228;p15"/>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29" name="Google Shape;229;p15"/>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Use Case Diagram</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16"/>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pic>
        <p:nvPicPr>
          <p:cNvPr id="235" name="Google Shape;235;p16"/>
          <p:cNvPicPr preferRelativeResize="0"/>
          <p:nvPr/>
        </p:nvPicPr>
        <p:blipFill rotWithShape="1">
          <a:blip r:embed="rId1"/>
          <a:srcRect/>
          <a:stretch>
            <a:fillRect/>
          </a:stretch>
        </p:blipFill>
        <p:spPr>
          <a:xfrm>
            <a:off x="1447800" y="1570175"/>
            <a:ext cx="7030826" cy="4444875"/>
          </a:xfrm>
          <a:prstGeom prst="rect">
            <a:avLst/>
          </a:prstGeom>
          <a:noFill/>
          <a:ln>
            <a:noFill/>
          </a:ln>
        </p:spPr>
      </p:pic>
      <p:sp>
        <p:nvSpPr>
          <p:cNvPr id="236" name="Google Shape;236;p16"/>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ER - Diagram</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g120bd6065d6_0_8"/>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u="sng">
                <a:solidFill>
                  <a:srgbClr val="C00000"/>
                </a:solidFill>
                <a:latin typeface="Georgia" panose="02040502050405020303"/>
                <a:ea typeface="Georgia" panose="02040502050405020303"/>
                <a:cs typeface="Georgia" panose="02040502050405020303"/>
                <a:sym typeface="Georgia" panose="02040502050405020303"/>
              </a:rPr>
              <a:t>GUI</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43" name="Google Shape;243;g120bd6065d6_0_8"/>
          <p:cNvPicPr preferRelativeResize="0"/>
          <p:nvPr/>
        </p:nvPicPr>
        <p:blipFill>
          <a:blip r:embed="rId1"/>
          <a:stretch>
            <a:fillRect/>
          </a:stretch>
        </p:blipFill>
        <p:spPr>
          <a:xfrm>
            <a:off x="152400" y="1675980"/>
            <a:ext cx="8839199" cy="33292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g120bd6065d6_0_16"/>
          <p:cNvPicPr preferRelativeResize="0"/>
          <p:nvPr/>
        </p:nvPicPr>
        <p:blipFill>
          <a:blip r:embed="rId1"/>
          <a:stretch>
            <a:fillRect/>
          </a:stretch>
        </p:blipFill>
        <p:spPr>
          <a:xfrm>
            <a:off x="152400" y="990600"/>
            <a:ext cx="8839199" cy="4177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pic>
        <p:nvPicPr>
          <p:cNvPr id="255" name="Google Shape;255;g120bd6065d6_0_23"/>
          <p:cNvPicPr preferRelativeResize="0"/>
          <p:nvPr/>
        </p:nvPicPr>
        <p:blipFill>
          <a:blip r:embed="rId1"/>
          <a:stretch>
            <a:fillRect/>
          </a:stretch>
        </p:blipFill>
        <p:spPr>
          <a:xfrm>
            <a:off x="152400" y="1219200"/>
            <a:ext cx="8839198" cy="41744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9" name="Google Shape;139;g120bd6065d6_0_0"/>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GB" sz="3300" b="1" u="sng">
                <a:solidFill>
                  <a:srgbClr val="C00000"/>
                </a:solidFill>
                <a:latin typeface="Georgia" panose="02040502050405020303"/>
                <a:ea typeface="Georgia" panose="02040502050405020303"/>
                <a:cs typeface="Georgia" panose="02040502050405020303"/>
                <a:sym typeface="Georgia" panose="02040502050405020303"/>
              </a:rPr>
              <a:t>Approval from guide for the evaluation</a:t>
            </a:r>
            <a:endParaRPr lang="en-GB" sz="3300" b="1" u="sng">
              <a:solidFill>
                <a:srgbClr val="C00000"/>
              </a:solidFill>
              <a:latin typeface="Georgia" panose="02040502050405020303"/>
              <a:ea typeface="Georgia" panose="02040502050405020303"/>
              <a:cs typeface="Georgia" panose="02040502050405020303"/>
              <a:sym typeface="Georgia" panose="02040502050405020303"/>
            </a:endParaRPr>
          </a:p>
        </p:txBody>
      </p:sp>
      <p:pic>
        <p:nvPicPr>
          <p:cNvPr id="2" name="Picture 1" descr="approval for report and ppt"/>
          <p:cNvPicPr>
            <a:picLocks noChangeAspect="1"/>
          </p:cNvPicPr>
          <p:nvPr/>
        </p:nvPicPr>
        <p:blipFill>
          <a:blip r:embed="rId1"/>
          <a:stretch>
            <a:fillRect/>
          </a:stretch>
        </p:blipFill>
        <p:spPr>
          <a:xfrm>
            <a:off x="457200" y="1534160"/>
            <a:ext cx="6333490" cy="48418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17"/>
          <p:cNvSpPr txBox="1"/>
          <p:nvPr>
            <p:ph type="body" idx="1"/>
          </p:nvPr>
        </p:nvSpPr>
        <p:spPr>
          <a:xfrm>
            <a:off x="311700" y="200972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1200"/>
              </a:spcAft>
              <a:buSzPts val="1800"/>
              <a:buNone/>
            </a:pPr>
            <a:r>
              <a:rPr lang="en-GB" sz="20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summary, the trained model is able to classify previously unseen (testing dataset) non-small cell lung carcinoma images into squamous cell carcinoma and adenocarcinoma.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7"/>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62" name="Google Shape;262;p17"/>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Conclusion</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18"/>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68" name="Google Shape;268;p18"/>
          <p:cNvSpPr txBox="1"/>
          <p:nvPr>
            <p:ph type="body" idx="1"/>
          </p:nvPr>
        </p:nvSpPr>
        <p:spPr>
          <a:xfrm>
            <a:off x="311700" y="2046300"/>
            <a:ext cx="8520600" cy="3416400"/>
          </a:xfrm>
          <a:prstGeom prst="rect">
            <a:avLst/>
          </a:prstGeom>
          <a:noFill/>
          <a:ln>
            <a:noFill/>
          </a:ln>
        </p:spPr>
        <p:txBody>
          <a:bodyPr spcFirstLastPara="1" wrap="square" lIns="91425" tIns="91425" rIns="91425" bIns="91425" anchor="t" anchorCtr="0">
            <a:noAutofit/>
          </a:bodyPr>
          <a:lstStyle/>
          <a:p>
            <a:pPr marL="263525" lvl="0" indent="-263525" algn="just" rtl="0">
              <a:lnSpc>
                <a:spcPct val="100000"/>
              </a:lnSpc>
              <a:spcBef>
                <a:spcPts val="1200"/>
              </a:spcBef>
              <a:spcAft>
                <a:spcPts val="0"/>
              </a:spcAft>
              <a:buSzPts val="1800"/>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 Makaju S, Prasad PW, Alsadoon A, Singh AK, Elchouemi A. Lung cancer detection using CT scan images. Procedia Computer Science. 2018 Jan 1;125:107-14.</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63525" lvl="0" indent="-263525" algn="just" rtl="0">
              <a:lnSpc>
                <a:spcPct val="100000"/>
              </a:lnSpc>
              <a:spcBef>
                <a:spcPts val="1200"/>
              </a:spcBef>
              <a:spcAft>
                <a:spcPts val="0"/>
              </a:spcAft>
              <a:buSzPts val="1800"/>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[2] Asuntha A, Srinivasan A. Deep learning for lung Cancer detection and classification. Multimedia Tools and Applications. 2020 Mar;79(11):7731-62.</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63525" lvl="0" indent="-263525" algn="just" rtl="0">
              <a:lnSpc>
                <a:spcPct val="100000"/>
              </a:lnSpc>
              <a:spcBef>
                <a:spcPts val="1200"/>
              </a:spcBef>
              <a:spcAft>
                <a:spcPts val="0"/>
              </a:spcAft>
              <a:buSzPts val="1800"/>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[3] Teramoto A, Tsukamoto T, Kiriyama Y, Fujita H. Automated classification of lung cancer types from cytological images using deep convolutional neural networks. BioMed research international. 2017 Aug 13;2017.</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63525" lvl="0" indent="-263525" algn="just" rtl="0">
              <a:lnSpc>
                <a:spcPct val="100000"/>
              </a:lnSpc>
              <a:spcBef>
                <a:spcPts val="1200"/>
              </a:spcBef>
              <a:spcAft>
                <a:spcPts val="0"/>
              </a:spcAft>
              <a:buSzPts val="1800"/>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[4] Hatuwal BK, Thapa HC. Lung Cancer Detection Using Convolutional Neural Network on Histopathological Images. Int. J. Comput. Trends Technol. 2020;68:21-4.</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1200"/>
              </a:spcAft>
              <a:buSzPts val="18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18"/>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References</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19"/>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
        <p:nvSpPr>
          <p:cNvPr id="275" name="Google Shape;275;p19"/>
          <p:cNvSpPr txBox="1"/>
          <p:nvPr/>
        </p:nvSpPr>
        <p:spPr>
          <a:xfrm>
            <a:off x="336600" y="1235125"/>
            <a:ext cx="8470800" cy="5226016"/>
          </a:xfrm>
          <a:prstGeom prst="rect">
            <a:avLst/>
          </a:prstGeom>
          <a:noFill/>
          <a:ln>
            <a:noFill/>
          </a:ln>
        </p:spPr>
        <p:txBody>
          <a:bodyPr spcFirstLastPara="1" wrap="square" lIns="91425" tIns="91425" rIns="91425" bIns="91425" anchor="t" anchorCtr="0">
            <a:spAutoFit/>
          </a:bodyPr>
          <a:lstStyle/>
          <a:p>
            <a:pPr marL="357505" marR="0" lvl="0" indent="-357505" algn="just" rtl="0">
              <a:lnSpc>
                <a:spcPct val="115000"/>
              </a:lnSpc>
              <a:spcBef>
                <a:spcPts val="1200"/>
              </a:spcBef>
              <a:spcAft>
                <a:spcPts val="0"/>
              </a:spcAft>
              <a:buClr>
                <a:srgbClr val="000000"/>
              </a:buClr>
              <a:buSzPts val="1600"/>
              <a:buFont typeface="Arial" panose="020B0604020202020204"/>
              <a:buNone/>
            </a:pPr>
            <a:r>
              <a:rPr lang="en-GB"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[5] Tekade R, Rajeswari K. Lung cancer detection and classification using deep learning. In2018 Fourth International Conference on Computing Communication Control and Automation (ICCUBEA) 2018 Aug 16 (pp. 1-5). IEEE.</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marR="0" lvl="0" indent="-357505" algn="just" rtl="0">
              <a:lnSpc>
                <a:spcPct val="115000"/>
              </a:lnSpc>
              <a:spcBef>
                <a:spcPts val="1200"/>
              </a:spcBef>
              <a:spcAft>
                <a:spcPts val="0"/>
              </a:spcAft>
              <a:buClr>
                <a:srgbClr val="000000"/>
              </a:buClr>
              <a:buSzPts val="1600"/>
              <a:buFont typeface="Arial" panose="020B0604020202020204"/>
              <a:buNone/>
            </a:pPr>
            <a:r>
              <a:rPr lang="en-GB"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 Khan A. Identification of Lung Cancer Using Convolutional Neural Networks Based Classification. Turkish Journal of Computer and Mathematics Education (TURCOMAT). 2021 Apr 28;12(10):192-203.</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marR="0" lvl="0" indent="-357505" algn="just" rtl="0">
              <a:lnSpc>
                <a:spcPct val="115000"/>
              </a:lnSpc>
              <a:spcBef>
                <a:spcPts val="1200"/>
              </a:spcBef>
              <a:spcAft>
                <a:spcPts val="0"/>
              </a:spcAft>
              <a:buClr>
                <a:srgbClr val="000000"/>
              </a:buClr>
              <a:buSzPts val="1600"/>
              <a:buFont typeface="Arial" panose="020B0604020202020204"/>
              <a:buNone/>
            </a:pPr>
            <a:r>
              <a:rPr lang="en-GB"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[7] Nasrullah N, Sang J, Alam MS, Mateen M, Cai B, Hu H. Automated lung nodule detection and classification using deep learning combined with multiple strategies. Sensors. 2019 Jan;19(17):3722.</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marR="0" lvl="0" indent="-357505" algn="just" rtl="0">
              <a:lnSpc>
                <a:spcPct val="115000"/>
              </a:lnSpc>
              <a:spcBef>
                <a:spcPts val="1200"/>
              </a:spcBef>
              <a:spcAft>
                <a:spcPts val="0"/>
              </a:spcAft>
              <a:buClr>
                <a:srgbClr val="000000"/>
              </a:buClr>
              <a:buSzPts val="1600"/>
              <a:buFont typeface="Arial" panose="020B0604020202020204"/>
              <a:buNone/>
            </a:pPr>
            <a:r>
              <a:rPr lang="en-GB"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[8] Asuntha A, Srinivasan A. Deep learning for lung Cancer detection and classification. Multimedia Tools and Applications. 2020 Mar;79(11):7731-62.</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marR="0" lvl="0" indent="-357505" algn="just" rtl="0">
              <a:lnSpc>
                <a:spcPct val="115000"/>
              </a:lnSpc>
              <a:spcBef>
                <a:spcPts val="1200"/>
              </a:spcBef>
              <a:spcAft>
                <a:spcPts val="0"/>
              </a:spcAft>
              <a:buClr>
                <a:srgbClr val="000000"/>
              </a:buClr>
              <a:buSzPts val="1600"/>
              <a:buFont typeface="Arial" panose="020B0604020202020204"/>
              <a:buNone/>
            </a:pPr>
            <a:r>
              <a:rPr lang="en-GB"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[9] Alakwaa W, Nassef M, Badr A. Lung cancer detection and classification with 3D convolutional neural network (3D-CNN). Lung Cancer. 2017;8(8):409.</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1200"/>
              </a:spcBef>
              <a:spcAft>
                <a:spcPts val="1200"/>
              </a:spcAft>
              <a:buClr>
                <a:srgbClr val="000000"/>
              </a:buClr>
              <a:buSzPts val="1600"/>
              <a:buFont typeface="Arial" panose="020B060402020202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20"/>
          <p:cNvSpPr txBox="1"/>
          <p:nvPr>
            <p:ph type="body" idx="1"/>
          </p:nvPr>
        </p:nvSpPr>
        <p:spPr>
          <a:xfrm>
            <a:off x="311700" y="1152450"/>
            <a:ext cx="8520600" cy="4690200"/>
          </a:xfrm>
          <a:prstGeom prst="rect">
            <a:avLst/>
          </a:prstGeom>
          <a:noFill/>
          <a:ln>
            <a:noFill/>
          </a:ln>
        </p:spPr>
        <p:txBody>
          <a:bodyPr spcFirstLastPara="1" wrap="square" lIns="91425" tIns="91425" rIns="91425" bIns="91425" anchor="t" anchorCtr="0">
            <a:noAutofit/>
          </a:bodyPr>
          <a:lstStyle/>
          <a:p>
            <a:pPr marL="357505" lvl="0" indent="-357505" algn="just" rtl="0">
              <a:lnSpc>
                <a:spcPct val="100000"/>
              </a:lnSpc>
              <a:spcBef>
                <a:spcPts val="120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[10] Masood A, Sheng B, Yang P, Li P, Li H, Kim J, Feng DD. Automated decision support system for lung cancer detection and classification via enhanced RFCN with multilayer fusion RPN. IEEE Transactions on Industrial Informatics. 2020 Feb 21;16(12):7791-801.</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lvl="0" indent="-357505" algn="just" rtl="0">
              <a:lnSpc>
                <a:spcPct val="100000"/>
              </a:lnSpc>
              <a:spcBef>
                <a:spcPts val="120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[11] Perumal S, Velmurugan T. Lung cancer detection and classification on CT scan images using enhanced artificial bee colony optimization. International Journal of Engineering &amp; Technology. 2018;7(2.26):74-9.</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6870" lvl="0" indent="-356870" algn="just" rtl="0">
              <a:lnSpc>
                <a:spcPct val="100000"/>
              </a:lnSpc>
              <a:spcBef>
                <a:spcPts val="120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[12] Zhang C, Sun X, Dang K, Li K, Guo XW, Chang J, Yu ZQ, Huang FY, Wu YS, Liang Z, Liu ZY. Toward an expert level of lung cancer detection and classification using a deep convolutional neural network. The oncologist. 2019 Sep;24(9):1159.</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6870" lvl="0" indent="-356870" algn="just" rtl="0">
              <a:lnSpc>
                <a:spcPct val="100000"/>
              </a:lnSpc>
              <a:spcBef>
                <a:spcPts val="120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[13]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 Hawkins, H. Wang, Y. Liu, A. Garcia, O. Stringfield, H. Krewer, Q. Li, D. Cherezov, R. A. Gatenby, Y. Balagurunathan, D. Goldgof, M. B. Schabath, L. Hall, and R. J. Gillies, “Predicting malignant nodules from screening ct scans,” Journal of Thoracic Oncology, vol. 11, no. 12, pp. 2120–2128, 2016.</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6870" lvl="0" indent="-356870" algn="just" rtl="0">
              <a:lnSpc>
                <a:spcPct val="100000"/>
              </a:lnSpc>
              <a:spcBef>
                <a:spcPts val="120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[14] Y. Bar, I. Diamant, L. Wolf, S. Lieberman, E. Konen, and H. Greenspan, “Chest pathology detection using deep learning with non-medical training,” Proceedings - International Symposium on Biomedical Imaging, vol. 2015-July, pp. 294–297, 2015.</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7505" lvl="0" indent="-357505" algn="just" rtl="0">
              <a:lnSpc>
                <a:spcPct val="100000"/>
              </a:lnSpc>
              <a:spcBef>
                <a:spcPts val="1200"/>
              </a:spcBef>
              <a:spcAft>
                <a:spcPts val="0"/>
              </a:spcAft>
              <a:buClr>
                <a:schemeClr val="dk1"/>
              </a:buClr>
              <a:buSzPts val="1100"/>
              <a:buFont typeface="Arial" panose="020B060402020202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1200"/>
              </a:spcAft>
              <a:buSzPts val="18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1" name="Google Shape;281;p20"/>
          <p:cNvSpPr txBox="1"/>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200"/>
              <a:buNone/>
            </a:pPr>
            <a:fld id="{00000000-1234-1234-1234-123412341234}" type="slidenum">
              <a:rPr lang="en-GB"/>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g126f59ebb02_0_2"/>
          <p:cNvSpPr txBox="1"/>
          <p:nvPr>
            <p:ph type="body" idx="1"/>
          </p:nvPr>
        </p:nvSpPr>
        <p:spPr>
          <a:xfrm>
            <a:off x="335500" y="1000125"/>
            <a:ext cx="8520600" cy="5129100"/>
          </a:xfrm>
          <a:prstGeom prst="rect">
            <a:avLst/>
          </a:prstGeom>
        </p:spPr>
        <p:txBody>
          <a:bodyPr spcFirstLastPara="1" wrap="square" lIns="91425" tIns="91425" rIns="91425" bIns="91425" anchor="t" anchorCtr="0">
            <a:normAutofit lnSpcReduction="20000"/>
          </a:bodyPr>
          <a:lstStyle/>
          <a:p>
            <a:pPr marL="360045" lvl="0" indent="-360045" algn="just" rtl="0">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[15] J. Tan, Y. Huo, Z. Liang, and L. Li, “A comparison study on the effect of false positive reduction in deep learning based detection for juxtapleural lung nodules: CNN vs DNN,” in Proceedings of the Symposium on Modeling and Simulation in Medicine, MSM ‘17, pp. 8:1–8:8, Society for Computer Simulation International, 2017.</a:t>
            </a:r>
            <a:endParaRPr sz="1600">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[16] R. Golan, C. Jacob, and J. Denzinger, “Lung nodule detection in ct images using deep     convolutional neural networks,” in 2016 International Joint Conference on Neural Networks, pp. 243–250.</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[17] D. Kumar, A. Wong, and D. A. Clausi, “Lung nodule classification using deep features in ct images,” in 2015 12th Conference on Computer and Robot Vision, pp. 133–138, June 2015.</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[18] A. Chon, N. Balachandar, and P. Lu, “Deep convolutional neural networks for lung cancer detection,” tech. rep., Stanford University, 2017.</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[19] W.-J. Choi and T.-S. Choi, “Automated pulmonary nodule detection system in computed tomography images: A hierarchical block classification approach,” Entropy, vol. 15, no. 2, pp. 507–523, 2013.</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[20] H. Han, L. Li, H. Wang, H. Zhang, W. Moore, and Z. Liang, “A novel computer-aided detection system for pulmonary nodule identification in CT images,” in Proceedings of SPIE Medical Imaging Conference, vol. 9035, 2014.</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0045" lvl="0" indent="-360045" algn="just" rtl="0">
              <a:spcBef>
                <a:spcPts val="0"/>
              </a:spcBef>
              <a:spcAft>
                <a:spcPts val="0"/>
              </a:spcAft>
              <a:buClr>
                <a:schemeClr val="dk1"/>
              </a:buClr>
              <a:buSzPts val="11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360045" lvl="0" indent="0" algn="just"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3"/>
          <p:cNvSpPr txBox="1"/>
          <p:nvPr>
            <p:ph type="body" idx="4294967295"/>
          </p:nvPr>
        </p:nvSpPr>
        <p:spPr>
          <a:xfrm>
            <a:off x="311700" y="2009725"/>
            <a:ext cx="8520600" cy="34164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Project Overview</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lnSpc>
                <a:spcPct val="100000"/>
              </a:lnSpc>
              <a:spcBef>
                <a:spcPts val="0"/>
              </a:spcBef>
              <a:spcAft>
                <a:spcPts val="0"/>
              </a:spcAft>
              <a:buSzPts val="20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Workload Distribution of the team</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00000"/>
              </a:lnSpc>
              <a:spcBef>
                <a:spcPts val="360"/>
              </a:spcBef>
              <a:spcAft>
                <a:spcPts val="0"/>
              </a:spcAft>
              <a:buClr>
                <a:schemeClr val="dk1"/>
              </a:buClr>
              <a:buSzPts val="2000"/>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Improvement/Work done from the last evaluation</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00000"/>
              </a:lnSpc>
              <a:spcBef>
                <a:spcPts val="360"/>
              </a:spcBef>
              <a:spcAft>
                <a:spcPts val="0"/>
              </a:spcAft>
              <a:buClr>
                <a:schemeClr val="dk1"/>
              </a:buClr>
              <a:buSzPts val="20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Proof of paper accepted or communicated</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Motivation to research problem</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Technical Requirements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Working/Methodology</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lnSpc>
                <a:spcPct val="100000"/>
              </a:lnSpc>
              <a:spcBef>
                <a:spcPts val="0"/>
              </a:spcBef>
              <a:spcAft>
                <a:spcPts val="0"/>
              </a:spcAft>
              <a:buSzPts val="2000"/>
              <a:buFont typeface="Times New Roman" panose="02020603050405020304"/>
              <a:buChar char="●"/>
            </a:pPr>
            <a:r>
              <a:rPr lang="en-GB" sz="2000">
                <a:latin typeface="Times New Roman" panose="02020603050405020304"/>
                <a:ea typeface="Times New Roman" panose="02020603050405020304"/>
                <a:cs typeface="Times New Roman" panose="02020603050405020304"/>
                <a:sym typeface="Times New Roman" panose="02020603050405020304"/>
              </a:rPr>
              <a:t>Current Status</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3"/>
          <p:cNvSpPr txBox="1"/>
          <p:nvPr>
            <p:ph type="sldNum" idx="4294967295"/>
          </p:nvPr>
        </p:nvSpPr>
        <p:spPr>
          <a:xfrm>
            <a:off x="8472458" y="5520467"/>
            <a:ext cx="548700" cy="393600"/>
          </a:xfrm>
          <a:prstGeom prst="rect">
            <a:avLst/>
          </a:prstGeom>
          <a:noFill/>
          <a:ln>
            <a:noFill/>
          </a:ln>
        </p:spPr>
        <p:txBody>
          <a:bodyPr spcFirstLastPara="1" wrap="square" lIns="91425" tIns="91425" rIns="91425" bIns="91425" anchor="ctr" anchorCtr="0">
            <a:normAutofit lnSpcReduction="10000"/>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3"/>
          <p:cNvSpPr txBox="1"/>
          <p:nvPr/>
        </p:nvSpPr>
        <p:spPr>
          <a:xfrm>
            <a:off x="533520" y="380880"/>
            <a:ext cx="8229300" cy="11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Contents:</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4"/>
          <p:cNvSpPr txBox="1"/>
          <p:nvPr/>
        </p:nvSpPr>
        <p:spPr>
          <a:xfrm>
            <a:off x="533520" y="380880"/>
            <a:ext cx="8229240" cy="1142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Project Overview</a:t>
            </a:r>
            <a:b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b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4"/>
          <p:cNvSpPr txBox="1"/>
          <p:nvPr/>
        </p:nvSpPr>
        <p:spPr>
          <a:xfrm>
            <a:off x="457200" y="1791215"/>
            <a:ext cx="8229240" cy="518112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Cancer is now becoming the most common disease and Lung cancer is the major cause of cancer death in the world.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is difficult to identify because it appears and manifests symptoms only at the end of the process. Early discovery and treatment of the condition, on the other hand, can minimize the mortality rate and probability.</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Approximately 7.6 million people worldwide die each year from lung cancer, according to the World Health Organization.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Furthermore, the number of people dying from cancer is expected to rise further, reaching roughly 17 million by 2030.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diagnose lung cancer, there are different methods available, such as MRI, CT, isotopes and X-rays.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specialist uses appropriate tools to analyze images and detect and diagnose lung cancer at various levels of severity.</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36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40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5"/>
          <p:cNvSpPr txBox="1"/>
          <p:nvPr>
            <p:ph type="body" idx="1"/>
          </p:nvPr>
        </p:nvSpPr>
        <p:spPr>
          <a:xfrm>
            <a:off x="189865" y="1692125"/>
            <a:ext cx="8455660" cy="3980255"/>
          </a:xfrm>
          <a:prstGeom prst="rect">
            <a:avLst/>
          </a:prstGeom>
          <a:noFill/>
          <a:ln>
            <a:noFill/>
          </a:ln>
        </p:spPr>
        <p:txBody>
          <a:bodyPr spcFirstLastPara="1" wrap="square" lIns="0" tIns="0" rIns="0" bIns="0" anchor="t" anchorCtr="0">
            <a:normAutofit/>
          </a:bodyPr>
          <a:lstStyle/>
          <a:p>
            <a:pPr marL="457200" lvl="0" indent="-228600" algn="l" rtl="0">
              <a:lnSpc>
                <a:spcPct val="100000"/>
              </a:lnSpc>
              <a:spcBef>
                <a:spcPts val="0"/>
              </a:spcBef>
              <a:spcAft>
                <a:spcPts val="0"/>
              </a:spcAft>
              <a:buSzPts val="1400"/>
              <a:buNone/>
            </a:pPr>
            <a:r>
              <a:rPr lang="en-GB"/>
              <a:t>   </a:t>
            </a:r>
            <a:endParaRPr lang="en-GB"/>
          </a:p>
          <a:p>
            <a:pPr marL="457200" lvl="0" indent="-228600" algn="l" rtl="0">
              <a:lnSpc>
                <a:spcPct val="100000"/>
              </a:lnSpc>
              <a:spcBef>
                <a:spcPts val="0"/>
              </a:spcBef>
              <a:spcAft>
                <a:spcPts val="0"/>
              </a:spcAft>
              <a:buSzPts val="1400"/>
              <a:buNone/>
            </a:pPr>
          </a:p>
          <a:p>
            <a:pPr marL="571500" lvl="0" indent="-342900" algn="l" rtl="0">
              <a:lnSpc>
                <a:spcPct val="10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Different laboratory and clinical approaches are used, such as chemical    treatments to destroy malignant cells or stop their replications, targeted therapies, and radiotherapy.</a:t>
            </a:r>
            <a:endParaRPr sz="2000">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10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Patients must endure painful, time-consuming, and expensive treatments in order to identify and detect cancer disorders. </a:t>
            </a:r>
            <a:endParaRPr sz="2000">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10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To identify and diagnose lung cancer, image processing tools and machine learning approaches were utilised.</a:t>
            </a:r>
            <a:endParaRPr sz="2000">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10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Our strategy is to make a CNN model which can recognize lung cancer and distinguishes between squamous cell carcinoma and adenocarcinoma.</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5"/>
          <p:cNvSpPr txBox="1"/>
          <p:nvPr/>
        </p:nvSpPr>
        <p:spPr>
          <a:xfrm>
            <a:off x="503695" y="551284"/>
            <a:ext cx="67805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800" b="1" i="0" u="sng" strike="noStrike" cap="none">
                <a:solidFill>
                  <a:srgbClr val="C00000"/>
                </a:solidFill>
                <a:latin typeface="Georgia" panose="02040502050405020303"/>
                <a:ea typeface="Georgia" panose="02040502050405020303"/>
                <a:cs typeface="Georgia" panose="02040502050405020303"/>
                <a:sym typeface="Georgia" panose="02040502050405020303"/>
              </a:rPr>
              <a:t>Project Overview </a:t>
            </a:r>
            <a:r>
              <a:rPr lang="en-GB" sz="1800" b="0" i="0" u="none" strike="noStrike" cap="none">
                <a:solidFill>
                  <a:srgbClr val="C00000"/>
                </a:solidFill>
                <a:latin typeface="Georgia" panose="02040502050405020303"/>
                <a:ea typeface="Georgia" panose="02040502050405020303"/>
                <a:cs typeface="Georgia" panose="02040502050405020303"/>
                <a:sym typeface="Georgia" panose="02040502050405020303"/>
              </a:rPr>
              <a:t>continued......</a:t>
            </a:r>
            <a:endParaRPr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6"/>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GB" sz="3300" b="1" u="sng">
                <a:solidFill>
                  <a:srgbClr val="C00000"/>
                </a:solidFill>
                <a:latin typeface="Georgia" panose="02040502050405020303"/>
                <a:ea typeface="Georgia" panose="02040502050405020303"/>
                <a:cs typeface="Georgia" panose="02040502050405020303"/>
                <a:sym typeface="Georgia" panose="02040502050405020303"/>
              </a:rPr>
              <a:t>Workload distribution of the team</a:t>
            </a:r>
            <a:endParaRPr sz="3300" b="1" u="sng">
              <a:solidFill>
                <a:srgbClr val="C00000"/>
              </a:solidFill>
              <a:latin typeface="Georgia" panose="02040502050405020303"/>
              <a:ea typeface="Georgia" panose="02040502050405020303"/>
              <a:cs typeface="Georgia" panose="02040502050405020303"/>
              <a:sym typeface="Georgia" panose="02040502050405020303"/>
            </a:endParaRPr>
          </a:p>
        </p:txBody>
      </p:sp>
      <p:sp>
        <p:nvSpPr>
          <p:cNvPr id="165" name="Google Shape;165;p6"/>
          <p:cNvSpPr txBox="1"/>
          <p:nvPr>
            <p:ph type="body" idx="1"/>
          </p:nvPr>
        </p:nvSpPr>
        <p:spPr>
          <a:xfrm>
            <a:off x="457200" y="1600200"/>
            <a:ext cx="8686800" cy="45255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18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04 members of the team are going to look after the following sectors of the project: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00000"/>
              </a:lnSpc>
              <a:spcBef>
                <a:spcPts val="1200"/>
              </a:spcBef>
              <a:spcAft>
                <a:spcPts val="0"/>
              </a:spcAft>
              <a:buClr>
                <a:schemeClr val="dk1"/>
              </a:buClr>
              <a:buSzPts val="1600"/>
              <a:buFont typeface="Times New Roman" panose="020206030504050203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1.  Machine Learning Model and Algo sector: </a:t>
            </a:r>
            <a:r>
              <a:rPr lang="en-GB" sz="2000">
                <a:solidFill>
                  <a:srgbClr val="0000FF"/>
                </a:solidFill>
                <a:latin typeface="Times New Roman" panose="02020603050405020304"/>
                <a:ea typeface="Times New Roman" panose="02020603050405020304"/>
                <a:cs typeface="Times New Roman" panose="02020603050405020304"/>
                <a:sym typeface="Times New Roman" panose="02020603050405020304"/>
              </a:rPr>
              <a:t>Prince Bhardwaj and Priyam Rastogi</a:t>
            </a:r>
            <a:endParaRPr sz="20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00000"/>
              </a:lnSpc>
              <a:spcBef>
                <a:spcPts val="1200"/>
              </a:spcBef>
              <a:spcAft>
                <a:spcPts val="0"/>
              </a:spcAft>
              <a:buClr>
                <a:schemeClr val="dk1"/>
              </a:buClr>
              <a:buSzPts val="1600"/>
              <a:buFont typeface="Times New Roman" panose="020206030504050203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2.  Frontend of Website: </a:t>
            </a:r>
            <a:r>
              <a:rPr lang="en-GB" sz="2000">
                <a:solidFill>
                  <a:srgbClr val="0000FF"/>
                </a:solidFill>
                <a:latin typeface="Times New Roman" panose="02020603050405020304"/>
                <a:ea typeface="Times New Roman" panose="02020603050405020304"/>
                <a:cs typeface="Times New Roman" panose="02020603050405020304"/>
                <a:sym typeface="Times New Roman" panose="02020603050405020304"/>
              </a:rPr>
              <a:t>Lalawmpuia</a:t>
            </a:r>
            <a:endParaRPr sz="20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00000"/>
              </a:lnSpc>
              <a:spcBef>
                <a:spcPts val="1200"/>
              </a:spcBef>
              <a:spcAft>
                <a:spcPts val="0"/>
              </a:spcAft>
              <a:buClr>
                <a:schemeClr val="dk1"/>
              </a:buClr>
              <a:buSzPts val="1600"/>
              <a:buFont typeface="Times New Roman" panose="020206030504050203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3.  Database Management of the Website: </a:t>
            </a:r>
            <a:r>
              <a:rPr lang="en-GB" sz="2000">
                <a:solidFill>
                  <a:srgbClr val="0000FF"/>
                </a:solidFill>
                <a:latin typeface="Times New Roman" panose="02020603050405020304"/>
                <a:ea typeface="Times New Roman" panose="02020603050405020304"/>
                <a:cs typeface="Times New Roman" panose="02020603050405020304"/>
                <a:sym typeface="Times New Roman" panose="02020603050405020304"/>
              </a:rPr>
              <a:t>Rasik Dev Rathour</a:t>
            </a:r>
            <a:endParaRPr sz="20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7"/>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GB" sz="3300" b="1" u="sng">
                <a:solidFill>
                  <a:srgbClr val="C00000"/>
                </a:solidFill>
              </a:rPr>
              <a:t>I</a:t>
            </a:r>
            <a:r>
              <a:rPr lang="en-GB" sz="3300" b="1" u="sng">
                <a:solidFill>
                  <a:srgbClr val="C00000"/>
                </a:solidFill>
                <a:latin typeface="Georgia" panose="02040502050405020303"/>
                <a:ea typeface="Georgia" panose="02040502050405020303"/>
                <a:cs typeface="Georgia" panose="02040502050405020303"/>
                <a:sym typeface="Georgia" panose="02040502050405020303"/>
              </a:rPr>
              <a:t>mprovement/Work done from the last evaluation</a:t>
            </a:r>
            <a:endParaRPr sz="3300" b="1" u="sng">
              <a:solidFill>
                <a:srgbClr val="C00000"/>
              </a:solidFill>
              <a:latin typeface="Georgia" panose="02040502050405020303"/>
              <a:ea typeface="Georgia" panose="02040502050405020303"/>
              <a:cs typeface="Georgia" panose="02040502050405020303"/>
              <a:sym typeface="Georgia" panose="02040502050405020303"/>
            </a:endParaRPr>
          </a:p>
        </p:txBody>
      </p:sp>
      <p:sp>
        <p:nvSpPr>
          <p:cNvPr id="172" name="Google Shape;172;p7"/>
          <p:cNvSpPr txBox="1"/>
          <p:nvPr>
            <p:ph type="body" idx="1"/>
          </p:nvPr>
        </p:nvSpPr>
        <p:spPr>
          <a:xfrm>
            <a:off x="457200" y="1600200"/>
            <a:ext cx="8232775" cy="4525645"/>
          </a:xfrm>
          <a:prstGeom prst="rect">
            <a:avLst/>
          </a:prstGeom>
          <a:noFill/>
          <a:ln>
            <a:noFill/>
          </a:ln>
        </p:spPr>
        <p:txBody>
          <a:bodyPr spcFirstLastPara="1" wrap="square" lIns="0" tIns="0" rIns="0" bIns="0" anchor="t" anchorCtr="0">
            <a:normAutofit/>
          </a:bodyPr>
          <a:lstStyle/>
          <a:p>
            <a:pPr marL="514350" lvl="0" indent="-285750" algn="l" rtl="0">
              <a:lnSpc>
                <a:spcPct val="15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We have </a:t>
            </a:r>
            <a:r>
              <a:rPr lang="en-GB" sz="2000">
                <a:latin typeface="Times New Roman" panose="02020603050405020304"/>
                <a:ea typeface="Times New Roman" panose="02020603050405020304"/>
                <a:cs typeface="Times New Roman" panose="02020603050405020304"/>
                <a:sym typeface="Times New Roman" panose="02020603050405020304"/>
              </a:rPr>
              <a:t>reduced</a:t>
            </a:r>
            <a:r>
              <a:rPr lang="en-GB" sz="2000">
                <a:latin typeface="Times New Roman" panose="02020603050405020304"/>
                <a:ea typeface="Times New Roman" panose="02020603050405020304"/>
                <a:cs typeface="Times New Roman" panose="02020603050405020304"/>
                <a:sym typeface="Times New Roman" panose="02020603050405020304"/>
              </a:rPr>
              <a:t> our plagiarism from 19% to 13%.</a:t>
            </a:r>
            <a:endParaRPr lang="en-GB" sz="2000">
              <a:latin typeface="Times New Roman" panose="02020603050405020304"/>
              <a:ea typeface="Times New Roman" panose="02020603050405020304"/>
              <a:cs typeface="Times New Roman" panose="02020603050405020304"/>
              <a:sym typeface="Times New Roman" panose="02020603050405020304"/>
            </a:endParaRPr>
          </a:p>
          <a:p>
            <a:pPr marL="514350" lvl="0" indent="-285750" algn="l" rtl="0">
              <a:lnSpc>
                <a:spcPct val="150000"/>
              </a:lnSpc>
              <a:spcBef>
                <a:spcPts val="0"/>
              </a:spcBef>
              <a:spcAft>
                <a:spcPts val="0"/>
              </a:spcAft>
              <a:buSzPts val="1400"/>
              <a:buFont typeface="Arial" panose="020B0604020202020204"/>
              <a:buChar char="•"/>
            </a:pPr>
            <a:r>
              <a:rPr lang="en-GB" sz="2000">
                <a:solidFill>
                  <a:srgbClr val="222222"/>
                </a:solidFill>
                <a:latin typeface="Times New Roman" panose="02020603050405020304"/>
                <a:ea typeface="Times New Roman" panose="02020603050405020304"/>
                <a:cs typeface="Times New Roman" panose="02020603050405020304"/>
                <a:sym typeface="Times New Roman" panose="02020603050405020304"/>
              </a:rPr>
              <a:t>We have trained and validated our model with the accuracy of 96.89% and 93.20%.</a:t>
            </a:r>
            <a:endParaRPr lang="en-GB" sz="20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285750" algn="l" rtl="0">
              <a:lnSpc>
                <a:spcPct val="150000"/>
              </a:lnSpc>
              <a:spcBef>
                <a:spcPts val="0"/>
              </a:spcBef>
              <a:spcAft>
                <a:spcPts val="0"/>
              </a:spcAft>
              <a:buSzPts val="1400"/>
              <a:buFont typeface="Arial" panose="020B0604020202020204"/>
              <a:buChar char="•"/>
            </a:pPr>
            <a:r>
              <a:rPr lang="en-GB" sz="2000">
                <a:latin typeface="Times New Roman" panose="02020603050405020304"/>
                <a:ea typeface="Times New Roman" panose="02020603050405020304"/>
                <a:cs typeface="Times New Roman" panose="02020603050405020304"/>
                <a:sym typeface="Times New Roman" panose="02020603050405020304"/>
              </a:rPr>
              <a:t>Our research paper is completed and submitted to the International Journal for Research in Applied Science and Engineering Technology (IJRASET), where it is in review.</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rgbClr val="000000"/>
              </a:buClr>
              <a:buSzPts val="20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have made the GUI of the project.</a:t>
            </a:r>
            <a:endParaRPr sz="2000">
              <a:latin typeface="Times New Roman" panose="02020603050405020304"/>
              <a:ea typeface="Times New Roman" panose="02020603050405020304"/>
              <a:cs typeface="Times New Roman" panose="02020603050405020304"/>
              <a:sym typeface="Times New Roman" panose="02020603050405020304"/>
            </a:endParaRPr>
          </a:p>
          <a:p>
            <a:pPr marL="514350" lvl="0" indent="-196850" algn="l" rtl="0">
              <a:lnSpc>
                <a:spcPct val="100000"/>
              </a:lnSpc>
              <a:spcBef>
                <a:spcPts val="0"/>
              </a:spcBef>
              <a:spcAft>
                <a:spcPts val="0"/>
              </a:spcAft>
              <a:buSzPts val="1400"/>
              <a:buFont typeface="Arial" panose="020B0604020202020204"/>
              <a:buNone/>
            </a:pPr>
            <a:endParaRPr>
              <a:solidFill>
                <a:srgbClr val="222222"/>
              </a:solidFill>
              <a:latin typeface="Arial" panose="020B0604020202020204"/>
              <a:ea typeface="Arial" panose="020B0604020202020204"/>
              <a:cs typeface="Arial" panose="020B0604020202020204"/>
              <a:sym typeface="Arial" panose="020B0604020202020204"/>
            </a:endParaRPr>
          </a:p>
          <a:p>
            <a:pPr marL="514350" lvl="0" indent="-196850" algn="l" rtl="0">
              <a:lnSpc>
                <a:spcPct val="100000"/>
              </a:lnSpc>
              <a:spcBef>
                <a:spcPts val="0"/>
              </a:spcBef>
              <a:spcAft>
                <a:spcPts val="0"/>
              </a:spcAft>
              <a:buSzPts val="1400"/>
              <a:buFont typeface="Arial" panose="020B0604020202020204"/>
              <a:buNone/>
            </a:pPr>
            <a:endParaRPr>
              <a:solidFill>
                <a:srgbClr val="222222"/>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8"/>
          <p:cNvSpPr txBox="1"/>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sz="3300" b="1" u="sng">
              <a:solidFill>
                <a:srgbClr val="C00000"/>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GB" sz="3300" b="1" u="sng">
                <a:solidFill>
                  <a:srgbClr val="C00000"/>
                </a:solidFill>
                <a:latin typeface="Georgia" panose="02040502050405020303"/>
                <a:ea typeface="Georgia" panose="02040502050405020303"/>
                <a:cs typeface="Georgia" panose="02040502050405020303"/>
                <a:sym typeface="Georgia" panose="02040502050405020303"/>
              </a:rPr>
              <a:t>Proof of paper accepted or communicated/ Hackathon/ Patent</a:t>
            </a:r>
            <a:endParaRPr sz="3300" b="1" u="sng">
              <a:solidFill>
                <a:srgbClr val="C00000"/>
              </a:solidFill>
              <a:latin typeface="Georgia" panose="02040502050405020303"/>
              <a:ea typeface="Georgia" panose="02040502050405020303"/>
              <a:cs typeface="Georgia" panose="02040502050405020303"/>
              <a:sym typeface="Georgia" panose="02040502050405020303"/>
            </a:endParaRPr>
          </a:p>
          <a:p>
            <a:pPr marL="0" lvl="0" indent="0" algn="l" rtl="0">
              <a:lnSpc>
                <a:spcPct val="100000"/>
              </a:lnSpc>
              <a:spcBef>
                <a:spcPts val="0"/>
              </a:spcBef>
              <a:spcAft>
                <a:spcPts val="0"/>
              </a:spcAft>
              <a:buClr>
                <a:schemeClr val="dk1"/>
              </a:buClr>
              <a:buSzPts val="1100"/>
              <a:buFont typeface="Arial" panose="020B0604020202020204"/>
              <a:buNone/>
            </a:pPr>
            <a:endParaRPr sz="3300" b="1" u="sng">
              <a:solidFill>
                <a:srgbClr val="C00000"/>
              </a:solidFill>
              <a:latin typeface="Georgia" panose="02040502050405020303"/>
              <a:ea typeface="Georgia" panose="02040502050405020303"/>
              <a:cs typeface="Georgia" panose="02040502050405020303"/>
              <a:sym typeface="Georgia" panose="02040502050405020303"/>
            </a:endParaRPr>
          </a:p>
          <a:p>
            <a:pPr marL="0" lvl="0" indent="0" algn="l" rtl="0">
              <a:lnSpc>
                <a:spcPct val="100000"/>
              </a:lnSpc>
              <a:spcBef>
                <a:spcPts val="0"/>
              </a:spcBef>
              <a:spcAft>
                <a:spcPts val="0"/>
              </a:spcAft>
              <a:buSzPts val="1400"/>
              <a:buNone/>
            </a:pPr>
            <a:endParaRPr sz="3300" b="1" u="sng">
              <a:solidFill>
                <a:srgbClr val="C00000"/>
              </a:solidFill>
              <a:latin typeface="Georgia" panose="02040502050405020303"/>
              <a:ea typeface="Georgia" panose="02040502050405020303"/>
              <a:cs typeface="Georgia" panose="02040502050405020303"/>
              <a:sym typeface="Georgia" panose="02040502050405020303"/>
            </a:endParaRPr>
          </a:p>
        </p:txBody>
      </p:sp>
      <p:sp>
        <p:nvSpPr>
          <p:cNvPr id="179" name="Google Shape;179;p8"/>
          <p:cNvSpPr txBox="1"/>
          <p:nvPr>
            <p:ph type="body" idx="1"/>
          </p:nvPr>
        </p:nvSpPr>
        <p:spPr>
          <a:xfrm>
            <a:off x="457200" y="1600200"/>
            <a:ext cx="7874100" cy="45255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GB" sz="2000"/>
              <a:t>                                        Communicated</a:t>
            </a:r>
            <a:endParaRPr sz="2000"/>
          </a:p>
          <a:p>
            <a:pPr marL="0" lvl="0" indent="0" algn="l" rtl="0">
              <a:lnSpc>
                <a:spcPct val="100000"/>
              </a:lnSpc>
              <a:spcBef>
                <a:spcPts val="0"/>
              </a:spcBef>
              <a:spcAft>
                <a:spcPts val="0"/>
              </a:spcAft>
              <a:buSzPts val="1400"/>
              <a:buNone/>
            </a:pPr>
            <a:endParaRPr sz="2000"/>
          </a:p>
        </p:txBody>
      </p:sp>
      <p:pic>
        <p:nvPicPr>
          <p:cNvPr id="180" name="Google Shape;180;p8"/>
          <p:cNvPicPr preferRelativeResize="0"/>
          <p:nvPr/>
        </p:nvPicPr>
        <p:blipFill rotWithShape="1">
          <a:blip r:embed="rId1"/>
          <a:srcRect/>
          <a:stretch>
            <a:fillRect/>
          </a:stretch>
        </p:blipFill>
        <p:spPr>
          <a:xfrm>
            <a:off x="457200" y="2055623"/>
            <a:ext cx="7626445" cy="459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9"/>
          <p:cNvSpPr txBox="1"/>
          <p:nvPr/>
        </p:nvSpPr>
        <p:spPr>
          <a:xfrm>
            <a:off x="317520" y="-17640"/>
            <a:ext cx="8229240" cy="114264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300"/>
              <a:buFont typeface="Arial" panose="020B0604020202020204"/>
              <a:buNone/>
            </a:pPr>
            <a:r>
              <a:rPr lang="en-GB" sz="3300" b="1" i="0" u="sng" strike="noStrike" cap="none">
                <a:solidFill>
                  <a:srgbClr val="C00000"/>
                </a:solidFill>
                <a:latin typeface="Georgia" panose="02040502050405020303"/>
                <a:ea typeface="Georgia" panose="02040502050405020303"/>
                <a:cs typeface="Georgia" panose="02040502050405020303"/>
                <a:sym typeface="Georgia" panose="02040502050405020303"/>
              </a:rPr>
              <a:t>Motivation to research problem</a:t>
            </a:r>
            <a:endParaRPr sz="33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9"/>
          <p:cNvSpPr txBox="1"/>
          <p:nvPr/>
        </p:nvSpPr>
        <p:spPr>
          <a:xfrm>
            <a:off x="317500" y="1493520"/>
            <a:ext cx="8228330" cy="5270500"/>
          </a:xfrm>
          <a:prstGeom prst="rect">
            <a:avLst/>
          </a:prstGeom>
          <a:noFill/>
          <a:ln>
            <a:noFill/>
          </a:ln>
        </p:spPr>
        <p:txBody>
          <a:bodyPr spcFirstLastPara="1" wrap="square" lIns="91425" tIns="45700" rIns="91425" bIns="45700" anchor="t" anchorCtr="0">
            <a:noAutofit/>
          </a:bodyPr>
          <a:lstStyle/>
          <a:p>
            <a:pPr marL="635" marR="0" lvl="0" indent="0" algn="just" rtl="0">
              <a:lnSpc>
                <a:spcPct val="100000"/>
              </a:lnSpc>
              <a:spcBef>
                <a:spcPts val="400"/>
              </a:spcBef>
              <a:spcAft>
                <a:spcPts val="0"/>
              </a:spcAft>
              <a:buNone/>
            </a:pPr>
            <a:r>
              <a:rPr lang="en-GB"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following facts motivated us to make this project:</a:t>
            </a:r>
            <a:endParaRPr lang="en-GB"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3535" marR="0" lvl="0" indent="-342900" algn="just" rtl="0">
              <a:lnSpc>
                <a:spcPct val="100000"/>
              </a:lnSpc>
              <a:spcBef>
                <a:spcPts val="40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Lung cancer is an important healthcare concern. Men are at greatest risk of dying from this cancer, and women are at second-highest risk.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3535" marR="0" lvl="0" indent="-342900" algn="just" rtl="0">
              <a:lnSpc>
                <a:spcPct val="100000"/>
              </a:lnSpc>
              <a:spcBef>
                <a:spcPts val="40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85 percent of all lung cancer cases are non-small cell lung cancer. Early detection and treatment are important to a patient's recovery.</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3535" marR="0" lvl="0" indent="-342900" algn="just" rtl="0">
              <a:lnSpc>
                <a:spcPct val="100000"/>
              </a:lnSpc>
              <a:spcBef>
                <a:spcPts val="40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Diagnosing the various kinds of cancers of the lungs is usually a troublesome process that requires time and error.</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3535" marR="0" lvl="0" indent="-342900" algn="just" rtl="0">
              <a:lnSpc>
                <a:spcPct val="100000"/>
              </a:lnSpc>
              <a:spcBef>
                <a:spcPts val="40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And the process of detecting lung cancer is a very time consuming, painful and expensive process.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3535" marR="0" lvl="0" indent="-342900" algn="just" rtl="0">
              <a:lnSpc>
                <a:spcPct val="100000"/>
              </a:lnSpc>
              <a:spcBef>
                <a:spcPts val="400"/>
              </a:spcBef>
              <a:spcAft>
                <a:spcPts val="0"/>
              </a:spcAft>
              <a:buClr>
                <a:srgbClr val="000000"/>
              </a:buClr>
              <a:buSzPts val="2000"/>
              <a:buFont typeface="Arial" panose="020B0604020202020204"/>
              <a:buChar char="•"/>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detection system will help in identifying the lung cancer subtypes more accurately and in less time and will help to determine patients' right treatment procedures and their survival rates.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9"/>
          <p:cNvSpPr/>
          <p:nvPr/>
        </p:nvSpPr>
        <p:spPr>
          <a:xfrm>
            <a:off x="2861640" y="5500800"/>
            <a:ext cx="31424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9"/>
          <p:cNvSpPr/>
          <p:nvPr/>
        </p:nvSpPr>
        <p:spPr>
          <a:xfrm>
            <a:off x="685800" y="5983200"/>
            <a:ext cx="7860960" cy="39528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9300</Words>
  <Application>WPS Presentation</Application>
  <PresentationFormat/>
  <Paragraphs>206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SimSun</vt:lpstr>
      <vt:lpstr>Wingdings</vt:lpstr>
      <vt:lpstr>Arial</vt:lpstr>
      <vt:lpstr>Calibri</vt:lpstr>
      <vt:lpstr>Times New Roman</vt:lpstr>
      <vt:lpstr>Georgia</vt:lpstr>
      <vt:lpstr>Microsoft YaHei</vt:lpstr>
      <vt:lpstr>Arial Unicode MS</vt:lpstr>
      <vt:lpstr>Office Theme</vt:lpstr>
      <vt:lpstr>Office Theme</vt:lpstr>
      <vt:lpstr>PowerPoint 演示文稿</vt:lpstr>
      <vt:lpstr>Approval from guide for the evaluation</vt:lpstr>
      <vt:lpstr>PowerPoint 演示文稿</vt:lpstr>
      <vt:lpstr>PowerPoint 演示文稿</vt:lpstr>
      <vt:lpstr>PowerPoint 演示文稿</vt:lpstr>
      <vt:lpstr>Workload distribution of the team</vt:lpstr>
      <vt:lpstr>Improvement/Work done from the last evaluation</vt:lpstr>
      <vt:lpstr>Proof of paper accepted or communicated/ Hackathon/ Patent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dc:creator>
  <cp:lastModifiedBy>Prince Bhardwaj</cp:lastModifiedBy>
  <cp:revision>1</cp:revision>
  <dcterms:created xsi:type="dcterms:W3CDTF">2022-05-10T10:53:15Z</dcterms:created>
  <dcterms:modified xsi:type="dcterms:W3CDTF">2022-05-10T10:53:16Z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ICV">
    <vt:lpwstr>B2B82B2BB1EB49178C40C899FB477E37</vt:lpwstr>
  </property>
  <property fmtid="{D5CDD505-2E9C-101B-9397-08002B2CF9AE}" pid="13" name="KSOProductBuildVer">
    <vt:lpwstr>1033-11.2.0.11074</vt:lpwstr>
  </property>
</Properties>
</file>