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ubik Light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Source Sans Pr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ubikLight-regular.fntdata"/><Relationship Id="rId21" Type="http://schemas.openxmlformats.org/officeDocument/2006/relationships/slide" Target="slides/slide16.xml"/><Relationship Id="rId24" Type="http://schemas.openxmlformats.org/officeDocument/2006/relationships/font" Target="fonts/RubikLight-italic.fntdata"/><Relationship Id="rId23" Type="http://schemas.openxmlformats.org/officeDocument/2006/relationships/font" Target="fonts/Rubik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RubikLight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SansPro-bold.fntdata"/><Relationship Id="rId30" Type="http://schemas.openxmlformats.org/officeDocument/2006/relationships/font" Target="fonts/SourceSansPro-regular.fntdata"/><Relationship Id="rId11" Type="http://schemas.openxmlformats.org/officeDocument/2006/relationships/slide" Target="slides/slide6.xml"/><Relationship Id="rId33" Type="http://schemas.openxmlformats.org/officeDocument/2006/relationships/font" Target="fonts/SourceSansPro-boldItalic.fntdata"/><Relationship Id="rId10" Type="http://schemas.openxmlformats.org/officeDocument/2006/relationships/slide" Target="slides/slide5.xml"/><Relationship Id="rId32" Type="http://schemas.openxmlformats.org/officeDocument/2006/relationships/font" Target="fonts/SourceSansPr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c79cf2f0a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cc79cf2f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f535b249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f535b249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f535b249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f535b249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cbde8db4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cbde8db4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cbde8db4e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cbde8db4e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cbde8db4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cbde8db4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cbde8db4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cbde8db4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f535b2497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f535b2497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cbde8db4e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cbde8db4e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c79cf2f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c79cf2f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cbde8db4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cbde8db4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0861efa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0861efa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cbde8db4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cbde8db4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cbde8db4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cbde8db4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cbde8db4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cbde8db4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969788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2" type="subTitle"/>
          </p:nvPr>
        </p:nvSpPr>
        <p:spPr>
          <a:xfrm>
            <a:off x="59611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3" type="subTitle"/>
          </p:nvPr>
        </p:nvSpPr>
        <p:spPr>
          <a:xfrm>
            <a:off x="34650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type="title"/>
          </p:nvPr>
        </p:nvSpPr>
        <p:spPr>
          <a:xfrm>
            <a:off x="960113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8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0" name="Google Shape;60;p13"/>
          <p:cNvSpPr txBox="1"/>
          <p:nvPr>
            <p:ph idx="4" type="title"/>
          </p:nvPr>
        </p:nvSpPr>
        <p:spPr>
          <a:xfrm>
            <a:off x="6628688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8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1" name="Google Shape;61;p13"/>
          <p:cNvSpPr txBox="1"/>
          <p:nvPr>
            <p:ph idx="5" type="title"/>
          </p:nvPr>
        </p:nvSpPr>
        <p:spPr>
          <a:xfrm>
            <a:off x="3805336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8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2" name="Google Shape;62;p13"/>
          <p:cNvSpPr txBox="1"/>
          <p:nvPr>
            <p:ph idx="6"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76A5AF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0675" y="0"/>
            <a:ext cx="9198600" cy="5143500"/>
          </a:xfrm>
          <a:prstGeom prst="rect">
            <a:avLst/>
          </a:prstGeom>
          <a:solidFill>
            <a:srgbClr val="1B1B1B">
              <a:alpha val="698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ubik Light"/>
              <a:buNone/>
              <a:defRPr sz="3000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ubik Light"/>
              <a:buNone/>
              <a:defRPr sz="3000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ubik Light"/>
              <a:buNone/>
              <a:defRPr sz="3000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ubik Light"/>
              <a:buNone/>
              <a:defRPr sz="3000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ubik Light"/>
              <a:buNone/>
              <a:defRPr sz="3000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ubik Light"/>
              <a:buNone/>
              <a:defRPr sz="3000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ubik Light"/>
              <a:buNone/>
              <a:defRPr sz="3000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ubik Light"/>
              <a:buNone/>
              <a:defRPr sz="3000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ubik Light"/>
              <a:buNone/>
              <a:defRPr sz="3000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Rubik Light"/>
              <a:buChar char="●"/>
              <a:defRPr sz="1800">
                <a:solidFill>
                  <a:srgbClr val="EFEFEF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Rubik Light"/>
              <a:buChar char="○"/>
              <a:defRPr>
                <a:solidFill>
                  <a:srgbClr val="EFEFEF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Rubik Light"/>
              <a:buChar char="■"/>
              <a:defRPr>
                <a:solidFill>
                  <a:srgbClr val="EFEFEF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Rubik Light"/>
              <a:buChar char="●"/>
              <a:defRPr>
                <a:solidFill>
                  <a:srgbClr val="EFEFEF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Rubik Light"/>
              <a:buChar char="○"/>
              <a:defRPr>
                <a:solidFill>
                  <a:srgbClr val="EFEFEF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Rubik Light"/>
              <a:buChar char="■"/>
              <a:defRPr>
                <a:solidFill>
                  <a:srgbClr val="EFEFEF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Rubik Light"/>
              <a:buChar char="●"/>
              <a:defRPr>
                <a:solidFill>
                  <a:srgbClr val="EFEFEF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Rubik Light"/>
              <a:buChar char="○"/>
              <a:defRPr>
                <a:solidFill>
                  <a:srgbClr val="EFEFEF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400"/>
              <a:buFont typeface="Rubik Light"/>
              <a:buChar char="■"/>
              <a:defRPr>
                <a:solidFill>
                  <a:srgbClr val="EFEFEF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Relationship Id="rId4" Type="http://schemas.openxmlformats.org/officeDocument/2006/relationships/image" Target="../media/image15.png"/><Relationship Id="rId5" Type="http://schemas.openxmlformats.org/officeDocument/2006/relationships/image" Target="../media/image9.png"/><Relationship Id="rId6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hyperlink" Target="https://news-curator.vercel.app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News Curator</a:t>
            </a:r>
            <a:endParaRPr b="1"/>
          </a:p>
        </p:txBody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485875" y="1738075"/>
            <a:ext cx="47703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Engineering Project 											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5833550" y="3795050"/>
            <a:ext cx="290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Submitted by: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Rishabh Chawla  2K18/IT/096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Prince Kirar 2K18/IT/086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5100" y="399825"/>
            <a:ext cx="2006900" cy="20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406075" y="3842000"/>
            <a:ext cx="28605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Submitted to: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Mr. Santosh Ray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/>
        </p:nvSpPr>
        <p:spPr>
          <a:xfrm>
            <a:off x="264309" y="1578723"/>
            <a:ext cx="4307700" cy="3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ubik Light"/>
              <a:buChar char="o"/>
            </a:pPr>
            <a:r>
              <a:rPr i="0" lang="en" sz="1800" u="none" cap="none" strike="noStrike">
                <a:solidFill>
                  <a:srgbClr val="F3F3F3"/>
                </a:solidFill>
                <a:latin typeface="Rubik Light"/>
                <a:ea typeface="Rubik Light"/>
                <a:cs typeface="Rubik Light"/>
                <a:sym typeface="Rubik Light"/>
              </a:rPr>
              <a:t>Python</a:t>
            </a:r>
            <a:endParaRPr i="0" sz="1800" u="none" cap="none" strike="noStrike">
              <a:solidFill>
                <a:srgbClr val="F3F3F3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ubik Light"/>
              <a:buChar char="o"/>
            </a:pPr>
            <a:r>
              <a:rPr i="0" lang="en" sz="1800" u="none" cap="none" strike="noStrike">
                <a:solidFill>
                  <a:srgbClr val="F3F3F3"/>
                </a:solidFill>
                <a:latin typeface="Rubik Light"/>
                <a:ea typeface="Rubik Light"/>
                <a:cs typeface="Rubik Light"/>
                <a:sym typeface="Rubik Light"/>
              </a:rPr>
              <a:t>Scikit-learn</a:t>
            </a:r>
            <a:endParaRPr>
              <a:latin typeface="Rubik Light"/>
              <a:ea typeface="Rubik Light"/>
              <a:cs typeface="Rubik Light"/>
              <a:sym typeface="Rubik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ubik Light"/>
              <a:buChar char="o"/>
            </a:pPr>
            <a:r>
              <a:rPr i="0" lang="en" sz="1800" u="none" cap="none" strike="noStrike">
                <a:solidFill>
                  <a:srgbClr val="F3F3F3"/>
                </a:solidFill>
                <a:latin typeface="Rubik Light"/>
                <a:ea typeface="Rubik Light"/>
                <a:cs typeface="Rubik Light"/>
                <a:sym typeface="Rubik Light"/>
              </a:rPr>
              <a:t>JavaScrip</a:t>
            </a:r>
            <a:r>
              <a:rPr i="0" lang="en" sz="1800" u="none" cap="none" strike="noStrike">
                <a:solidFill>
                  <a:srgbClr val="F3F3F3"/>
                </a:solidFill>
                <a:latin typeface="Rubik Light"/>
                <a:ea typeface="Rubik Light"/>
                <a:cs typeface="Rubik Light"/>
                <a:sym typeface="Rubik Light"/>
              </a:rPr>
              <a:t>t</a:t>
            </a:r>
            <a:endParaRPr>
              <a:latin typeface="Rubik Light"/>
              <a:ea typeface="Rubik Light"/>
              <a:cs typeface="Rubik Light"/>
              <a:sym typeface="Rubik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ubik Light"/>
              <a:buChar char="o"/>
            </a:pPr>
            <a:r>
              <a:rPr i="0" lang="en" sz="1800" u="none" cap="none" strike="noStrike">
                <a:solidFill>
                  <a:srgbClr val="F3F3F3"/>
                </a:solidFill>
                <a:latin typeface="Rubik Light"/>
                <a:ea typeface="Rubik Light"/>
                <a:cs typeface="Rubik Light"/>
                <a:sym typeface="Rubik Light"/>
              </a:rPr>
              <a:t>React.js</a:t>
            </a:r>
            <a:endParaRPr>
              <a:latin typeface="Rubik Light"/>
              <a:ea typeface="Rubik Light"/>
              <a:cs typeface="Rubik Light"/>
              <a:sym typeface="Rubik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ubik Light"/>
              <a:buChar char="o"/>
            </a:pPr>
            <a:r>
              <a:rPr i="0" lang="en" sz="1800" u="none" cap="none" strike="noStrike">
                <a:solidFill>
                  <a:srgbClr val="F3F3F3"/>
                </a:solidFill>
                <a:latin typeface="Rubik Light"/>
                <a:ea typeface="Rubik Light"/>
                <a:cs typeface="Rubik Light"/>
                <a:sym typeface="Rubik Light"/>
              </a:rPr>
              <a:t>Flask</a:t>
            </a:r>
            <a:endParaRPr>
              <a:latin typeface="Rubik Light"/>
              <a:ea typeface="Rubik Light"/>
              <a:cs typeface="Rubik Light"/>
              <a:sym typeface="Rubik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ubik Light"/>
              <a:buChar char="o"/>
            </a:pPr>
            <a:r>
              <a:rPr i="0" lang="en" sz="1800" u="none" cap="none" strike="noStrike">
                <a:solidFill>
                  <a:srgbClr val="F3F3F3"/>
                </a:solidFill>
                <a:latin typeface="Rubik Light"/>
                <a:ea typeface="Rubik Light"/>
                <a:cs typeface="Rubik Light"/>
                <a:sym typeface="Rubik Light"/>
              </a:rPr>
              <a:t>Vercel</a:t>
            </a:r>
            <a:endParaRPr i="0" sz="1800" u="none" cap="none" strike="noStrike">
              <a:solidFill>
                <a:srgbClr val="F3F3F3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 rotWithShape="1">
          <a:blip r:embed="rId4">
            <a:alphaModFix/>
          </a:blip>
          <a:srcRect b="6233" l="15377" r="11362" t="8376"/>
          <a:stretch/>
        </p:blipFill>
        <p:spPr>
          <a:xfrm>
            <a:off x="4836491" y="1342150"/>
            <a:ext cx="1795456" cy="14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82032" y="2956075"/>
            <a:ext cx="1192324" cy="153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>
            <p:ph type="title"/>
          </p:nvPr>
        </p:nvSpPr>
        <p:spPr>
          <a:xfrm>
            <a:off x="649646" y="53407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000">
                <a:solidFill>
                  <a:srgbClr val="FFFFFF"/>
                </a:solidFill>
              </a:rPr>
              <a:t>Tech Stack</a:t>
            </a:r>
            <a:endParaRPr sz="4500"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84347" y="1165145"/>
            <a:ext cx="1638530" cy="1638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Fake News Classifier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fake news classifier used is an ensemble learning based 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used a Max Voting Classifier which gives out result with best accuracy among results from child classifiers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 rotWithShape="1">
          <a:blip r:embed="rId3">
            <a:alphaModFix/>
          </a:blip>
          <a:srcRect b="4904" l="1980" r="3278" t="5272"/>
          <a:stretch/>
        </p:blipFill>
        <p:spPr>
          <a:xfrm>
            <a:off x="4656675" y="1388525"/>
            <a:ext cx="4042824" cy="252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Fake News Classifier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Child classifiers includes: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Logistic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KNN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Decision Tree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Random Forest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Stochastic</a:t>
            </a:r>
            <a:r>
              <a:rPr lang="en"/>
              <a:t> Gradient </a:t>
            </a:r>
            <a:r>
              <a:rPr lang="en"/>
              <a:t>Descent Classifier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Multinomial Naive Bayes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Support</a:t>
            </a:r>
            <a:r>
              <a:rPr lang="en"/>
              <a:t> Vector Classifier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 rotWithShape="1">
          <a:blip r:embed="rId3">
            <a:alphaModFix/>
          </a:blip>
          <a:srcRect b="4904" l="1980" r="3278" t="5272"/>
          <a:stretch/>
        </p:blipFill>
        <p:spPr>
          <a:xfrm>
            <a:off x="4656675" y="1312325"/>
            <a:ext cx="4042824" cy="252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499450" y="27315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Front Page</a:t>
            </a:r>
            <a:endParaRPr sz="2700"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38" y="1036975"/>
            <a:ext cx="7996871" cy="3781550"/>
          </a:xfrm>
          <a:prstGeom prst="rect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  <a:effectLst>
            <a:outerShdw blurRad="292100" rotWithShape="0" algn="tl" dir="2700000" dist="139700">
              <a:srgbClr val="333333">
                <a:alpha val="64709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459300" y="254600"/>
            <a:ext cx="81807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Results View</a:t>
            </a:r>
            <a:endParaRPr sz="2700"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050" y="954949"/>
            <a:ext cx="8135876" cy="3987951"/>
          </a:xfrm>
          <a:prstGeom prst="rect">
            <a:avLst/>
          </a:prstGeom>
          <a:noFill/>
          <a:ln cap="flat" cmpd="sng" w="3810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404825" y="317800"/>
            <a:ext cx="83370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Article View</a:t>
            </a:r>
            <a:endParaRPr sz="2700"/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350" y="969475"/>
            <a:ext cx="8231296" cy="3936975"/>
          </a:xfrm>
          <a:prstGeom prst="rect">
            <a:avLst/>
          </a:prstGeom>
          <a:noFill/>
          <a:ln cap="flat" cmpd="sng" w="3810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idx="4294967295" type="title"/>
          </p:nvPr>
        </p:nvSpPr>
        <p:spPr>
          <a:xfrm>
            <a:off x="1527450" y="1568550"/>
            <a:ext cx="6089100" cy="20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100">
                <a:latin typeface="Roboto"/>
                <a:ea typeface="Roboto"/>
                <a:cs typeface="Roboto"/>
                <a:sym typeface="Roboto"/>
              </a:rPr>
              <a:t>Thank you!</a:t>
            </a:r>
            <a:endParaRPr sz="9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Proposed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Flow Diagram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Implementation</a:t>
            </a:r>
            <a:r>
              <a:rPr lang="en"/>
              <a:t> Overview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Fake News Classifier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Views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433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</a:rPr>
              <a:t>Fake news is any form of false story or content spread on the internet to influence people’s view to gain inimical benefits. Detecting fake news in the digital world is a significant challenge in overcoming the widespread dissemination of rumors and biases. for eg. there was an article spreading the news that "Cadbury chocolate is infected with HIV-Positive Blood". Rumors began to spread, damaging Cadbury’s reputation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0" l="22023" r="8787" t="0"/>
          <a:stretch/>
        </p:blipFill>
        <p:spPr>
          <a:xfrm>
            <a:off x="4994750" y="1307713"/>
            <a:ext cx="3894799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Ability to search news articles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Give summary of the news 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Detect whether news is genuine or not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Give detailed </a:t>
            </a:r>
            <a:r>
              <a:rPr lang="en"/>
              <a:t>sentiment</a:t>
            </a:r>
            <a:r>
              <a:rPr lang="en"/>
              <a:t> analysis of each news article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Functional web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Front end </a:t>
            </a:r>
            <a:r>
              <a:rPr lang="en"/>
              <a:t>deployment</a:t>
            </a:r>
            <a:r>
              <a:rPr lang="en"/>
              <a:t> for easy 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Give access to top keywords to help users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As requirements were stable and unambiguous, web technology is well understood by us. Waterfall model was decided for development task.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Design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5190475" y="1152475"/>
            <a:ext cx="364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Scrape links of given input through google news.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For every link, scrape the article and perform sentiment analysis, extract summary classify as fake or not and store each result in compile result.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Once performing analysis on each link display compile result on UI.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0825"/>
            <a:ext cx="5126675" cy="307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 Diagram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1068375" y="1152475"/>
            <a:ext cx="7007400" cy="3918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371" y="1152475"/>
            <a:ext cx="7007255" cy="391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08550" y="304100"/>
            <a:ext cx="85269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Architecture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700" y="927500"/>
            <a:ext cx="4191000" cy="39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4885150" y="951200"/>
            <a:ext cx="3950400" cy="3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b="1" lang="en" sz="1600">
                <a:solidFill>
                  <a:srgbClr val="FFFFFF"/>
                </a:solidFill>
              </a:rPr>
              <a:t>summary.py</a:t>
            </a:r>
            <a:r>
              <a:rPr lang="en" sz="1600">
                <a:solidFill>
                  <a:srgbClr val="FFFFFF"/>
                </a:solidFill>
              </a:rPr>
              <a:t> : It contains logic for summarizing the content extracted from the news article. It uses the nltk library to process the content.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b="1" lang="en" sz="1600">
                <a:solidFill>
                  <a:srgbClr val="FFFFFF"/>
                </a:solidFill>
              </a:rPr>
              <a:t>news.py</a:t>
            </a:r>
            <a:r>
              <a:rPr lang="en" sz="1600">
                <a:solidFill>
                  <a:srgbClr val="FFFFFF"/>
                </a:solidFill>
              </a:rPr>
              <a:t> : It contains logic for extracting news links from google search’s news results, then extracting news content from every news article and then process it using textblob and summary.py.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b="1" lang="en" sz="1600">
                <a:solidFill>
                  <a:srgbClr val="FFFFFF"/>
                </a:solidFill>
              </a:rPr>
              <a:t>app.py </a:t>
            </a:r>
            <a:r>
              <a:rPr lang="en" sz="1600">
                <a:solidFill>
                  <a:srgbClr val="FFFFFF"/>
                </a:solidFill>
              </a:rPr>
              <a:t>: It contains code for our flask based http server which connects our logic in </a:t>
            </a:r>
            <a:r>
              <a:rPr i="1" lang="en" sz="1600">
                <a:solidFill>
                  <a:srgbClr val="FFFFFF"/>
                </a:solidFill>
              </a:rPr>
              <a:t>news.py</a:t>
            </a:r>
            <a:r>
              <a:rPr b="1" lang="en" sz="1600">
                <a:solidFill>
                  <a:srgbClr val="FFFFFF"/>
                </a:solidFill>
              </a:rPr>
              <a:t> </a:t>
            </a:r>
            <a:r>
              <a:rPr lang="en" sz="1600">
                <a:solidFill>
                  <a:srgbClr val="FFFFFF"/>
                </a:solidFill>
              </a:rPr>
              <a:t>with our client using http requests.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08550" y="304100"/>
            <a:ext cx="85269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Architecture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700" y="927500"/>
            <a:ext cx="4165831" cy="39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4885150" y="951200"/>
            <a:ext cx="3950400" cy="3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b="1" lang="en" sz="1600">
                <a:solidFill>
                  <a:srgbClr val="FFFFFF"/>
                </a:solidFill>
              </a:rPr>
              <a:t>Static HTTP server</a:t>
            </a:r>
            <a:r>
              <a:rPr lang="en" sz="1600">
                <a:solidFill>
                  <a:srgbClr val="FFFFFF"/>
                </a:solidFill>
              </a:rPr>
              <a:t> : http server which renders the bundled react application which consists of static assets. Deployed at :-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https://news-curator.vercel.app/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b="1" lang="en" sz="1600">
                <a:solidFill>
                  <a:srgbClr val="FFFFFF"/>
                </a:solidFill>
              </a:rPr>
              <a:t>Webpack </a:t>
            </a:r>
            <a:r>
              <a:rPr lang="en" sz="1600">
                <a:solidFill>
                  <a:srgbClr val="FFFFFF"/>
                </a:solidFill>
              </a:rPr>
              <a:t>: webpack is the bundler used to bundle the react project. For processing each file type, </a:t>
            </a:r>
            <a:r>
              <a:rPr b="1" lang="en" sz="1600">
                <a:solidFill>
                  <a:srgbClr val="FFFFFF"/>
                </a:solidFill>
              </a:rPr>
              <a:t>regex</a:t>
            </a:r>
            <a:r>
              <a:rPr lang="en" sz="1600">
                <a:solidFill>
                  <a:srgbClr val="FFFFFF"/>
                </a:solidFill>
              </a:rPr>
              <a:t> is used to identify which file loader to use.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b="1" lang="en" sz="1600">
                <a:solidFill>
                  <a:srgbClr val="FFFFFF"/>
                </a:solidFill>
              </a:rPr>
              <a:t>React Client</a:t>
            </a:r>
            <a:r>
              <a:rPr lang="en" sz="1600">
                <a:solidFill>
                  <a:srgbClr val="FFFFFF"/>
                </a:solidFill>
              </a:rPr>
              <a:t> : It consists of code for the UI of the web client which will be rendered to the user upon request to our static http server.</a:t>
            </a:r>
            <a:endParaRPr b="1"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Overview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416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</a:rPr>
              <a:t>This project built using: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b="1" lang="en" sz="1600">
                <a:solidFill>
                  <a:srgbClr val="FFFFFF"/>
                </a:solidFill>
              </a:rPr>
              <a:t>Scraping tools</a:t>
            </a:r>
            <a:r>
              <a:rPr lang="en" sz="1600">
                <a:solidFill>
                  <a:srgbClr val="FFFFFF"/>
                </a:solidFill>
              </a:rPr>
              <a:t> to accumulate news source and data for article content and metadata using web scraping through</a:t>
            </a:r>
            <a:r>
              <a:rPr b="1" lang="en" sz="1600">
                <a:solidFill>
                  <a:srgbClr val="FFFFFF"/>
                </a:solidFill>
              </a:rPr>
              <a:t> google news </a:t>
            </a:r>
            <a:r>
              <a:rPr lang="en" sz="1600">
                <a:solidFill>
                  <a:srgbClr val="FFFFFF"/>
                </a:solidFill>
              </a:rPr>
              <a:t>which uses </a:t>
            </a:r>
            <a:r>
              <a:rPr b="1" lang="en" sz="1600">
                <a:solidFill>
                  <a:srgbClr val="FFFFFF"/>
                </a:solidFill>
              </a:rPr>
              <a:t>regular expression</a:t>
            </a:r>
            <a:r>
              <a:rPr lang="en" sz="1600">
                <a:solidFill>
                  <a:srgbClr val="FFFFFF"/>
                </a:solidFill>
              </a:rPr>
              <a:t> for this purpose.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b="1" lang="en" sz="1600">
                <a:solidFill>
                  <a:srgbClr val="FFFFFF"/>
                </a:solidFill>
              </a:rPr>
              <a:t>Natural language processing (NLP)</a:t>
            </a:r>
            <a:r>
              <a:rPr lang="en" sz="1600">
                <a:solidFill>
                  <a:srgbClr val="FFFFFF"/>
                </a:solidFill>
              </a:rPr>
              <a:t> to provide sentiment analysis of news 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b="1" lang="en" sz="1600">
                <a:solidFill>
                  <a:srgbClr val="FFFFFF"/>
                </a:solidFill>
              </a:rPr>
              <a:t>Machine learning Algorithm </a:t>
            </a:r>
            <a:r>
              <a:rPr lang="en" sz="1600">
                <a:solidFill>
                  <a:srgbClr val="FFFFFF"/>
                </a:solidFill>
              </a:rPr>
              <a:t>to classify news article as fake or genuine.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6600" y="1220825"/>
            <a:ext cx="4365000" cy="2455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