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1" d="100"/>
          <a:sy n="71" d="100"/>
        </p:scale>
        <p:origin x="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FE59E-167A-4105-B460-F66DDCEB9F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BDDAAE96-8B18-4CC9-9A77-D37275B972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3B74D621-562D-4D2E-92A2-FACA4F8EB8B8}"/>
              </a:ext>
            </a:extLst>
          </p:cNvPr>
          <p:cNvSpPr>
            <a:spLocks noGrp="1"/>
          </p:cNvSpPr>
          <p:nvPr>
            <p:ph type="dt" sz="half" idx="10"/>
          </p:nvPr>
        </p:nvSpPr>
        <p:spPr/>
        <p:txBody>
          <a:bodyPr/>
          <a:lstStyle/>
          <a:p>
            <a:fld id="{5887E3D0-5DEF-4793-B4F9-66D11A698639}" type="datetimeFigureOut">
              <a:rPr lang="en-ZA" smtClean="0"/>
              <a:t>2022/01/12</a:t>
            </a:fld>
            <a:endParaRPr lang="en-ZA"/>
          </a:p>
        </p:txBody>
      </p:sp>
      <p:sp>
        <p:nvSpPr>
          <p:cNvPr id="5" name="Footer Placeholder 4">
            <a:extLst>
              <a:ext uri="{FF2B5EF4-FFF2-40B4-BE49-F238E27FC236}">
                <a16:creationId xmlns:a16="http://schemas.microsoft.com/office/drawing/2014/main" id="{55FF58B4-A4B5-4A18-A79E-5F72CCAEC8E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68BBCDE5-C38D-4DCE-804F-443080E0DBE7}"/>
              </a:ext>
            </a:extLst>
          </p:cNvPr>
          <p:cNvSpPr>
            <a:spLocks noGrp="1"/>
          </p:cNvSpPr>
          <p:nvPr>
            <p:ph type="sldNum" sz="quarter" idx="12"/>
          </p:nvPr>
        </p:nvSpPr>
        <p:spPr/>
        <p:txBody>
          <a:bodyPr/>
          <a:lstStyle/>
          <a:p>
            <a:fld id="{B6DFD0F1-9D08-48F6-AAE6-B8298CB9AF5F}" type="slidenum">
              <a:rPr lang="en-ZA" smtClean="0"/>
              <a:t>‹#›</a:t>
            </a:fld>
            <a:endParaRPr lang="en-ZA"/>
          </a:p>
        </p:txBody>
      </p:sp>
    </p:spTree>
    <p:extLst>
      <p:ext uri="{BB962C8B-B14F-4D97-AF65-F5344CB8AC3E}">
        <p14:creationId xmlns:p14="http://schemas.microsoft.com/office/powerpoint/2010/main" val="4192226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5407E-03AF-41BE-BE6A-00E538CB564F}"/>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5A42B718-288E-4B55-82F8-05695FD876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A761C8A8-A01D-4F0D-9C6C-C1183CFFBF59}"/>
              </a:ext>
            </a:extLst>
          </p:cNvPr>
          <p:cNvSpPr>
            <a:spLocks noGrp="1"/>
          </p:cNvSpPr>
          <p:nvPr>
            <p:ph type="dt" sz="half" idx="10"/>
          </p:nvPr>
        </p:nvSpPr>
        <p:spPr/>
        <p:txBody>
          <a:bodyPr/>
          <a:lstStyle/>
          <a:p>
            <a:fld id="{5887E3D0-5DEF-4793-B4F9-66D11A698639}" type="datetimeFigureOut">
              <a:rPr lang="en-ZA" smtClean="0"/>
              <a:t>2022/01/12</a:t>
            </a:fld>
            <a:endParaRPr lang="en-ZA"/>
          </a:p>
        </p:txBody>
      </p:sp>
      <p:sp>
        <p:nvSpPr>
          <p:cNvPr id="5" name="Footer Placeholder 4">
            <a:extLst>
              <a:ext uri="{FF2B5EF4-FFF2-40B4-BE49-F238E27FC236}">
                <a16:creationId xmlns:a16="http://schemas.microsoft.com/office/drawing/2014/main" id="{0B5525BB-3E28-4971-9446-A4DB33DA2948}"/>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B605AD4B-56BB-4E8F-8A80-DB827ABB41B4}"/>
              </a:ext>
            </a:extLst>
          </p:cNvPr>
          <p:cNvSpPr>
            <a:spLocks noGrp="1"/>
          </p:cNvSpPr>
          <p:nvPr>
            <p:ph type="sldNum" sz="quarter" idx="12"/>
          </p:nvPr>
        </p:nvSpPr>
        <p:spPr/>
        <p:txBody>
          <a:bodyPr/>
          <a:lstStyle/>
          <a:p>
            <a:fld id="{B6DFD0F1-9D08-48F6-AAE6-B8298CB9AF5F}" type="slidenum">
              <a:rPr lang="en-ZA" smtClean="0"/>
              <a:t>‹#›</a:t>
            </a:fld>
            <a:endParaRPr lang="en-ZA"/>
          </a:p>
        </p:txBody>
      </p:sp>
    </p:spTree>
    <p:extLst>
      <p:ext uri="{BB962C8B-B14F-4D97-AF65-F5344CB8AC3E}">
        <p14:creationId xmlns:p14="http://schemas.microsoft.com/office/powerpoint/2010/main" val="2673464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580FBB-89D6-4FC4-BB33-04921B14ED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EC690F41-502D-426F-97F0-7650717B75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4DF376AB-9A39-40CD-A676-810975471493}"/>
              </a:ext>
            </a:extLst>
          </p:cNvPr>
          <p:cNvSpPr>
            <a:spLocks noGrp="1"/>
          </p:cNvSpPr>
          <p:nvPr>
            <p:ph type="dt" sz="half" idx="10"/>
          </p:nvPr>
        </p:nvSpPr>
        <p:spPr/>
        <p:txBody>
          <a:bodyPr/>
          <a:lstStyle/>
          <a:p>
            <a:fld id="{5887E3D0-5DEF-4793-B4F9-66D11A698639}" type="datetimeFigureOut">
              <a:rPr lang="en-ZA" smtClean="0"/>
              <a:t>2022/01/12</a:t>
            </a:fld>
            <a:endParaRPr lang="en-ZA"/>
          </a:p>
        </p:txBody>
      </p:sp>
      <p:sp>
        <p:nvSpPr>
          <p:cNvPr id="5" name="Footer Placeholder 4">
            <a:extLst>
              <a:ext uri="{FF2B5EF4-FFF2-40B4-BE49-F238E27FC236}">
                <a16:creationId xmlns:a16="http://schemas.microsoft.com/office/drawing/2014/main" id="{99870C45-B30C-4A54-86E7-7FD05203D3B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7C77F93F-94D0-4956-B4D3-E12D0133F4D6}"/>
              </a:ext>
            </a:extLst>
          </p:cNvPr>
          <p:cNvSpPr>
            <a:spLocks noGrp="1"/>
          </p:cNvSpPr>
          <p:nvPr>
            <p:ph type="sldNum" sz="quarter" idx="12"/>
          </p:nvPr>
        </p:nvSpPr>
        <p:spPr/>
        <p:txBody>
          <a:bodyPr/>
          <a:lstStyle/>
          <a:p>
            <a:fld id="{B6DFD0F1-9D08-48F6-AAE6-B8298CB9AF5F}" type="slidenum">
              <a:rPr lang="en-ZA" smtClean="0"/>
              <a:t>‹#›</a:t>
            </a:fld>
            <a:endParaRPr lang="en-ZA"/>
          </a:p>
        </p:txBody>
      </p:sp>
    </p:spTree>
    <p:extLst>
      <p:ext uri="{BB962C8B-B14F-4D97-AF65-F5344CB8AC3E}">
        <p14:creationId xmlns:p14="http://schemas.microsoft.com/office/powerpoint/2010/main" val="2290701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DE8DF-71C3-47AC-B88F-85B6F68F64BF}"/>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6E1AEC09-8654-4B08-840C-A14B585257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A909633E-8589-4354-8FB0-454ECC6DAA60}"/>
              </a:ext>
            </a:extLst>
          </p:cNvPr>
          <p:cNvSpPr>
            <a:spLocks noGrp="1"/>
          </p:cNvSpPr>
          <p:nvPr>
            <p:ph type="dt" sz="half" idx="10"/>
          </p:nvPr>
        </p:nvSpPr>
        <p:spPr/>
        <p:txBody>
          <a:bodyPr/>
          <a:lstStyle/>
          <a:p>
            <a:fld id="{5887E3D0-5DEF-4793-B4F9-66D11A698639}" type="datetimeFigureOut">
              <a:rPr lang="en-ZA" smtClean="0"/>
              <a:t>2022/01/12</a:t>
            </a:fld>
            <a:endParaRPr lang="en-ZA"/>
          </a:p>
        </p:txBody>
      </p:sp>
      <p:sp>
        <p:nvSpPr>
          <p:cNvPr id="5" name="Footer Placeholder 4">
            <a:extLst>
              <a:ext uri="{FF2B5EF4-FFF2-40B4-BE49-F238E27FC236}">
                <a16:creationId xmlns:a16="http://schemas.microsoft.com/office/drawing/2014/main" id="{0FF90976-FCCB-4EBA-90C6-5AB12079817B}"/>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F75A6D5D-710C-4B75-B90F-7F1BC8FD9B69}"/>
              </a:ext>
            </a:extLst>
          </p:cNvPr>
          <p:cNvSpPr>
            <a:spLocks noGrp="1"/>
          </p:cNvSpPr>
          <p:nvPr>
            <p:ph type="sldNum" sz="quarter" idx="12"/>
          </p:nvPr>
        </p:nvSpPr>
        <p:spPr/>
        <p:txBody>
          <a:bodyPr/>
          <a:lstStyle/>
          <a:p>
            <a:fld id="{B6DFD0F1-9D08-48F6-AAE6-B8298CB9AF5F}" type="slidenum">
              <a:rPr lang="en-ZA" smtClean="0"/>
              <a:t>‹#›</a:t>
            </a:fld>
            <a:endParaRPr lang="en-ZA"/>
          </a:p>
        </p:txBody>
      </p:sp>
    </p:spTree>
    <p:extLst>
      <p:ext uri="{BB962C8B-B14F-4D97-AF65-F5344CB8AC3E}">
        <p14:creationId xmlns:p14="http://schemas.microsoft.com/office/powerpoint/2010/main" val="111774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B2181-4FF9-470C-9A58-4F6ED1C3B6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1208E6BE-2483-446D-AB69-3100EF63CB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09489B-FFAA-4D7A-9F2F-10E46365D363}"/>
              </a:ext>
            </a:extLst>
          </p:cNvPr>
          <p:cNvSpPr>
            <a:spLocks noGrp="1"/>
          </p:cNvSpPr>
          <p:nvPr>
            <p:ph type="dt" sz="half" idx="10"/>
          </p:nvPr>
        </p:nvSpPr>
        <p:spPr/>
        <p:txBody>
          <a:bodyPr/>
          <a:lstStyle/>
          <a:p>
            <a:fld id="{5887E3D0-5DEF-4793-B4F9-66D11A698639}" type="datetimeFigureOut">
              <a:rPr lang="en-ZA" smtClean="0"/>
              <a:t>2022/01/12</a:t>
            </a:fld>
            <a:endParaRPr lang="en-ZA"/>
          </a:p>
        </p:txBody>
      </p:sp>
      <p:sp>
        <p:nvSpPr>
          <p:cNvPr id="5" name="Footer Placeholder 4">
            <a:extLst>
              <a:ext uri="{FF2B5EF4-FFF2-40B4-BE49-F238E27FC236}">
                <a16:creationId xmlns:a16="http://schemas.microsoft.com/office/drawing/2014/main" id="{C76DBF40-2712-423F-B900-FADE33B57603}"/>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FC0DA6F1-0465-4A17-B362-B029EFC77B98}"/>
              </a:ext>
            </a:extLst>
          </p:cNvPr>
          <p:cNvSpPr>
            <a:spLocks noGrp="1"/>
          </p:cNvSpPr>
          <p:nvPr>
            <p:ph type="sldNum" sz="quarter" idx="12"/>
          </p:nvPr>
        </p:nvSpPr>
        <p:spPr/>
        <p:txBody>
          <a:bodyPr/>
          <a:lstStyle/>
          <a:p>
            <a:fld id="{B6DFD0F1-9D08-48F6-AAE6-B8298CB9AF5F}" type="slidenum">
              <a:rPr lang="en-ZA" smtClean="0"/>
              <a:t>‹#›</a:t>
            </a:fld>
            <a:endParaRPr lang="en-ZA"/>
          </a:p>
        </p:txBody>
      </p:sp>
    </p:spTree>
    <p:extLst>
      <p:ext uri="{BB962C8B-B14F-4D97-AF65-F5344CB8AC3E}">
        <p14:creationId xmlns:p14="http://schemas.microsoft.com/office/powerpoint/2010/main" val="2468011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0C251-BF00-49BB-BE47-DA0232E72CF4}"/>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6F588F34-78E6-46C1-B25A-AD2CABD60D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D0823820-5E1E-441C-8FBA-2E6E4EB23E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CD162414-6522-4796-A269-E5EEF8763AEF}"/>
              </a:ext>
            </a:extLst>
          </p:cNvPr>
          <p:cNvSpPr>
            <a:spLocks noGrp="1"/>
          </p:cNvSpPr>
          <p:nvPr>
            <p:ph type="dt" sz="half" idx="10"/>
          </p:nvPr>
        </p:nvSpPr>
        <p:spPr/>
        <p:txBody>
          <a:bodyPr/>
          <a:lstStyle/>
          <a:p>
            <a:fld id="{5887E3D0-5DEF-4793-B4F9-66D11A698639}" type="datetimeFigureOut">
              <a:rPr lang="en-ZA" smtClean="0"/>
              <a:t>2022/01/12</a:t>
            </a:fld>
            <a:endParaRPr lang="en-ZA"/>
          </a:p>
        </p:txBody>
      </p:sp>
      <p:sp>
        <p:nvSpPr>
          <p:cNvPr id="6" name="Footer Placeholder 5">
            <a:extLst>
              <a:ext uri="{FF2B5EF4-FFF2-40B4-BE49-F238E27FC236}">
                <a16:creationId xmlns:a16="http://schemas.microsoft.com/office/drawing/2014/main" id="{D5D1ED68-4C2C-4F0D-A5E7-8F8204400B53}"/>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0FB32085-467C-4AA0-B365-6F66C8D010AD}"/>
              </a:ext>
            </a:extLst>
          </p:cNvPr>
          <p:cNvSpPr>
            <a:spLocks noGrp="1"/>
          </p:cNvSpPr>
          <p:nvPr>
            <p:ph type="sldNum" sz="quarter" idx="12"/>
          </p:nvPr>
        </p:nvSpPr>
        <p:spPr/>
        <p:txBody>
          <a:bodyPr/>
          <a:lstStyle/>
          <a:p>
            <a:fld id="{B6DFD0F1-9D08-48F6-AAE6-B8298CB9AF5F}" type="slidenum">
              <a:rPr lang="en-ZA" smtClean="0"/>
              <a:t>‹#›</a:t>
            </a:fld>
            <a:endParaRPr lang="en-ZA"/>
          </a:p>
        </p:txBody>
      </p:sp>
    </p:spTree>
    <p:extLst>
      <p:ext uri="{BB962C8B-B14F-4D97-AF65-F5344CB8AC3E}">
        <p14:creationId xmlns:p14="http://schemas.microsoft.com/office/powerpoint/2010/main" val="1160799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1CD6-25A1-4EAE-ACCE-87609BCEB77F}"/>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60A89D04-351D-4145-BBCD-C94B217770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707215-ACFE-47D3-8A6C-305B4269CC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74E80B47-E5D6-4F07-8C89-A9691554DD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E2AE43-F887-4290-A199-706822D51C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857C5EBE-B3F1-4A5B-85D7-648BAE58D87E}"/>
              </a:ext>
            </a:extLst>
          </p:cNvPr>
          <p:cNvSpPr>
            <a:spLocks noGrp="1"/>
          </p:cNvSpPr>
          <p:nvPr>
            <p:ph type="dt" sz="half" idx="10"/>
          </p:nvPr>
        </p:nvSpPr>
        <p:spPr/>
        <p:txBody>
          <a:bodyPr/>
          <a:lstStyle/>
          <a:p>
            <a:fld id="{5887E3D0-5DEF-4793-B4F9-66D11A698639}" type="datetimeFigureOut">
              <a:rPr lang="en-ZA" smtClean="0"/>
              <a:t>2022/01/12</a:t>
            </a:fld>
            <a:endParaRPr lang="en-ZA"/>
          </a:p>
        </p:txBody>
      </p:sp>
      <p:sp>
        <p:nvSpPr>
          <p:cNvPr id="8" name="Footer Placeholder 7">
            <a:extLst>
              <a:ext uri="{FF2B5EF4-FFF2-40B4-BE49-F238E27FC236}">
                <a16:creationId xmlns:a16="http://schemas.microsoft.com/office/drawing/2014/main" id="{EFEF6AE4-9CE5-4410-BB10-7D85BD4E55A7}"/>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CBED7A8D-7ECA-4FE2-ADDB-B7E9BDC4DB32}"/>
              </a:ext>
            </a:extLst>
          </p:cNvPr>
          <p:cNvSpPr>
            <a:spLocks noGrp="1"/>
          </p:cNvSpPr>
          <p:nvPr>
            <p:ph type="sldNum" sz="quarter" idx="12"/>
          </p:nvPr>
        </p:nvSpPr>
        <p:spPr/>
        <p:txBody>
          <a:bodyPr/>
          <a:lstStyle/>
          <a:p>
            <a:fld id="{B6DFD0F1-9D08-48F6-AAE6-B8298CB9AF5F}" type="slidenum">
              <a:rPr lang="en-ZA" smtClean="0"/>
              <a:t>‹#›</a:t>
            </a:fld>
            <a:endParaRPr lang="en-ZA"/>
          </a:p>
        </p:txBody>
      </p:sp>
    </p:spTree>
    <p:extLst>
      <p:ext uri="{BB962C8B-B14F-4D97-AF65-F5344CB8AC3E}">
        <p14:creationId xmlns:p14="http://schemas.microsoft.com/office/powerpoint/2010/main" val="1269095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4FD4-2A61-48DF-B6AE-38692316DEB0}"/>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AE7AE541-B97C-40D4-A636-073F750D2A8F}"/>
              </a:ext>
            </a:extLst>
          </p:cNvPr>
          <p:cNvSpPr>
            <a:spLocks noGrp="1"/>
          </p:cNvSpPr>
          <p:nvPr>
            <p:ph type="dt" sz="half" idx="10"/>
          </p:nvPr>
        </p:nvSpPr>
        <p:spPr/>
        <p:txBody>
          <a:bodyPr/>
          <a:lstStyle/>
          <a:p>
            <a:fld id="{5887E3D0-5DEF-4793-B4F9-66D11A698639}" type="datetimeFigureOut">
              <a:rPr lang="en-ZA" smtClean="0"/>
              <a:t>2022/01/12</a:t>
            </a:fld>
            <a:endParaRPr lang="en-ZA"/>
          </a:p>
        </p:txBody>
      </p:sp>
      <p:sp>
        <p:nvSpPr>
          <p:cNvPr id="4" name="Footer Placeholder 3">
            <a:extLst>
              <a:ext uri="{FF2B5EF4-FFF2-40B4-BE49-F238E27FC236}">
                <a16:creationId xmlns:a16="http://schemas.microsoft.com/office/drawing/2014/main" id="{673FC306-9EB1-465F-9BFA-1E2D5CF2A246}"/>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FAA35312-A1B9-4398-8D57-0600C54546F4}"/>
              </a:ext>
            </a:extLst>
          </p:cNvPr>
          <p:cNvSpPr>
            <a:spLocks noGrp="1"/>
          </p:cNvSpPr>
          <p:nvPr>
            <p:ph type="sldNum" sz="quarter" idx="12"/>
          </p:nvPr>
        </p:nvSpPr>
        <p:spPr/>
        <p:txBody>
          <a:bodyPr/>
          <a:lstStyle/>
          <a:p>
            <a:fld id="{B6DFD0F1-9D08-48F6-AAE6-B8298CB9AF5F}" type="slidenum">
              <a:rPr lang="en-ZA" smtClean="0"/>
              <a:t>‹#›</a:t>
            </a:fld>
            <a:endParaRPr lang="en-ZA"/>
          </a:p>
        </p:txBody>
      </p:sp>
    </p:spTree>
    <p:extLst>
      <p:ext uri="{BB962C8B-B14F-4D97-AF65-F5344CB8AC3E}">
        <p14:creationId xmlns:p14="http://schemas.microsoft.com/office/powerpoint/2010/main" val="98193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37935E-979D-40B3-85EE-58414400404D}"/>
              </a:ext>
            </a:extLst>
          </p:cNvPr>
          <p:cNvSpPr>
            <a:spLocks noGrp="1"/>
          </p:cNvSpPr>
          <p:nvPr>
            <p:ph type="dt" sz="half" idx="10"/>
          </p:nvPr>
        </p:nvSpPr>
        <p:spPr/>
        <p:txBody>
          <a:bodyPr/>
          <a:lstStyle/>
          <a:p>
            <a:fld id="{5887E3D0-5DEF-4793-B4F9-66D11A698639}" type="datetimeFigureOut">
              <a:rPr lang="en-ZA" smtClean="0"/>
              <a:t>2022/01/12</a:t>
            </a:fld>
            <a:endParaRPr lang="en-ZA"/>
          </a:p>
        </p:txBody>
      </p:sp>
      <p:sp>
        <p:nvSpPr>
          <p:cNvPr id="3" name="Footer Placeholder 2">
            <a:extLst>
              <a:ext uri="{FF2B5EF4-FFF2-40B4-BE49-F238E27FC236}">
                <a16:creationId xmlns:a16="http://schemas.microsoft.com/office/drawing/2014/main" id="{3A5F8942-E26F-44EC-8DC8-B0200FF45305}"/>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FAA8886A-88D1-457A-A897-45A0B383E126}"/>
              </a:ext>
            </a:extLst>
          </p:cNvPr>
          <p:cNvSpPr>
            <a:spLocks noGrp="1"/>
          </p:cNvSpPr>
          <p:nvPr>
            <p:ph type="sldNum" sz="quarter" idx="12"/>
          </p:nvPr>
        </p:nvSpPr>
        <p:spPr/>
        <p:txBody>
          <a:bodyPr/>
          <a:lstStyle/>
          <a:p>
            <a:fld id="{B6DFD0F1-9D08-48F6-AAE6-B8298CB9AF5F}" type="slidenum">
              <a:rPr lang="en-ZA" smtClean="0"/>
              <a:t>‹#›</a:t>
            </a:fld>
            <a:endParaRPr lang="en-ZA"/>
          </a:p>
        </p:txBody>
      </p:sp>
    </p:spTree>
    <p:extLst>
      <p:ext uri="{BB962C8B-B14F-4D97-AF65-F5344CB8AC3E}">
        <p14:creationId xmlns:p14="http://schemas.microsoft.com/office/powerpoint/2010/main" val="3029512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889B-35B0-4135-9B00-0B8382471D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3390CF47-07C4-4AA5-82DF-54833DE29A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55B2F176-A5AE-46C4-94DF-77E5DD6700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3D275F-0071-42AE-957B-428054398937}"/>
              </a:ext>
            </a:extLst>
          </p:cNvPr>
          <p:cNvSpPr>
            <a:spLocks noGrp="1"/>
          </p:cNvSpPr>
          <p:nvPr>
            <p:ph type="dt" sz="half" idx="10"/>
          </p:nvPr>
        </p:nvSpPr>
        <p:spPr/>
        <p:txBody>
          <a:bodyPr/>
          <a:lstStyle/>
          <a:p>
            <a:fld id="{5887E3D0-5DEF-4793-B4F9-66D11A698639}" type="datetimeFigureOut">
              <a:rPr lang="en-ZA" smtClean="0"/>
              <a:t>2022/01/12</a:t>
            </a:fld>
            <a:endParaRPr lang="en-ZA"/>
          </a:p>
        </p:txBody>
      </p:sp>
      <p:sp>
        <p:nvSpPr>
          <p:cNvPr id="6" name="Footer Placeholder 5">
            <a:extLst>
              <a:ext uri="{FF2B5EF4-FFF2-40B4-BE49-F238E27FC236}">
                <a16:creationId xmlns:a16="http://schemas.microsoft.com/office/drawing/2014/main" id="{15B1D9FB-600C-4FB7-8042-F2F96304CC0F}"/>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3A54DB3D-2CD3-4C93-9D7E-9C3CF71CDB8B}"/>
              </a:ext>
            </a:extLst>
          </p:cNvPr>
          <p:cNvSpPr>
            <a:spLocks noGrp="1"/>
          </p:cNvSpPr>
          <p:nvPr>
            <p:ph type="sldNum" sz="quarter" idx="12"/>
          </p:nvPr>
        </p:nvSpPr>
        <p:spPr/>
        <p:txBody>
          <a:bodyPr/>
          <a:lstStyle/>
          <a:p>
            <a:fld id="{B6DFD0F1-9D08-48F6-AAE6-B8298CB9AF5F}" type="slidenum">
              <a:rPr lang="en-ZA" smtClean="0"/>
              <a:t>‹#›</a:t>
            </a:fld>
            <a:endParaRPr lang="en-ZA"/>
          </a:p>
        </p:txBody>
      </p:sp>
    </p:spTree>
    <p:extLst>
      <p:ext uri="{BB962C8B-B14F-4D97-AF65-F5344CB8AC3E}">
        <p14:creationId xmlns:p14="http://schemas.microsoft.com/office/powerpoint/2010/main" val="2113352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FE554-A1A5-46E5-B4F5-9F0D376BA3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1E02AFBE-0CCF-439B-BC50-E1D65FDD65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A5CCA8F2-6F28-49D2-9831-8C8996DCAD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09C90A-D75F-4D49-A873-9A5EECBC3950}"/>
              </a:ext>
            </a:extLst>
          </p:cNvPr>
          <p:cNvSpPr>
            <a:spLocks noGrp="1"/>
          </p:cNvSpPr>
          <p:nvPr>
            <p:ph type="dt" sz="half" idx="10"/>
          </p:nvPr>
        </p:nvSpPr>
        <p:spPr/>
        <p:txBody>
          <a:bodyPr/>
          <a:lstStyle/>
          <a:p>
            <a:fld id="{5887E3D0-5DEF-4793-B4F9-66D11A698639}" type="datetimeFigureOut">
              <a:rPr lang="en-ZA" smtClean="0"/>
              <a:t>2022/01/12</a:t>
            </a:fld>
            <a:endParaRPr lang="en-ZA"/>
          </a:p>
        </p:txBody>
      </p:sp>
      <p:sp>
        <p:nvSpPr>
          <p:cNvPr id="6" name="Footer Placeholder 5">
            <a:extLst>
              <a:ext uri="{FF2B5EF4-FFF2-40B4-BE49-F238E27FC236}">
                <a16:creationId xmlns:a16="http://schemas.microsoft.com/office/drawing/2014/main" id="{713A396A-8E02-4C84-A0B7-B4547B9D62EA}"/>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CAF4E149-EDFB-4264-80E7-C9ED2E91C389}"/>
              </a:ext>
            </a:extLst>
          </p:cNvPr>
          <p:cNvSpPr>
            <a:spLocks noGrp="1"/>
          </p:cNvSpPr>
          <p:nvPr>
            <p:ph type="sldNum" sz="quarter" idx="12"/>
          </p:nvPr>
        </p:nvSpPr>
        <p:spPr/>
        <p:txBody>
          <a:bodyPr/>
          <a:lstStyle/>
          <a:p>
            <a:fld id="{B6DFD0F1-9D08-48F6-AAE6-B8298CB9AF5F}" type="slidenum">
              <a:rPr lang="en-ZA" smtClean="0"/>
              <a:t>‹#›</a:t>
            </a:fld>
            <a:endParaRPr lang="en-ZA"/>
          </a:p>
        </p:txBody>
      </p:sp>
    </p:spTree>
    <p:extLst>
      <p:ext uri="{BB962C8B-B14F-4D97-AF65-F5344CB8AC3E}">
        <p14:creationId xmlns:p14="http://schemas.microsoft.com/office/powerpoint/2010/main" val="197658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56A4A8-414F-4009-B021-61F6C75F95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D3EF90AB-ADA7-487A-B6EE-DDFE412C9B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A9A56BA2-D14D-4083-B7B4-D3CEECA0A9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87E3D0-5DEF-4793-B4F9-66D11A698639}" type="datetimeFigureOut">
              <a:rPr lang="en-ZA" smtClean="0"/>
              <a:t>2022/01/12</a:t>
            </a:fld>
            <a:endParaRPr lang="en-ZA"/>
          </a:p>
        </p:txBody>
      </p:sp>
      <p:sp>
        <p:nvSpPr>
          <p:cNvPr id="5" name="Footer Placeholder 4">
            <a:extLst>
              <a:ext uri="{FF2B5EF4-FFF2-40B4-BE49-F238E27FC236}">
                <a16:creationId xmlns:a16="http://schemas.microsoft.com/office/drawing/2014/main" id="{6E608C97-F214-412D-BF4D-3F1A78D0BE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4CCA2DA9-A257-4032-B3A0-FA83203983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DFD0F1-9D08-48F6-AAE6-B8298CB9AF5F}" type="slidenum">
              <a:rPr lang="en-ZA" smtClean="0"/>
              <a:t>‹#›</a:t>
            </a:fld>
            <a:endParaRPr lang="en-ZA"/>
          </a:p>
        </p:txBody>
      </p:sp>
    </p:spTree>
    <p:extLst>
      <p:ext uri="{BB962C8B-B14F-4D97-AF65-F5344CB8AC3E}">
        <p14:creationId xmlns:p14="http://schemas.microsoft.com/office/powerpoint/2010/main" val="435431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Alan_Turing" TargetMode="External"/><Relationship Id="rId13" Type="http://schemas.openxmlformats.org/officeDocument/2006/relationships/image" Target="../media/image6.png"/><Relationship Id="rId3" Type="http://schemas.openxmlformats.org/officeDocument/2006/relationships/hyperlink" Target="https://en.wikipedia.org/wiki/Technological_unemployment#cite_note-1" TargetMode="External"/><Relationship Id="rId7" Type="http://schemas.openxmlformats.org/officeDocument/2006/relationships/hyperlink" Target="https://en.wikipedia.org/wiki/World_War_II" TargetMode="External"/><Relationship Id="rId12" Type="http://schemas.openxmlformats.org/officeDocument/2006/relationships/image" Target="../media/image5.png"/><Relationship Id="rId2" Type="http://schemas.openxmlformats.org/officeDocument/2006/relationships/hyperlink" Target="https://en.wikipedia.org/wiki/Structural_unemployment" TargetMode="External"/><Relationship Id="rId1" Type="http://schemas.openxmlformats.org/officeDocument/2006/relationships/slideLayout" Target="../slideLayouts/slideLayout2.xml"/><Relationship Id="rId6" Type="http://schemas.openxmlformats.org/officeDocument/2006/relationships/hyperlink" Target="https://en.wikipedia.org/wiki/Power_loom" TargetMode="External"/><Relationship Id="rId11" Type="http://schemas.openxmlformats.org/officeDocument/2006/relationships/hyperlink" Target="https://en.wikipedia.org/wiki/Cashierless_store" TargetMode="External"/><Relationship Id="rId5" Type="http://schemas.openxmlformats.org/officeDocument/2006/relationships/hyperlink" Target="https://en.wikipedia.org/wiki/Textile_manufacture_during_the_Industrial_Revolution" TargetMode="External"/><Relationship Id="rId10" Type="http://schemas.openxmlformats.org/officeDocument/2006/relationships/hyperlink" Target="https://en.wikipedia.org/wiki/Self-checkout" TargetMode="External"/><Relationship Id="rId4" Type="http://schemas.openxmlformats.org/officeDocument/2006/relationships/hyperlink" Target="https://en.wikipedia.org/wiki/Modern_history" TargetMode="External"/><Relationship Id="rId9" Type="http://schemas.openxmlformats.org/officeDocument/2006/relationships/hyperlink" Target="https://en.wikipedia.org/wiki/Bomb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CE98B-9754-4170-9C16-063AF338186A}"/>
              </a:ext>
            </a:extLst>
          </p:cNvPr>
          <p:cNvSpPr>
            <a:spLocks noGrp="1"/>
          </p:cNvSpPr>
          <p:nvPr>
            <p:ph type="ctrTitle"/>
          </p:nvPr>
        </p:nvSpPr>
        <p:spPr>
          <a:xfrm>
            <a:off x="1524000" y="549157"/>
            <a:ext cx="9144000" cy="1511655"/>
          </a:xfrm>
        </p:spPr>
        <p:txBody>
          <a:bodyPr>
            <a:normAutofit fontScale="90000"/>
          </a:bodyPr>
          <a:lstStyle/>
          <a:p>
            <a:r>
              <a:rPr lang="en-ZA" dirty="0"/>
              <a:t>WILL AI BENEFIT US OR HARM US ?</a:t>
            </a:r>
          </a:p>
        </p:txBody>
      </p:sp>
      <p:sp>
        <p:nvSpPr>
          <p:cNvPr id="3" name="Subtitle 2">
            <a:extLst>
              <a:ext uri="{FF2B5EF4-FFF2-40B4-BE49-F238E27FC236}">
                <a16:creationId xmlns:a16="http://schemas.microsoft.com/office/drawing/2014/main" id="{45D24759-6372-4115-85D3-C21656E01CAC}"/>
              </a:ext>
            </a:extLst>
          </p:cNvPr>
          <p:cNvSpPr>
            <a:spLocks noGrp="1"/>
          </p:cNvSpPr>
          <p:nvPr>
            <p:ph type="subTitle" idx="1"/>
          </p:nvPr>
        </p:nvSpPr>
        <p:spPr>
          <a:xfrm>
            <a:off x="1524000" y="1951630"/>
            <a:ext cx="9144000" cy="2191745"/>
          </a:xfrm>
        </p:spPr>
        <p:txBody>
          <a:bodyPr>
            <a:normAutofit/>
          </a:bodyPr>
          <a:lstStyle/>
          <a:p>
            <a:r>
              <a:rPr lang="en-US" b="0" i="0" dirty="0">
                <a:solidFill>
                  <a:srgbClr val="777777"/>
                </a:solidFill>
                <a:effectLst/>
                <a:latin typeface="Montserrat" panose="00000500000000000000" pitchFamily="2" charset="0"/>
              </a:rPr>
              <a:t>Technology is advancing at an unprecedented rate and some expert predict that this rate is only going to increase with AI been at the forefront of innovation. But when ever the topic of AI comes about, there are often debates on whether this technology will benefit humans or harm us.</a:t>
            </a:r>
            <a:endParaRPr lang="en-ZA" dirty="0"/>
          </a:p>
        </p:txBody>
      </p:sp>
      <p:pic>
        <p:nvPicPr>
          <p:cNvPr id="6" name="Picture 5">
            <a:extLst>
              <a:ext uri="{FF2B5EF4-FFF2-40B4-BE49-F238E27FC236}">
                <a16:creationId xmlns:a16="http://schemas.microsoft.com/office/drawing/2014/main" id="{CF22397F-C871-45F1-8C2F-B8B129E2B844}"/>
              </a:ext>
            </a:extLst>
          </p:cNvPr>
          <p:cNvPicPr>
            <a:picLocks noChangeAspect="1"/>
          </p:cNvPicPr>
          <p:nvPr/>
        </p:nvPicPr>
        <p:blipFill>
          <a:blip r:embed="rId2"/>
          <a:stretch>
            <a:fillRect/>
          </a:stretch>
        </p:blipFill>
        <p:spPr>
          <a:xfrm>
            <a:off x="1524000" y="3751730"/>
            <a:ext cx="8870576" cy="3106270"/>
          </a:xfrm>
          <a:prstGeom prst="rect">
            <a:avLst/>
          </a:prstGeom>
        </p:spPr>
      </p:pic>
    </p:spTree>
    <p:extLst>
      <p:ext uri="{BB962C8B-B14F-4D97-AF65-F5344CB8AC3E}">
        <p14:creationId xmlns:p14="http://schemas.microsoft.com/office/powerpoint/2010/main" val="2041815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283D7-4D90-4118-981B-BCD7956FB8CC}"/>
              </a:ext>
            </a:extLst>
          </p:cNvPr>
          <p:cNvSpPr>
            <a:spLocks noGrp="1"/>
          </p:cNvSpPr>
          <p:nvPr>
            <p:ph type="title"/>
          </p:nvPr>
        </p:nvSpPr>
        <p:spPr>
          <a:xfrm>
            <a:off x="838200" y="1"/>
            <a:ext cx="10515600" cy="1690688"/>
          </a:xfrm>
        </p:spPr>
        <p:txBody>
          <a:bodyPr/>
          <a:lstStyle/>
          <a:p>
            <a:r>
              <a:rPr lang="en-ZA" dirty="0"/>
              <a:t>FOURTH INDUSTRIAL REVOLUTION NOT ENTIRELY A REVOLUTIONARY CONCEPT</a:t>
            </a:r>
          </a:p>
        </p:txBody>
      </p:sp>
      <p:sp>
        <p:nvSpPr>
          <p:cNvPr id="3" name="Content Placeholder 2">
            <a:extLst>
              <a:ext uri="{FF2B5EF4-FFF2-40B4-BE49-F238E27FC236}">
                <a16:creationId xmlns:a16="http://schemas.microsoft.com/office/drawing/2014/main" id="{BAEAE8C8-BE96-459E-97E5-C9A7898F6435}"/>
              </a:ext>
            </a:extLst>
          </p:cNvPr>
          <p:cNvSpPr>
            <a:spLocks noGrp="1"/>
          </p:cNvSpPr>
          <p:nvPr>
            <p:ph idx="1"/>
          </p:nvPr>
        </p:nvSpPr>
        <p:spPr>
          <a:xfrm>
            <a:off x="1" y="1690688"/>
            <a:ext cx="6209730" cy="5032375"/>
          </a:xfrm>
        </p:spPr>
        <p:txBody>
          <a:bodyPr>
            <a:normAutofit fontScale="77500" lnSpcReduction="20000"/>
          </a:bodyPr>
          <a:lstStyle/>
          <a:p>
            <a:pPr algn="l" fontAlgn="base"/>
            <a:r>
              <a:rPr lang="en-US" b="1" i="0" dirty="0">
                <a:solidFill>
                  <a:srgbClr val="777777"/>
                </a:solidFill>
                <a:effectLst/>
                <a:latin typeface="Montserrat" panose="00000500000000000000" pitchFamily="2" charset="0"/>
              </a:rPr>
              <a:t>The First Industrial Revolution</a:t>
            </a:r>
            <a:r>
              <a:rPr lang="en-US" b="0" i="0" dirty="0">
                <a:solidFill>
                  <a:srgbClr val="777777"/>
                </a:solidFill>
                <a:effectLst/>
                <a:latin typeface="Montserrat" panose="00000500000000000000" pitchFamily="2" charset="0"/>
              </a:rPr>
              <a:t> kicked in somewhere around the 1760s when the </a:t>
            </a:r>
            <a:r>
              <a:rPr lang="en-US" b="1" i="0" dirty="0">
                <a:solidFill>
                  <a:srgbClr val="777777"/>
                </a:solidFill>
                <a:effectLst/>
                <a:latin typeface="Montserrat" panose="00000500000000000000" pitchFamily="2" charset="0"/>
              </a:rPr>
              <a:t>steam engine was invented.</a:t>
            </a:r>
            <a:endParaRPr lang="en-US" b="0" i="0" dirty="0">
              <a:solidFill>
                <a:srgbClr val="777777"/>
              </a:solidFill>
              <a:effectLst/>
              <a:latin typeface="Montserrat" panose="00000500000000000000" pitchFamily="2" charset="0"/>
            </a:endParaRPr>
          </a:p>
          <a:p>
            <a:pPr algn="l" fontAlgn="base"/>
            <a:br>
              <a:rPr lang="en-US" dirty="0"/>
            </a:br>
            <a:r>
              <a:rPr lang="en-US" b="0" i="0" dirty="0">
                <a:solidFill>
                  <a:srgbClr val="777777"/>
                </a:solidFill>
                <a:effectLst/>
                <a:latin typeface="Montserrat" panose="00000500000000000000" pitchFamily="2" charset="0"/>
              </a:rPr>
              <a:t>The steam engine gave rise to mechanical machines which could replace dozens of people. This led to a completely new way of manufacturing goods, where commodities were made in bulk in factories.</a:t>
            </a:r>
          </a:p>
          <a:p>
            <a:pPr algn="l" fontAlgn="base"/>
            <a:r>
              <a:rPr lang="en-US" b="0" i="0" dirty="0">
                <a:solidFill>
                  <a:srgbClr val="777777"/>
                </a:solidFill>
                <a:effectLst/>
                <a:latin typeface="Montserrat" panose="00000500000000000000" pitchFamily="2" charset="0"/>
              </a:rPr>
              <a:t>Steam trains gave rise to railroads that carried massive amounts of goods far more quickly and efficiently than ever conceivable by animal power.</a:t>
            </a:r>
          </a:p>
          <a:p>
            <a:r>
              <a:rPr lang="en-US" b="0" i="0" dirty="0">
                <a:solidFill>
                  <a:srgbClr val="777777"/>
                </a:solidFill>
                <a:effectLst/>
                <a:latin typeface="Montserrat" panose="00000500000000000000" pitchFamily="2" charset="0"/>
              </a:rPr>
              <a:t>This method was perfected by Henry Ford, who was able to shrink the time taken to produce a Model T car from 12 hours to just 93 minutes.</a:t>
            </a:r>
            <a:endParaRPr lang="en-ZA" dirty="0"/>
          </a:p>
        </p:txBody>
      </p:sp>
      <p:pic>
        <p:nvPicPr>
          <p:cNvPr id="4" name="Picture 3">
            <a:extLst>
              <a:ext uri="{FF2B5EF4-FFF2-40B4-BE49-F238E27FC236}">
                <a16:creationId xmlns:a16="http://schemas.microsoft.com/office/drawing/2014/main" id="{097104E0-579D-4A2A-AD35-A495394DF349}"/>
              </a:ext>
            </a:extLst>
          </p:cNvPr>
          <p:cNvPicPr>
            <a:picLocks noChangeAspect="1"/>
          </p:cNvPicPr>
          <p:nvPr/>
        </p:nvPicPr>
        <p:blipFill>
          <a:blip r:embed="rId2"/>
          <a:stretch>
            <a:fillRect/>
          </a:stretch>
        </p:blipFill>
        <p:spPr>
          <a:xfrm>
            <a:off x="6209731" y="1532965"/>
            <a:ext cx="5982267" cy="5325034"/>
          </a:xfrm>
          <a:prstGeom prst="rect">
            <a:avLst/>
          </a:prstGeom>
        </p:spPr>
      </p:pic>
    </p:spTree>
    <p:extLst>
      <p:ext uri="{BB962C8B-B14F-4D97-AF65-F5344CB8AC3E}">
        <p14:creationId xmlns:p14="http://schemas.microsoft.com/office/powerpoint/2010/main" val="1697588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0FBFA-2BD8-4CD3-BF5A-6A04EF105CDF}"/>
              </a:ext>
            </a:extLst>
          </p:cNvPr>
          <p:cNvSpPr>
            <a:spLocks noGrp="1"/>
          </p:cNvSpPr>
          <p:nvPr>
            <p:ph type="title"/>
          </p:nvPr>
        </p:nvSpPr>
        <p:spPr>
          <a:xfrm>
            <a:off x="838200" y="365126"/>
            <a:ext cx="10515600" cy="481036"/>
          </a:xfrm>
        </p:spPr>
        <p:txBody>
          <a:bodyPr>
            <a:normAutofit fontScale="90000"/>
          </a:bodyPr>
          <a:lstStyle/>
          <a:p>
            <a:r>
              <a:rPr lang="en-ZA" dirty="0"/>
              <a:t>COULD AI TURN ROGUE ?</a:t>
            </a:r>
          </a:p>
        </p:txBody>
      </p:sp>
      <p:sp>
        <p:nvSpPr>
          <p:cNvPr id="3" name="Content Placeholder 2">
            <a:extLst>
              <a:ext uri="{FF2B5EF4-FFF2-40B4-BE49-F238E27FC236}">
                <a16:creationId xmlns:a16="http://schemas.microsoft.com/office/drawing/2014/main" id="{0CA12788-A0CF-4C5E-9E73-A77CE23CED3D}"/>
              </a:ext>
            </a:extLst>
          </p:cNvPr>
          <p:cNvSpPr>
            <a:spLocks noGrp="1"/>
          </p:cNvSpPr>
          <p:nvPr>
            <p:ph idx="1"/>
          </p:nvPr>
        </p:nvSpPr>
        <p:spPr>
          <a:xfrm>
            <a:off x="4057650" y="1282890"/>
            <a:ext cx="8134350" cy="5308979"/>
          </a:xfrm>
        </p:spPr>
        <p:txBody>
          <a:bodyPr>
            <a:normAutofit/>
          </a:bodyPr>
          <a:lstStyle/>
          <a:p>
            <a:r>
              <a:rPr lang="en-US" b="1" i="0" dirty="0">
                <a:solidFill>
                  <a:srgbClr val="777777"/>
                </a:solidFill>
                <a:effectLst/>
                <a:latin typeface="Montserrat" panose="00000500000000000000" pitchFamily="2" charset="0"/>
              </a:rPr>
              <a:t>We need to be optimistic of the future, but not naively and recklessly</a:t>
            </a:r>
            <a:r>
              <a:rPr lang="en-US" b="0" i="0" dirty="0">
                <a:solidFill>
                  <a:srgbClr val="777777"/>
                </a:solidFill>
                <a:effectLst/>
                <a:latin typeface="Montserrat" panose="00000500000000000000" pitchFamily="2" charset="0"/>
              </a:rPr>
              <a:t>. AI is a relatively new field, and we know very little about its true potential. No one can accurately predict what it will be capable of. There’s a very real danger it could outsmart us and even spiral out of control. </a:t>
            </a:r>
            <a:r>
              <a:rPr lang="en-US" b="0" i="0" dirty="0">
                <a:solidFill>
                  <a:srgbClr val="232323"/>
                </a:solidFill>
                <a:effectLst/>
                <a:latin typeface="Montserrat" panose="00000500000000000000" pitchFamily="2" charset="0"/>
              </a:rPr>
              <a:t>Some of the most respected leaders of science and industry, most notably, the late Stephen Hawking, expressed concerns that super-intelligent machines could pose a long-term threat to humanity itself.</a:t>
            </a:r>
            <a:r>
              <a:rPr lang="en-US" b="0" i="0" dirty="0">
                <a:solidFill>
                  <a:srgbClr val="777777"/>
                </a:solidFill>
                <a:effectLst/>
                <a:latin typeface="Montserrat" panose="00000500000000000000" pitchFamily="2" charset="0"/>
              </a:rPr>
              <a:t>                                                                                                                                                                                                       </a:t>
            </a:r>
            <a:endParaRPr lang="en-ZA" dirty="0"/>
          </a:p>
        </p:txBody>
      </p:sp>
      <p:pic>
        <p:nvPicPr>
          <p:cNvPr id="5" name="Picture 4" descr="A person in a space suit&#10;&#10;Description automatically generated with medium confidence">
            <a:extLst>
              <a:ext uri="{FF2B5EF4-FFF2-40B4-BE49-F238E27FC236}">
                <a16:creationId xmlns:a16="http://schemas.microsoft.com/office/drawing/2014/main" id="{BBC15DB6-7ACB-441D-8D86-2B1F3C0C95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82891"/>
            <a:ext cx="4057650" cy="5011926"/>
          </a:xfrm>
          <a:prstGeom prst="rect">
            <a:avLst/>
          </a:prstGeom>
        </p:spPr>
      </p:pic>
    </p:spTree>
    <p:extLst>
      <p:ext uri="{BB962C8B-B14F-4D97-AF65-F5344CB8AC3E}">
        <p14:creationId xmlns:p14="http://schemas.microsoft.com/office/powerpoint/2010/main" val="1138582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D520E-C5EF-4C03-AAE0-CB054CA3BCDA}"/>
              </a:ext>
            </a:extLst>
          </p:cNvPr>
          <p:cNvSpPr>
            <a:spLocks noGrp="1"/>
          </p:cNvSpPr>
          <p:nvPr>
            <p:ph type="title"/>
          </p:nvPr>
        </p:nvSpPr>
        <p:spPr/>
        <p:txBody>
          <a:bodyPr/>
          <a:lstStyle/>
          <a:p>
            <a:r>
              <a:rPr lang="en-ZA" dirty="0"/>
              <a:t>COMPUTERS MAKE GIANT LEAP</a:t>
            </a:r>
          </a:p>
        </p:txBody>
      </p:sp>
      <p:sp>
        <p:nvSpPr>
          <p:cNvPr id="3" name="Content Placeholder 2">
            <a:extLst>
              <a:ext uri="{FF2B5EF4-FFF2-40B4-BE49-F238E27FC236}">
                <a16:creationId xmlns:a16="http://schemas.microsoft.com/office/drawing/2014/main" id="{CCE07EC6-A50B-42CE-904D-8D1316A8E563}"/>
              </a:ext>
            </a:extLst>
          </p:cNvPr>
          <p:cNvSpPr>
            <a:spLocks noGrp="1"/>
          </p:cNvSpPr>
          <p:nvPr>
            <p:ph idx="1"/>
          </p:nvPr>
        </p:nvSpPr>
        <p:spPr>
          <a:xfrm>
            <a:off x="838200" y="1825625"/>
            <a:ext cx="10515600" cy="2350590"/>
          </a:xfrm>
        </p:spPr>
        <p:txBody>
          <a:bodyPr>
            <a:normAutofit fontScale="55000" lnSpcReduction="20000"/>
          </a:bodyPr>
          <a:lstStyle/>
          <a:p>
            <a:pPr algn="l"/>
            <a:r>
              <a:rPr lang="en-US" b="0" i="0" dirty="0">
                <a:solidFill>
                  <a:srgbClr val="212529"/>
                </a:solidFill>
                <a:effectLst/>
                <a:latin typeface="bio-sans"/>
              </a:rPr>
              <a:t>Making computers think like humans is undeniably the next frontier that scientists and engineers are to trying to reach.</a:t>
            </a:r>
          </a:p>
          <a:p>
            <a:pPr algn="l"/>
            <a:r>
              <a:rPr lang="en-US" b="0" i="0" dirty="0">
                <a:solidFill>
                  <a:srgbClr val="212529"/>
                </a:solidFill>
                <a:effectLst/>
                <a:latin typeface="bio-sans"/>
              </a:rPr>
              <a:t>However, machine learning, a field of computer science that programs computers with the ability to learn from data and make informed, adaptive, dynamic predictions, is currently reinventing the wheel in engineering industries.</a:t>
            </a:r>
          </a:p>
          <a:p>
            <a:pPr algn="l"/>
            <a:r>
              <a:rPr lang="en-US" b="0" i="0" dirty="0">
                <a:solidFill>
                  <a:srgbClr val="212529"/>
                </a:solidFill>
                <a:effectLst/>
                <a:latin typeface="bio-sans"/>
              </a:rPr>
              <a:t>In the last decade, technology has taken a gigantic leap forward. Machine learning has empowered these technologies, and today we have virtual assistants, speech recognition, incredible consumer products, and more.</a:t>
            </a:r>
          </a:p>
          <a:p>
            <a:pPr algn="l"/>
            <a:r>
              <a:rPr lang="en-US" b="0" i="0" dirty="0">
                <a:solidFill>
                  <a:srgbClr val="212529"/>
                </a:solidFill>
                <a:effectLst/>
                <a:latin typeface="bio-sans"/>
              </a:rPr>
              <a:t>Governments around the world are now trying their best to out-AI other governments. And that’s a good thing for future engineers.</a:t>
            </a:r>
          </a:p>
          <a:p>
            <a:endParaRPr lang="en-ZA" dirty="0"/>
          </a:p>
        </p:txBody>
      </p:sp>
      <p:pic>
        <p:nvPicPr>
          <p:cNvPr id="5" name="Picture 4" descr="A group of people in white suits&#10;&#10;Description automatically generated with low confidence">
            <a:extLst>
              <a:ext uri="{FF2B5EF4-FFF2-40B4-BE49-F238E27FC236}">
                <a16:creationId xmlns:a16="http://schemas.microsoft.com/office/drawing/2014/main" id="{13D68546-7FF4-4CBB-99F2-295CA6F50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29000"/>
            <a:ext cx="12191999" cy="3428999"/>
          </a:xfrm>
          <a:prstGeom prst="rect">
            <a:avLst/>
          </a:prstGeom>
        </p:spPr>
      </p:pic>
    </p:spTree>
    <p:extLst>
      <p:ext uri="{BB962C8B-B14F-4D97-AF65-F5344CB8AC3E}">
        <p14:creationId xmlns:p14="http://schemas.microsoft.com/office/powerpoint/2010/main" val="1737762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D8D14-4D56-4095-8981-41F2BBE1C359}"/>
              </a:ext>
            </a:extLst>
          </p:cNvPr>
          <p:cNvSpPr>
            <a:spLocks noGrp="1"/>
          </p:cNvSpPr>
          <p:nvPr>
            <p:ph type="title"/>
          </p:nvPr>
        </p:nvSpPr>
        <p:spPr>
          <a:xfrm>
            <a:off x="838200" y="365126"/>
            <a:ext cx="10515600" cy="806450"/>
          </a:xfrm>
        </p:spPr>
        <p:txBody>
          <a:bodyPr>
            <a:normAutofit fontScale="90000"/>
          </a:bodyPr>
          <a:lstStyle/>
          <a:p>
            <a:r>
              <a:rPr lang="en-ZA" dirty="0"/>
              <a:t>CAN WE BLAME TECHNOLOGY FOR PEOPLE’S JOB LOSS ?</a:t>
            </a:r>
          </a:p>
        </p:txBody>
      </p:sp>
      <p:sp>
        <p:nvSpPr>
          <p:cNvPr id="3" name="Content Placeholder 2">
            <a:extLst>
              <a:ext uri="{FF2B5EF4-FFF2-40B4-BE49-F238E27FC236}">
                <a16:creationId xmlns:a16="http://schemas.microsoft.com/office/drawing/2014/main" id="{EBA54D83-0BBB-4CB7-848B-6EF9C8C63850}"/>
              </a:ext>
            </a:extLst>
          </p:cNvPr>
          <p:cNvSpPr>
            <a:spLocks noGrp="1"/>
          </p:cNvSpPr>
          <p:nvPr>
            <p:ph idx="1"/>
          </p:nvPr>
        </p:nvSpPr>
        <p:spPr>
          <a:xfrm>
            <a:off x="0" y="1443488"/>
            <a:ext cx="5308979" cy="5414512"/>
          </a:xfrm>
        </p:spPr>
        <p:txBody>
          <a:bodyPr>
            <a:normAutofit fontScale="70000" lnSpcReduction="20000"/>
          </a:bodyPr>
          <a:lstStyle/>
          <a:p>
            <a:pPr algn="l"/>
            <a:r>
              <a:rPr lang="en-US" b="1" i="0" dirty="0">
                <a:solidFill>
                  <a:srgbClr val="202122"/>
                </a:solidFill>
                <a:effectLst/>
                <a:latin typeface="Arial" panose="020B0604020202020204" pitchFamily="34" charset="0"/>
              </a:rPr>
              <a:t>Technological unemployment</a:t>
            </a:r>
            <a:r>
              <a:rPr lang="en-US" b="0" i="0" dirty="0">
                <a:solidFill>
                  <a:srgbClr val="202122"/>
                </a:solidFill>
                <a:effectLst/>
                <a:latin typeface="Arial" panose="020B0604020202020204" pitchFamily="34" charset="0"/>
              </a:rPr>
              <a:t> is the loss of jobs caused by </a:t>
            </a:r>
            <a:r>
              <a:rPr lang="en-US" b="0" i="0" u="none" strike="noStrike" dirty="0">
                <a:solidFill>
                  <a:srgbClr val="0645AD"/>
                </a:solidFill>
                <a:effectLst/>
                <a:latin typeface="Arial" panose="020B0604020202020204" pitchFamily="34" charset="0"/>
              </a:rPr>
              <a:t>technological change</a:t>
            </a:r>
            <a:r>
              <a:rPr lang="en-US" b="0" i="0" dirty="0">
                <a:solidFill>
                  <a:srgbClr val="202122"/>
                </a:solidFill>
                <a:effectLst/>
                <a:latin typeface="Arial" panose="020B0604020202020204" pitchFamily="34" charset="0"/>
              </a:rPr>
              <a:t>. It is a key type of </a:t>
            </a:r>
            <a:r>
              <a:rPr lang="en-US" b="0" i="0" u="none" strike="noStrike" dirty="0">
                <a:solidFill>
                  <a:srgbClr val="0645AD"/>
                </a:solidFill>
                <a:effectLst/>
                <a:latin typeface="Arial" panose="020B0604020202020204" pitchFamily="34" charset="0"/>
                <a:hlinkClick r:id="rId2" tooltip="Structural unemployment"/>
              </a:rPr>
              <a:t>structural unemployment</a:t>
            </a:r>
            <a:r>
              <a:rPr lang="en-US" b="0" i="0" dirty="0">
                <a:solidFill>
                  <a:srgbClr val="202122"/>
                </a:solidFill>
                <a:effectLst/>
                <a:latin typeface="Arial" panose="020B0604020202020204" pitchFamily="34" charset="0"/>
              </a:rPr>
              <a:t>.</a:t>
            </a:r>
          </a:p>
          <a:p>
            <a:pPr algn="l"/>
            <a:r>
              <a:rPr lang="en-US" b="0" i="0" dirty="0">
                <a:solidFill>
                  <a:srgbClr val="202122"/>
                </a:solidFill>
                <a:effectLst/>
                <a:latin typeface="Arial" panose="020B0604020202020204" pitchFamily="34" charset="0"/>
              </a:rPr>
              <a:t>Technological change typically includes the introduction of </a:t>
            </a:r>
            <a:r>
              <a:rPr lang="en-US" b="0" i="0" dirty="0" err="1">
                <a:solidFill>
                  <a:srgbClr val="202122"/>
                </a:solidFill>
                <a:effectLst/>
                <a:latin typeface="Arial" panose="020B0604020202020204" pitchFamily="34" charset="0"/>
              </a:rPr>
              <a:t>labour-saving</a:t>
            </a:r>
            <a:r>
              <a:rPr lang="en-US" b="0" i="0" dirty="0">
                <a:solidFill>
                  <a:srgbClr val="202122"/>
                </a:solidFill>
                <a:effectLst/>
                <a:latin typeface="Arial" panose="020B0604020202020204" pitchFamily="34" charset="0"/>
              </a:rPr>
              <a:t> "mechanical-muscle" machines or more efficient "mechanical-mind" processes (</a:t>
            </a:r>
            <a:r>
              <a:rPr lang="en-US" dirty="0">
                <a:solidFill>
                  <a:srgbClr val="0645AD"/>
                </a:solidFill>
                <a:latin typeface="Arial" panose="020B0604020202020204" pitchFamily="34" charset="0"/>
              </a:rPr>
              <a:t>automation</a:t>
            </a:r>
            <a:r>
              <a:rPr lang="en-US" b="0" i="0" dirty="0">
                <a:solidFill>
                  <a:srgbClr val="202122"/>
                </a:solidFill>
                <a:effectLst/>
                <a:latin typeface="Arial" panose="020B0604020202020204" pitchFamily="34" charset="0"/>
              </a:rPr>
              <a:t>), and humans' role in these processes are minimized.</a:t>
            </a:r>
            <a:r>
              <a:rPr lang="en-US" b="0" i="0" u="none" strike="noStrike" baseline="30000" dirty="0">
                <a:solidFill>
                  <a:srgbClr val="0645AD"/>
                </a:solidFill>
                <a:effectLst/>
                <a:latin typeface="Arial" panose="020B0604020202020204" pitchFamily="34" charset="0"/>
                <a:hlinkClick r:id="rId3"/>
              </a:rPr>
              <a:t>[1]</a:t>
            </a:r>
            <a:r>
              <a:rPr lang="en-US" b="0" i="0" dirty="0">
                <a:solidFill>
                  <a:srgbClr val="202122"/>
                </a:solidFill>
                <a:effectLst/>
                <a:latin typeface="Arial" panose="020B0604020202020204" pitchFamily="34" charset="0"/>
              </a:rPr>
              <a:t> Just as horses were gradually made obsolete as transport by the automobile and as </a:t>
            </a:r>
            <a:r>
              <a:rPr lang="en-US" b="0" i="0" dirty="0" err="1">
                <a:solidFill>
                  <a:srgbClr val="202122"/>
                </a:solidFill>
                <a:effectLst/>
                <a:latin typeface="Arial" panose="020B0604020202020204" pitchFamily="34" charset="0"/>
              </a:rPr>
              <a:t>labourer</a:t>
            </a:r>
            <a:r>
              <a:rPr lang="en-US" b="0" i="0" dirty="0">
                <a:solidFill>
                  <a:srgbClr val="202122"/>
                </a:solidFill>
                <a:effectLst/>
                <a:latin typeface="Arial" panose="020B0604020202020204" pitchFamily="34" charset="0"/>
              </a:rPr>
              <a:t> by the tractor, humans' jobs have also been affected throughout </a:t>
            </a:r>
            <a:r>
              <a:rPr lang="en-US" b="0" i="0" u="none" strike="noStrike" dirty="0">
                <a:solidFill>
                  <a:srgbClr val="0645AD"/>
                </a:solidFill>
                <a:effectLst/>
                <a:latin typeface="Arial" panose="020B0604020202020204" pitchFamily="34" charset="0"/>
                <a:hlinkClick r:id="rId4" tooltip="Modern history"/>
              </a:rPr>
              <a:t>modern history</a:t>
            </a:r>
            <a:r>
              <a:rPr lang="en-US" b="0" i="0" dirty="0">
                <a:solidFill>
                  <a:srgbClr val="202122"/>
                </a:solidFill>
                <a:effectLst/>
                <a:latin typeface="Arial" panose="020B0604020202020204" pitchFamily="34" charset="0"/>
              </a:rPr>
              <a:t>. Historical examples include </a:t>
            </a:r>
            <a:r>
              <a:rPr lang="en-US" b="0" i="0" u="none" strike="noStrike" dirty="0">
                <a:solidFill>
                  <a:srgbClr val="0645AD"/>
                </a:solidFill>
                <a:effectLst/>
                <a:latin typeface="Arial" panose="020B0604020202020204" pitchFamily="34" charset="0"/>
                <a:hlinkClick r:id="rId5" tooltip="Textile manufacture during the Industrial Revolution"/>
              </a:rPr>
              <a:t>artisan weavers</a:t>
            </a:r>
            <a:r>
              <a:rPr lang="en-US" b="0" i="0" dirty="0">
                <a:solidFill>
                  <a:srgbClr val="202122"/>
                </a:solidFill>
                <a:effectLst/>
                <a:latin typeface="Arial" panose="020B0604020202020204" pitchFamily="34" charset="0"/>
              </a:rPr>
              <a:t> reduced to poverty after the introduction of </a:t>
            </a:r>
            <a:r>
              <a:rPr lang="en-US" b="0" i="0" u="none" strike="noStrike" dirty="0">
                <a:solidFill>
                  <a:srgbClr val="0645AD"/>
                </a:solidFill>
                <a:effectLst/>
                <a:latin typeface="Arial" panose="020B0604020202020204" pitchFamily="34" charset="0"/>
                <a:hlinkClick r:id="rId6" tooltip="Power loom"/>
              </a:rPr>
              <a:t>mechanized looms</a:t>
            </a:r>
            <a:r>
              <a:rPr lang="en-US" b="0" i="0" dirty="0">
                <a:solidFill>
                  <a:srgbClr val="202122"/>
                </a:solidFill>
                <a:effectLst/>
                <a:latin typeface="Arial" panose="020B0604020202020204" pitchFamily="34" charset="0"/>
              </a:rPr>
              <a:t>. During </a:t>
            </a:r>
            <a:r>
              <a:rPr lang="en-US" b="0" i="0" u="none" strike="noStrike" dirty="0">
                <a:solidFill>
                  <a:srgbClr val="0645AD"/>
                </a:solidFill>
                <a:effectLst/>
                <a:latin typeface="Arial" panose="020B0604020202020204" pitchFamily="34" charset="0"/>
                <a:hlinkClick r:id="rId7" tooltip="World War II"/>
              </a:rPr>
              <a:t>World War II</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8" tooltip="Alan Turing"/>
              </a:rPr>
              <a:t>Alan Turing</a:t>
            </a:r>
            <a:r>
              <a:rPr lang="en-US" b="0" i="0" dirty="0">
                <a:solidFill>
                  <a:srgbClr val="202122"/>
                </a:solidFill>
                <a:effectLst/>
                <a:latin typeface="Arial" panose="020B0604020202020204" pitchFamily="34" charset="0"/>
              </a:rPr>
              <a:t>'s </a:t>
            </a:r>
            <a:r>
              <a:rPr lang="en-US" b="0" i="0" u="none" strike="noStrike" dirty="0">
                <a:solidFill>
                  <a:srgbClr val="0645AD"/>
                </a:solidFill>
                <a:effectLst/>
                <a:latin typeface="Arial" panose="020B0604020202020204" pitchFamily="34" charset="0"/>
                <a:hlinkClick r:id="rId9" tooltip="Bombe"/>
              </a:rPr>
              <a:t>Bombe</a:t>
            </a:r>
            <a:r>
              <a:rPr lang="en-US" b="0" i="0" dirty="0">
                <a:solidFill>
                  <a:srgbClr val="202122"/>
                </a:solidFill>
                <a:effectLst/>
                <a:latin typeface="Arial" panose="020B0604020202020204" pitchFamily="34" charset="0"/>
              </a:rPr>
              <a:t> machine compressed and decoded thousands of man-years worth of encrypted data in a matter of hours. A contemporary example of technological unemployment is the displacement of retail cashiers by </a:t>
            </a:r>
            <a:r>
              <a:rPr lang="en-US" b="0" i="0" u="none" strike="noStrike" dirty="0">
                <a:solidFill>
                  <a:srgbClr val="0645AD"/>
                </a:solidFill>
                <a:effectLst/>
                <a:latin typeface="Arial" panose="020B0604020202020204" pitchFamily="34" charset="0"/>
                <a:hlinkClick r:id="rId10" tooltip="Self-checkout"/>
              </a:rPr>
              <a:t>self-service tills</a:t>
            </a:r>
            <a:r>
              <a:rPr lang="en-US" b="0" i="0" dirty="0">
                <a:solidFill>
                  <a:srgbClr val="202122"/>
                </a:solidFill>
                <a:effectLst/>
                <a:latin typeface="Arial" panose="020B0604020202020204" pitchFamily="34" charset="0"/>
              </a:rPr>
              <a:t> and </a:t>
            </a:r>
            <a:r>
              <a:rPr lang="en-US" b="0" i="0" u="none" strike="noStrike" dirty="0" err="1">
                <a:solidFill>
                  <a:srgbClr val="0645AD"/>
                </a:solidFill>
                <a:effectLst/>
                <a:latin typeface="Arial" panose="020B0604020202020204" pitchFamily="34" charset="0"/>
                <a:hlinkClick r:id="rId11" tooltip="Cashierless store"/>
              </a:rPr>
              <a:t>cashierless</a:t>
            </a:r>
            <a:r>
              <a:rPr lang="en-US" b="0" i="0" u="none" strike="noStrike" dirty="0">
                <a:solidFill>
                  <a:srgbClr val="0645AD"/>
                </a:solidFill>
                <a:effectLst/>
                <a:latin typeface="Arial" panose="020B0604020202020204" pitchFamily="34" charset="0"/>
                <a:hlinkClick r:id="rId11" tooltip="Cashierless store"/>
              </a:rPr>
              <a:t> stores</a:t>
            </a:r>
            <a:r>
              <a:rPr lang="en-US" b="0" i="0" dirty="0">
                <a:solidFill>
                  <a:srgbClr val="202122"/>
                </a:solidFill>
                <a:effectLst/>
                <a:latin typeface="Arial" panose="020B0604020202020204" pitchFamily="34" charset="0"/>
              </a:rPr>
              <a:t>.</a:t>
            </a:r>
          </a:p>
          <a:p>
            <a:endParaRPr lang="en-ZA" dirty="0"/>
          </a:p>
        </p:txBody>
      </p:sp>
      <p:pic>
        <p:nvPicPr>
          <p:cNvPr id="4" name="Picture 3">
            <a:extLst>
              <a:ext uri="{FF2B5EF4-FFF2-40B4-BE49-F238E27FC236}">
                <a16:creationId xmlns:a16="http://schemas.microsoft.com/office/drawing/2014/main" id="{315CEECB-2B29-46E7-ADB7-8A1D61658F8A}"/>
              </a:ext>
            </a:extLst>
          </p:cNvPr>
          <p:cNvPicPr>
            <a:picLocks noChangeAspect="1"/>
          </p:cNvPicPr>
          <p:nvPr/>
        </p:nvPicPr>
        <p:blipFill>
          <a:blip r:embed="rId12"/>
          <a:stretch>
            <a:fillRect/>
          </a:stretch>
        </p:blipFill>
        <p:spPr>
          <a:xfrm>
            <a:off x="5161062" y="768351"/>
            <a:ext cx="7030938" cy="2889249"/>
          </a:xfrm>
          <a:prstGeom prst="rect">
            <a:avLst/>
          </a:prstGeom>
        </p:spPr>
      </p:pic>
      <p:pic>
        <p:nvPicPr>
          <p:cNvPr id="5" name="Picture 4">
            <a:extLst>
              <a:ext uri="{FF2B5EF4-FFF2-40B4-BE49-F238E27FC236}">
                <a16:creationId xmlns:a16="http://schemas.microsoft.com/office/drawing/2014/main" id="{652A8056-4B9F-4062-8811-07EDA78E3E3E}"/>
              </a:ext>
            </a:extLst>
          </p:cNvPr>
          <p:cNvPicPr>
            <a:picLocks noChangeAspect="1"/>
          </p:cNvPicPr>
          <p:nvPr/>
        </p:nvPicPr>
        <p:blipFill>
          <a:blip r:embed="rId13"/>
          <a:stretch>
            <a:fillRect/>
          </a:stretch>
        </p:blipFill>
        <p:spPr>
          <a:xfrm>
            <a:off x="5161061" y="3751728"/>
            <a:ext cx="7030939" cy="3106271"/>
          </a:xfrm>
          <a:prstGeom prst="rect">
            <a:avLst/>
          </a:prstGeom>
        </p:spPr>
      </p:pic>
    </p:spTree>
    <p:extLst>
      <p:ext uri="{BB962C8B-B14F-4D97-AF65-F5344CB8AC3E}">
        <p14:creationId xmlns:p14="http://schemas.microsoft.com/office/powerpoint/2010/main" val="2561428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1558</TotalTime>
  <Words>549</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bio-sans</vt:lpstr>
      <vt:lpstr>Calibri</vt:lpstr>
      <vt:lpstr>Calibri Light</vt:lpstr>
      <vt:lpstr>Montserrat</vt:lpstr>
      <vt:lpstr>Office Theme</vt:lpstr>
      <vt:lpstr>WILL AI BENEFIT US OR HARM US ?</vt:lpstr>
      <vt:lpstr>FOURTH INDUSTRIAL REVOLUTION NOT ENTIRELY A REVOLUTIONARY CONCEPT</vt:lpstr>
      <vt:lpstr>COULD AI TURN ROGUE ?</vt:lpstr>
      <vt:lpstr>COMPUTERS MAKE GIANT LEAP</vt:lpstr>
      <vt:lpstr>CAN WE BLAME TECHNOLOGY FOR PEOPLE’S JOB LOSS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 AI BENEFIT US OR HARM US ?</dc:title>
  <dc:creator>Mpumelelo Zungu</dc:creator>
  <cp:lastModifiedBy>Mpumelelo Zungu</cp:lastModifiedBy>
  <cp:revision>1</cp:revision>
  <dcterms:created xsi:type="dcterms:W3CDTF">2022-01-12T15:57:46Z</dcterms:created>
  <dcterms:modified xsi:type="dcterms:W3CDTF">2022-01-13T17:55:58Z</dcterms:modified>
</cp:coreProperties>
</file>