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98" r:id="rId2"/>
    <p:sldId id="275" r:id="rId3"/>
    <p:sldId id="306" r:id="rId4"/>
    <p:sldId id="343" r:id="rId5"/>
    <p:sldId id="353" r:id="rId6"/>
    <p:sldId id="340" r:id="rId7"/>
    <p:sldId id="348" r:id="rId8"/>
    <p:sldId id="350" r:id="rId9"/>
    <p:sldId id="352" r:id="rId10"/>
    <p:sldId id="349" r:id="rId11"/>
    <p:sldId id="338" r:id="rId12"/>
    <p:sldId id="346" r:id="rId13"/>
    <p:sldId id="345" r:id="rId14"/>
    <p:sldId id="347" r:id="rId15"/>
    <p:sldId id="344" r:id="rId16"/>
    <p:sldId id="351" r:id="rId17"/>
    <p:sldId id="313" r:id="rId18"/>
    <p:sldId id="341" r:id="rId19"/>
    <p:sldId id="342" r:id="rId20"/>
    <p:sldId id="278" r:id="rId21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245EC23-93D0-4F78-983D-E7B81555AF8A}">
          <p14:sldIdLst>
            <p14:sldId id="298"/>
            <p14:sldId id="275"/>
            <p14:sldId id="306"/>
            <p14:sldId id="343"/>
            <p14:sldId id="353"/>
            <p14:sldId id="340"/>
            <p14:sldId id="348"/>
            <p14:sldId id="350"/>
            <p14:sldId id="352"/>
            <p14:sldId id="349"/>
          </p14:sldIdLst>
        </p14:section>
        <p14:section name="Untitled Section" id="{9077AED0-5F5E-4F0F-A174-1C3545B015E1}">
          <p14:sldIdLst>
            <p14:sldId id="338"/>
            <p14:sldId id="346"/>
            <p14:sldId id="345"/>
            <p14:sldId id="347"/>
            <p14:sldId id="344"/>
            <p14:sldId id="351"/>
            <p14:sldId id="313"/>
            <p14:sldId id="341"/>
            <p14:sldId id="34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73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024">
          <p15:clr>
            <a:srgbClr val="A4A3A4"/>
          </p15:clr>
        </p15:guide>
        <p15:guide id="7" pos="5378">
          <p15:clr>
            <a:srgbClr val="A4A3A4"/>
          </p15:clr>
        </p15:guide>
        <p15:guide id="8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onuoha prince" initials="op" lastIdx="1" clrIdx="1">
    <p:extLst>
      <p:ext uri="{19B8F6BF-5375-455C-9EA6-DF929625EA0E}">
        <p15:presenceInfo xmlns:p15="http://schemas.microsoft.com/office/powerpoint/2012/main" userId="6bb35e3876c637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394933"/>
    <a:srgbClr val="4BC800"/>
    <a:srgbClr val="C81D00"/>
    <a:srgbClr val="A5A5A5"/>
    <a:srgbClr val="999AB9"/>
    <a:srgbClr val="C0C0C0"/>
    <a:srgbClr val="FF6600"/>
    <a:srgbClr val="FFB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201" autoAdjust="0"/>
  </p:normalViewPr>
  <p:slideViewPr>
    <p:cSldViewPr snapToObjects="1" showGuides="1">
      <p:cViewPr>
        <p:scale>
          <a:sx n="122" d="100"/>
          <a:sy n="122" d="100"/>
        </p:scale>
        <p:origin x="1260" y="102"/>
      </p:cViewPr>
      <p:guideLst>
        <p:guide orient="horz" pos="2440"/>
        <p:guide orient="horz" pos="1008"/>
        <p:guide orient="horz" pos="720"/>
        <p:guide orient="horz" pos="2736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-3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1252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8766F-A6BC-4FBF-A71F-40FA12C8A4C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E4FF-2004-458A-A491-BD815FE3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A8EB-36A6-4BD5-9CCC-5E7CDE7BB2B9}" type="datetime1">
              <a:rPr lang="en-US" smtClean="0"/>
              <a:t>7/25/2021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CCA8EB-36A6-4BD5-9CCC-5E7CDE7BB2B9}" type="datetime1">
              <a:rPr lang="en-US" smtClean="0"/>
              <a:t>7/25/2021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CCA8EB-36A6-4BD5-9CCC-5E7CDE7BB2B9}" type="datetime1">
              <a:rPr lang="en-US" smtClean="0"/>
              <a:t>7/25/2021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CCA8EB-36A6-4BD5-9CCC-5E7CDE7BB2B9}" type="datetime1">
              <a:rPr lang="en-US" smtClean="0"/>
              <a:t>7/25/2021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C6C3-9CD1-471C-A13E-E0398B7AEBEA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D28C-5D14-40C7-84BA-F9785A9815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FFFFFF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687388"/>
            <a:ext cx="9144000" cy="61706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bg1"/>
                </a:solidFill>
                <a:latin typeface="Lucida Sans Unicode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 bwMode="auto">
          <a:xfrm>
            <a:off x="0" y="685800"/>
            <a:ext cx="9144000" cy="1588"/>
          </a:xfrm>
          <a:prstGeom prst="line">
            <a:avLst/>
          </a:prstGeom>
          <a:solidFill>
            <a:srgbClr val="A33316"/>
          </a:solidFill>
          <a:ln w="19050" cap="flat" cmpd="sng" algn="ctr">
            <a:solidFill>
              <a:srgbClr val="7B003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8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accent1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7A003F"/>
                </a:solidFill>
                <a:latin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d 18" descr="Master_OvGU_weiss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26" name="Gerade Verbindung 25"/>
          <p:cNvCxnSpPr/>
          <p:nvPr/>
        </p:nvCxnSpPr>
        <p:spPr bwMode="auto">
          <a:xfrm>
            <a:off x="-990600" y="17526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‹#›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7623175" y="0"/>
            <a:ext cx="914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04.12.2020</a:t>
            </a:r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15000" y="2"/>
            <a:ext cx="20193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OVGU Präsentation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4" r:id="rId6"/>
    <p:sldLayoutId id="2147483670" r:id="rId7"/>
    <p:sldLayoutId id="2147483660" r:id="rId8"/>
    <p:sldLayoutId id="2147483661" r:id="rId9"/>
    <p:sldLayoutId id="2147483671" r:id="rId10"/>
    <p:sldLayoutId id="2147483673" r:id="rId11"/>
  </p:sldLayoutIdLst>
  <p:hf sldNum="0" hdr="0" ftr="0"/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Master_OvGU_12.jpg"/>
          <p:cNvPicPr>
            <a:picLocks noChangeAspect="1"/>
          </p:cNvPicPr>
          <p:nvPr/>
        </p:nvPicPr>
        <p:blipFill rotWithShape="1">
          <a:blip r:embed="rId3"/>
          <a:srcRect b="28941"/>
          <a:stretch/>
        </p:blipFill>
        <p:spPr>
          <a:xfrm>
            <a:off x="46512" y="35659"/>
            <a:ext cx="9144000" cy="4764941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2" y="5334000"/>
            <a:ext cx="9143997" cy="990600"/>
          </a:xfrm>
          <a:prstGeom prst="rect">
            <a:avLst/>
          </a:prstGeom>
        </p:spPr>
        <p:txBody>
          <a:bodyPr wrap="square" tIns="50800"/>
          <a:lstStyle/>
          <a:p>
            <a:pPr marL="533400" marR="0" lvl="0" indent="0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3213" y="1071154"/>
            <a:ext cx="8537574" cy="3644900"/>
          </a:xfrm>
        </p:spPr>
        <p:txBody>
          <a:bodyPr/>
          <a:lstStyle/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>
              <a:buNone/>
            </a:pPr>
            <a:endParaRPr lang="en-US" dirty="0"/>
          </a:p>
          <a:p>
            <a:pPr marL="350520" indent="0" algn="ctr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nfluence</a:t>
            </a:r>
            <a:r>
              <a:rPr lang="en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Ignition Energy on the rate of pressure rise of hybrid dust-gas mixtures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0520" indent="0">
              <a:buNone/>
            </a:pPr>
            <a:r>
              <a:rPr lang="en-DE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Onuoha Prince </a:t>
            </a:r>
            <a:r>
              <a:rPr lang="en-DE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Chiemela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 No.:22</a:t>
            </a:r>
            <a:r>
              <a:rPr lang="en-DE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1363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7" y="309154"/>
            <a:ext cx="8537574" cy="457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537574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Ignition test result using a premix vessel.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6C20C-7E36-41D7-BE77-B0FBEAC8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9200" y="1499175"/>
            <a:ext cx="5562600" cy="426264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B25ED-6B1C-4773-901E-15384B8B4DE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0" y="762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0520" indent="0" algn="just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the ignition tests using a premix vessel were compared to tests where the mixture preparation was conducted in the sphere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5D143F-3AA0-4D04-A69E-98ABC08F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6" y="5665113"/>
            <a:ext cx="853757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turbulence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homogeneity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a concentration of 11.8%, the reproducibility is lower and is attributed to being outside the explosible region. It should be noted that the ignition energy had no effect on the </a:t>
            </a:r>
            <a:r>
              <a:rPr kumimoji="0" lang="en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kumimoji="0" lang="en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/dt.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1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9067797" cy="45720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turbulence on the rate of pressure rise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76200" y="1452653"/>
            <a:ext cx="4343400" cy="3328366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5800" y="1481230"/>
            <a:ext cx="4343400" cy="3328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2EB9E-8CD0-4AB6-AF3B-5E628454FE7C}"/>
              </a:ext>
            </a:extLst>
          </p:cNvPr>
          <p:cNvSpPr txBox="1"/>
          <p:nvPr/>
        </p:nvSpPr>
        <p:spPr>
          <a:xfrm>
            <a:off x="971550" y="471993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2 x 1 kJ pyrotechnical Igniter </a:t>
            </a:r>
            <a:endParaRPr lang="de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26FE9-DC46-422E-B5E4-1A3DF5B47043}"/>
              </a:ext>
            </a:extLst>
          </p:cNvPr>
          <p:cNvSpPr txBox="1"/>
          <p:nvPr/>
        </p:nvSpPr>
        <p:spPr>
          <a:xfrm>
            <a:off x="5486400" y="4733835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2 x 1 kJ exploding wire Igniter </a:t>
            </a:r>
            <a:endParaRPr lang="de-D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1B55D-3B58-4912-9304-CC79AE8C50F3}"/>
              </a:ext>
            </a:extLst>
          </p:cNvPr>
          <p:cNvSpPr txBox="1"/>
          <p:nvPr/>
        </p:nvSpPr>
        <p:spPr>
          <a:xfrm>
            <a:off x="381000" y="9144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pressure rise of methane-air mixture was observed under turb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 and quiescent conditions using an ignition energy of 2 x 1 kJ 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8E436-A736-40C9-907B-484B3834F758}"/>
              </a:ext>
            </a:extLst>
          </p:cNvPr>
          <p:cNvSpPr txBox="1"/>
          <p:nvPr/>
        </p:nvSpPr>
        <p:spPr>
          <a:xfrm>
            <a:off x="228600" y="5029200"/>
            <a:ext cx="868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obtained from the exploding wire and pyrotechnical igniter do not indicate any significant difference.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Turbulence makes a great difference when gas mixtures are tested.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tolerance given in the standard for dust clouds for th</a:t>
            </a:r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opening of the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acting</a:t>
            </a:r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valve and for the activation of the igniting device should be adjusted for a potential hybrid mixture standard as this maybe too high for gases, leading to a possible deviation.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9067797" cy="45720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turbulence on the explosion overpressure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95738" y="1585187"/>
            <a:ext cx="4343399" cy="3328366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5800" y="1622051"/>
            <a:ext cx="4343399" cy="3328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2EB9E-8CD0-4AB6-AF3B-5E628454FE7C}"/>
              </a:ext>
            </a:extLst>
          </p:cNvPr>
          <p:cNvSpPr txBox="1"/>
          <p:nvPr/>
        </p:nvSpPr>
        <p:spPr>
          <a:xfrm>
            <a:off x="971550" y="4840738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2 x 1 kJ pyrotechnical Igniter </a:t>
            </a:r>
            <a:endParaRPr lang="de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26FE9-DC46-422E-B5E4-1A3DF5B47043}"/>
              </a:ext>
            </a:extLst>
          </p:cNvPr>
          <p:cNvSpPr txBox="1"/>
          <p:nvPr/>
        </p:nvSpPr>
        <p:spPr>
          <a:xfrm>
            <a:off x="5562599" y="4865209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2 x 1 kJ exploding wire Igniter </a:t>
            </a:r>
            <a:endParaRPr lang="de-D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B9A5A-240A-4F65-BA0F-5A06BAD56EFF}"/>
              </a:ext>
            </a:extLst>
          </p:cNvPr>
          <p:cNvSpPr txBox="1"/>
          <p:nvPr/>
        </p:nvSpPr>
        <p:spPr>
          <a:xfrm>
            <a:off x="304800" y="9906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explosion overpressure of methane-air mixture was observed under turb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 and quiescent conditions using an ignition energy of 2 x 1 kJ 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F1F71-7813-4FF2-AF69-FD558A9B6949}"/>
              </a:ext>
            </a:extLst>
          </p:cNvPr>
          <p:cNvSpPr txBox="1"/>
          <p:nvPr/>
        </p:nvSpPr>
        <p:spPr>
          <a:xfrm>
            <a:off x="152400" y="53340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explosion overpressure is affected by turbulence.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heat dissipation occurs when the mixture is prepared under quiescent conditions while for turbulent test conditions, the whole reaction is faster and less heat loss is experienced.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Also, elevated initial pressure as a result of compressed air is another reason why turbulence has an effect on explosion overpressure.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6200"/>
            <a:ext cx="6858000" cy="609600"/>
          </a:xfrm>
        </p:spPr>
        <p:txBody>
          <a:bodyPr/>
          <a:lstStyle/>
          <a:p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the ignition energy and type on the rate of pressure rise and explosion overpressure of methane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57150" y="1535759"/>
            <a:ext cx="4343399" cy="3328366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2950" y="1533790"/>
            <a:ext cx="4343399" cy="3328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8632F-60F9-46BD-8971-7A73EFDC8DA6}"/>
              </a:ext>
            </a:extLst>
          </p:cNvPr>
          <p:cNvSpPr txBox="1"/>
          <p:nvPr/>
        </p:nvSpPr>
        <p:spPr>
          <a:xfrm>
            <a:off x="304800" y="9144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Methane-air mixtures are tested under turbulent conditions to observe the influence of the ignition energy on the rate of pressure rise and the explosion overpressure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3688D-9DBE-4748-AD68-BD66D3DC0BC6}"/>
              </a:ext>
            </a:extLst>
          </p:cNvPr>
          <p:cNvSpPr txBox="1"/>
          <p:nvPr/>
        </p:nvSpPr>
        <p:spPr>
          <a:xfrm>
            <a:off x="381000" y="5334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deviation is observed in the rate of pressure rise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it is expected that the values from the pyrotechnical igniter should be higher since it is known that the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can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overdrive an exp</a:t>
            </a:r>
            <a:r>
              <a:rPr lang="en-D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losion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adding more turbulence in the system due to its explosion speed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6200"/>
            <a:ext cx="6858000" cy="762000"/>
          </a:xfrm>
        </p:spPr>
        <p:txBody>
          <a:bodyPr/>
          <a:lstStyle/>
          <a:p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the ignition energy and type on the rate of pressure rise and explosion overpressure of </a:t>
            </a:r>
            <a:r>
              <a:rPr lang="en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cornstarch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57150" y="1564526"/>
            <a:ext cx="4343399" cy="3728947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2950" y="1564525"/>
            <a:ext cx="4343399" cy="37289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11D27-645A-4221-812D-11EE4BDFB906}"/>
              </a:ext>
            </a:extLst>
          </p:cNvPr>
          <p:cNvSpPr txBox="1"/>
          <p:nvPr/>
        </p:nvSpPr>
        <p:spPr>
          <a:xfrm>
            <a:off x="361949" y="990600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Cornstarch-air testing is carried out under turbulent conditions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775B3-A39F-4E33-B4E5-85EBF5B29167}"/>
              </a:ext>
            </a:extLst>
          </p:cNvPr>
          <p:cNvSpPr txBox="1"/>
          <p:nvPr/>
        </p:nvSpPr>
        <p:spPr>
          <a:xfrm>
            <a:off x="375625" y="5324735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higher ignition 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2 x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kJ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able to cause explosions at lower dust concentrations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ignition energies, the explosion region is widened, hence making the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</a:t>
            </a:r>
            <a:r>
              <a:rPr lang="de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mum explosible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dust concentration smaller.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scattering effect seen at a dust concentration of 500 g/m3 is a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and not a systematic scattering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highest </a:t>
            </a:r>
            <a:r>
              <a:rPr lang="en-DE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/dt values is obtained with an ignition energy of  2 x 100 J.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the ignition energy does not significantly affect the highest point of explosion overpressure.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6200"/>
            <a:ext cx="7467600" cy="60960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nfluence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ignition energy on the rate of pressure rise of the hybrid mixture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37123" y="1793388"/>
            <a:ext cx="3297372" cy="2526791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24400" y="1871607"/>
            <a:ext cx="3533776" cy="245248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60B154F-7FA3-458A-BCF4-1C57A0BC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153" y="4234001"/>
            <a:ext cx="357978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E8089-55D4-4CAC-B60E-5D83D228FDC4}"/>
              </a:ext>
            </a:extLst>
          </p:cNvPr>
          <p:cNvSpPr txBox="1"/>
          <p:nvPr/>
        </p:nvSpPr>
        <p:spPr>
          <a:xfrm>
            <a:off x="497090" y="1557365"/>
            <a:ext cx="118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3 % methane</a:t>
            </a:r>
            <a:endParaRPr lang="de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49EB4-81CF-42D7-9728-9960BA2F0E6D}"/>
              </a:ext>
            </a:extLst>
          </p:cNvPr>
          <p:cNvSpPr txBox="1"/>
          <p:nvPr/>
        </p:nvSpPr>
        <p:spPr>
          <a:xfrm>
            <a:off x="5683903" y="1608165"/>
            <a:ext cx="11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6 % methane </a:t>
            </a:r>
            <a:endParaRPr lang="de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283FF-6506-4896-B62E-55C54BC61A3F}"/>
              </a:ext>
            </a:extLst>
          </p:cNvPr>
          <p:cNvSpPr txBox="1"/>
          <p:nvPr/>
        </p:nvSpPr>
        <p:spPr>
          <a:xfrm>
            <a:off x="4000500" y="415481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9 % methane</a:t>
            </a:r>
            <a:endParaRPr lang="de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C7129-E693-4615-87B7-7FA0CA895E66}"/>
              </a:ext>
            </a:extLst>
          </p:cNvPr>
          <p:cNvSpPr txBox="1"/>
          <p:nvPr/>
        </p:nvSpPr>
        <p:spPr>
          <a:xfrm>
            <a:off x="914400" y="838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explosion behavior of methane-cornstarch in air was investigated under turbulent conditions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concentrations of methane chosen were 3, 6 and 9 %.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F59C0-D7E8-42E1-A4F1-23E52086BC93}"/>
              </a:ext>
            </a:extLst>
          </p:cNvPr>
          <p:cNvSpPr txBox="1"/>
          <p:nvPr/>
        </p:nvSpPr>
        <p:spPr>
          <a:xfrm>
            <a:off x="-9152" y="4324087"/>
            <a:ext cx="4009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3 % of methane, it was observed that with higher ignition energies, a significant </a:t>
            </a:r>
            <a:r>
              <a:rPr lang="en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/dt is gotten. 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ignition energy affects the rate of pressure rise at lower dust concentrations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concentrations of gas under its 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explosible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4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6200"/>
            <a:ext cx="7467600" cy="609600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nfluence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ignition energy on the explosion overpressure of the hybrid mixture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 Placeholder 5"/>
          <p:cNvPicPr>
            <a:picLocks noGrp="1" noChangeAspect="1"/>
          </p:cNvPicPr>
          <p:nvPr>
            <p:ph type="tbl" sz="quarter" idx="10"/>
          </p:nvPr>
        </p:nvPicPr>
        <p:blipFill>
          <a:blip r:embed="rId3"/>
          <a:srcRect/>
          <a:stretch/>
        </p:blipFill>
        <p:spPr>
          <a:xfrm>
            <a:off x="-8952" y="1822500"/>
            <a:ext cx="3297372" cy="2526790"/>
          </a:xfrm>
        </p:spPr>
      </p:pic>
      <p:pic>
        <p:nvPicPr>
          <p:cNvPr id="5" name="Table Placeholder 5">
            <a:extLst>
              <a:ext uri="{FF2B5EF4-FFF2-40B4-BE49-F238E27FC236}">
                <a16:creationId xmlns:a16="http://schemas.microsoft.com/office/drawing/2014/main" id="{2782C533-3E54-4CFF-9ED4-F4B8E326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26891" y="1563673"/>
            <a:ext cx="3200399" cy="2452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B154F-7FA3-458A-BCF4-1C57A0BC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37201" y="4087446"/>
            <a:ext cx="3579778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E8089-55D4-4CAC-B60E-5D83D228FDC4}"/>
              </a:ext>
            </a:extLst>
          </p:cNvPr>
          <p:cNvSpPr txBox="1"/>
          <p:nvPr/>
        </p:nvSpPr>
        <p:spPr>
          <a:xfrm>
            <a:off x="296564" y="1552842"/>
            <a:ext cx="118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3 % methane</a:t>
            </a:r>
            <a:endParaRPr lang="de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49EB4-81CF-42D7-9728-9960BA2F0E6D}"/>
              </a:ext>
            </a:extLst>
          </p:cNvPr>
          <p:cNvSpPr txBox="1"/>
          <p:nvPr/>
        </p:nvSpPr>
        <p:spPr>
          <a:xfrm>
            <a:off x="5676088" y="1398954"/>
            <a:ext cx="118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6 % methane </a:t>
            </a:r>
            <a:endParaRPr lang="de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283FF-6506-4896-B62E-55C54BC61A3F}"/>
              </a:ext>
            </a:extLst>
          </p:cNvPr>
          <p:cNvSpPr txBox="1"/>
          <p:nvPr/>
        </p:nvSpPr>
        <p:spPr>
          <a:xfrm>
            <a:off x="5676088" y="4038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9 % methane</a:t>
            </a:r>
            <a:endParaRPr lang="de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2C34A-E20C-447F-AC22-EFDEB4CAB124}"/>
              </a:ext>
            </a:extLst>
          </p:cNvPr>
          <p:cNvSpPr txBox="1"/>
          <p:nvPr/>
        </p:nvSpPr>
        <p:spPr>
          <a:xfrm>
            <a:off x="379046" y="812302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explosion behavior of methane-cornstarch in air was investigated under turbulent conditions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concentrations of methane chosen were 3, 6 and 9 %.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0C8B0-ADE2-41FE-B2F3-848404D929D7}"/>
              </a:ext>
            </a:extLst>
          </p:cNvPr>
          <p:cNvSpPr txBox="1"/>
          <p:nvPr/>
        </p:nvSpPr>
        <p:spPr>
          <a:xfrm>
            <a:off x="-8952" y="4724400"/>
            <a:ext cx="51358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explosion pressure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observed from the hybrid mixture explosion were higher than those observed from the methane-air explosion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ignition energy affects the explosion overpressure at lower dust concentrations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concentrations of gas under its 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explosible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990600"/>
            <a:ext cx="8631239" cy="5410200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modified 20-L sphere can be used as an explosion vessel to investigate the explosion characteristics  of hybrid mixtures, yielding results with sufficient accuracy.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new ignition device for generating lightning arcs with defined ignition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is sufficient for the determination of safety characteristics of hybrid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dust-gas mixtures.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gas analytic validates the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of 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preparation of the mixture in the sphere.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directly in the 20-L sphere delivers sufficient homogenization of the test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within the mixing time of 60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suggestion for a potential hybrid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standard, it is not necessary to use a premix vessel as this maybe time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605837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990600"/>
            <a:ext cx="8631239" cy="54102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turbulence on the rate of pressure rise of gases is huge and the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for the ignition delay time in a potential hybrid mixture standard must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 low as possible.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the ignition energy on the maximum rate of pressure rise is very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low. There is no significant additional turbulence that can influence the result as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 of the ignition energy. It is possible to use low ignition energies if the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 of the test sample is low enough.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ignition source has no influence on the safety characteristic data showing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 pyrotechnical igniters can be substituted by exploding wire igniters.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ignition energy affects the rate of pressure rise and explosion overpressure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hybrid mixtures at lower dust concentrations and concentrations of gas under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lower explosible limit.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605837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990600"/>
            <a:ext cx="8631239" cy="54102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testing showing the influence of the ignition energy on the rate of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rise of hybrid mixtures should be conducted with higher dust concentrations.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dust characterization, moisture content testing should be done in conjunction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relative humidity tests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 are needed to further describe the effect of the type of the ignition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on the rate of pressure rise of gas-air mixture.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standard method for the determination of the explosion properties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hybrid mixtures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605837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xfrm>
            <a:off x="0" y="1066800"/>
            <a:ext cx="9144000" cy="49530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in process technology is of high importance as explosions in process facilities may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serious consequences to human life, properties and the environment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process industries, not only dust, gas and vapor are present, but also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mixtures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mixtures of two or more materials of different state of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hybrid mixtures is very important as it has been shown in literature that the addition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gas significantly increases the violence of dust explosions and the ignition sensitivity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combustible dusts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de-DE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605837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217912" y="914400"/>
            <a:ext cx="4773688" cy="3644900"/>
          </a:xfrm>
        </p:spPr>
        <p:txBody>
          <a:bodyPr/>
          <a:lstStyle/>
          <a:p>
            <a:pPr marL="350520" indent="0" algn="ctr">
              <a:buNone/>
            </a:pPr>
            <a:endParaRPr lang="de-DE" sz="3000" dirty="0"/>
          </a:p>
          <a:p>
            <a:pPr marL="350520" indent="0" algn="ctr">
              <a:buNone/>
            </a:pPr>
            <a:endParaRPr lang="de-DE" sz="3000" dirty="0"/>
          </a:p>
          <a:p>
            <a:pPr marL="350520" indent="0" algn="ctr">
              <a:buNone/>
            </a:pPr>
            <a:endParaRPr lang="de-DE" sz="3000" dirty="0"/>
          </a:p>
          <a:p>
            <a:pPr marL="350520" indent="0" algn="ctr">
              <a:buNone/>
            </a:pPr>
            <a:r>
              <a:rPr lang="de-DE" sz="3000" dirty="0"/>
              <a:t>Thank you for your </a:t>
            </a:r>
          </a:p>
          <a:p>
            <a:pPr marL="350520" indent="0" algn="ctr">
              <a:buNone/>
            </a:pPr>
            <a:r>
              <a:rPr lang="de-DE" sz="3000" dirty="0"/>
              <a:t>attention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621"/>
          <a:stretch/>
        </p:blipFill>
        <p:spPr>
          <a:xfrm>
            <a:off x="-76200" y="653716"/>
            <a:ext cx="4217910" cy="6204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762998" cy="5562600"/>
          </a:xfrm>
        </p:spPr>
        <p:txBody>
          <a:bodyPr/>
          <a:lstStyle/>
          <a:p>
            <a:pPr marL="35052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aims to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undertake an extensive investigation of the explosion phenomena of hybrid mixtures.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was accomplished by performing experiments to obtain safety characteristic data related to the severity of an explosion.</a:t>
            </a:r>
            <a:r>
              <a:rPr lang="en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this work can help suggest a suitable ignition source and a mixture preparation procedure for a potential hybrid mixture standard.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preparation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turbulence on the rate of pressure rise and explosion overpressure of methane-air mixture.</a:t>
            </a:r>
          </a:p>
          <a:p>
            <a:pPr lvl="0">
              <a:lnSpc>
                <a:spcPct val="150000"/>
              </a:lnSpc>
            </a:pPr>
            <a:r>
              <a:rPr lang="en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the ignition energy and type on the rate of pressure rise of methane, </a:t>
            </a:r>
            <a:r>
              <a:rPr lang="en-DE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cornstarch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methane-</a:t>
            </a:r>
            <a:r>
              <a:rPr lang="en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cornstarch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mixture.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537574" cy="457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57400" y="139014"/>
            <a:ext cx="8537574" cy="45720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261" y="2843021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428" y="235374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5169" y="217900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13</a:t>
            </a:r>
            <a:endParaRPr lang="en-GB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781F1DF-7A61-4DF3-A643-BFA2F525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59" y="1600147"/>
            <a:ext cx="7368681" cy="3657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AD3BE-D52C-4868-A3F8-B56D515023AE}"/>
              </a:ext>
            </a:extLst>
          </p:cNvPr>
          <p:cNvSpPr txBox="1"/>
          <p:nvPr/>
        </p:nvSpPr>
        <p:spPr>
          <a:xfrm>
            <a:off x="130942" y="7265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when the mixture was prepared directly in the 20-L sphere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57400" y="139014"/>
            <a:ext cx="8537574" cy="457200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261" y="2843021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3428" y="235374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5169" y="217900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13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81915-F1CC-4E1C-A84B-BE02F1A1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260" y="1241204"/>
            <a:ext cx="7539479" cy="4375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31A251-DBA6-474E-8445-C353BA0A77B1}"/>
              </a:ext>
            </a:extLst>
          </p:cNvPr>
          <p:cNvSpPr txBox="1"/>
          <p:nvPr/>
        </p:nvSpPr>
        <p:spPr>
          <a:xfrm>
            <a:off x="381000" y="769257"/>
            <a:ext cx="79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 up when the mixture was prepared using a premix vessel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F54CAD-DEB2-492E-950B-9BCFD3082DA1}"/>
              </a:ext>
            </a:extLst>
          </p:cNvPr>
          <p:cNvSpPr/>
          <p:nvPr/>
        </p:nvSpPr>
        <p:spPr bwMode="auto">
          <a:xfrm>
            <a:off x="2209800" y="3810000"/>
            <a:ext cx="1143000" cy="1806795"/>
          </a:xfrm>
          <a:prstGeom prst="roundRect">
            <a:avLst/>
          </a:prstGeom>
          <a:solidFill>
            <a:srgbClr val="A33316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3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811427"/>
            <a:ext cx="8686798" cy="6172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each experiment, using a vacuum pump, the sphere is evacuated first to a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less than 5 mbar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 premix vessel, methane and air are filled according to the partial pressure method to a pressure of 30 bar before being separated directly into the sphere and the dust chamber.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test mixture (air or methane and air) is added up to 400 mbar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the ignition source with the 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the pneumatic valve is opened, and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dust is blown into the sphere with a defined overpressure of about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ignition energies used in this work range from 20 J to 2000 J. Either two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pyrotechnical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igniters or two exploding wire igniters are used for the testing.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052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537574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7A6915-23EF-4590-AA6A-9D0B82C13284}"/>
              </a:ext>
            </a:extLst>
          </p:cNvPr>
          <p:cNvSpPr/>
          <p:nvPr/>
        </p:nvSpPr>
        <p:spPr bwMode="auto">
          <a:xfrm>
            <a:off x="533400" y="914400"/>
            <a:ext cx="7772400" cy="685800"/>
          </a:xfrm>
          <a:prstGeom prst="roundRect">
            <a:avLst/>
          </a:prstGeom>
          <a:solidFill>
            <a:schemeClr val="bg1">
              <a:lumMod val="8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9A91AD-4D14-4746-A563-454D80383AB1}"/>
              </a:ext>
            </a:extLst>
          </p:cNvPr>
          <p:cNvSpPr/>
          <p:nvPr/>
        </p:nvSpPr>
        <p:spPr bwMode="auto">
          <a:xfrm>
            <a:off x="533400" y="1752600"/>
            <a:ext cx="7772400" cy="1066800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00B8-F8DD-4DE9-A3CA-5E07197BF2A1}"/>
              </a:ext>
            </a:extLst>
          </p:cNvPr>
          <p:cNvSpPr/>
          <p:nvPr/>
        </p:nvSpPr>
        <p:spPr bwMode="auto">
          <a:xfrm>
            <a:off x="533400" y="4648200"/>
            <a:ext cx="7467600" cy="762000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58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762000"/>
            <a:ext cx="8686798" cy="6172200"/>
          </a:xfrm>
        </p:spPr>
        <p:txBody>
          <a:bodyPr/>
          <a:lstStyle/>
          <a:p>
            <a:pPr marL="350520" indent="0">
              <a:buNone/>
            </a:pP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was done using an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extractive gas analyzer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test gas for this procedure was CO2.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linear fit line helps to show the scatter obtained when both mixture preparation methods are used.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537574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Analytic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66C20C-7E36-41D7-BE77-B0FBEAC8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5562600" cy="4262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654E7-7B2F-4A2B-B086-94575AB7431D}"/>
              </a:ext>
            </a:extLst>
          </p:cNvPr>
          <p:cNvSpPr txBox="1"/>
          <p:nvPr/>
        </p:nvSpPr>
        <p:spPr>
          <a:xfrm>
            <a:off x="76200" y="5638800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evaluate the accuracy of the mixture preparation. A trend of being under the desired concentration was observed. We were always a little under the desired concentrations of 6, 9 and 12% with a maximum deviation of 0.15 and this observation prompted the use of concentrations of 5.8, 8.8 and 11.8%.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8AA24-C32A-475D-889C-4E44C13CF79A}"/>
              </a:ext>
            </a:extLst>
          </p:cNvPr>
          <p:cNvSpPr txBox="1"/>
          <p:nvPr/>
        </p:nvSpPr>
        <p:spPr>
          <a:xfrm>
            <a:off x="6096000" y="2461736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+ Statistical deviation. Maximum deviation observed was about 0.15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762000"/>
            <a:ext cx="8686798" cy="6172200"/>
          </a:xfrm>
        </p:spPr>
        <p:txBody>
          <a:bodyPr/>
          <a:lstStyle/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537574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size distribution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CA3C4-6F60-479E-A6F0-4861C4C092BE}"/>
              </a:ext>
            </a:extLst>
          </p:cNvPr>
          <p:cNvSpPr txBox="1"/>
          <p:nvPr/>
        </p:nvSpPr>
        <p:spPr>
          <a:xfrm>
            <a:off x="381000" y="5421124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DE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dust standards,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size of dust </a:t>
            </a:r>
            <a:r>
              <a:rPr lang="en-DE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500 micro meter or less</a:t>
            </a:r>
            <a:r>
              <a:rPr lang="en-DE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D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seen in the distribution, 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DE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cornstarch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 median particle size of 15 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 metre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D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corresponds to the principle of dust testing in the 20-L sphere that states that the dust sample should have a median particle size not exceeding 63</a:t>
            </a:r>
            <a:r>
              <a:rPr lang="en-D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micro metre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E0171B-DC0D-4AD6-B666-9311FEF3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" y="1601087"/>
            <a:ext cx="7906853" cy="3667637"/>
          </a:xfrm>
          <a:prstGeom prst="rect">
            <a:avLst/>
          </a:prstGeom>
        </p:spPr>
      </p:pic>
      <p:sp>
        <p:nvSpPr>
          <p:cNvPr id="11" name="Flowchart: Summing Junction 10">
            <a:extLst>
              <a:ext uri="{FF2B5EF4-FFF2-40B4-BE49-F238E27FC236}">
                <a16:creationId xmlns:a16="http://schemas.microsoft.com/office/drawing/2014/main" id="{88A7866A-78DD-4CDD-A43A-4D251B507E9C}"/>
              </a:ext>
            </a:extLst>
          </p:cNvPr>
          <p:cNvSpPr/>
          <p:nvPr/>
        </p:nvSpPr>
        <p:spPr bwMode="auto">
          <a:xfrm>
            <a:off x="7073012" y="4682401"/>
            <a:ext cx="161374" cy="152400"/>
          </a:xfrm>
          <a:prstGeom prst="flowChartSummingJunction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5F29C600-56BC-4214-9FCA-C25382FFAC16}"/>
              </a:ext>
            </a:extLst>
          </p:cNvPr>
          <p:cNvSpPr/>
          <p:nvPr/>
        </p:nvSpPr>
        <p:spPr bwMode="auto">
          <a:xfrm>
            <a:off x="5637849" y="4696078"/>
            <a:ext cx="161374" cy="152400"/>
          </a:xfrm>
          <a:prstGeom prst="flowChartSummingJunction">
            <a:avLst/>
          </a:prstGeom>
          <a:solidFill>
            <a:schemeClr val="bg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BAA33-642A-413A-A9BC-F1441EB79E78}"/>
              </a:ext>
            </a:extLst>
          </p:cNvPr>
          <p:cNvSpPr txBox="1"/>
          <p:nvPr/>
        </p:nvSpPr>
        <p:spPr>
          <a:xfrm>
            <a:off x="2" y="990600"/>
            <a:ext cx="891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size distribution of </a:t>
            </a:r>
            <a:r>
              <a:rPr lang="en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cornstarch</a:t>
            </a:r>
            <a:r>
              <a:rPr lang="en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reported on an equivalent spherical diameter volume basis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6F172677-9D81-4F41-8ACF-C05D8F98CC31}"/>
              </a:ext>
            </a:extLst>
          </p:cNvPr>
          <p:cNvSpPr/>
          <p:nvPr/>
        </p:nvSpPr>
        <p:spPr bwMode="auto">
          <a:xfrm>
            <a:off x="4684946" y="4726559"/>
            <a:ext cx="161374" cy="152400"/>
          </a:xfrm>
          <a:prstGeom prst="flowChartSummingJunction">
            <a:avLst/>
          </a:prstGeom>
          <a:solidFill>
            <a:srgbClr val="FF0000">
              <a:alpha val="8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2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762000"/>
            <a:ext cx="8686798" cy="6172200"/>
          </a:xfrm>
        </p:spPr>
        <p:txBody>
          <a:bodyPr/>
          <a:lstStyle/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537574" cy="457200"/>
          </a:xfrm>
        </p:spPr>
        <p:txBody>
          <a:bodyPr/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 Characterization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248E7B5-D7F6-47F6-B1F2-6A4676C4A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27483"/>
              </p:ext>
            </p:extLst>
          </p:nvPr>
        </p:nvGraphicFramePr>
        <p:xfrm>
          <a:off x="414215" y="1967239"/>
          <a:ext cx="4343400" cy="298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29544586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366417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03772163"/>
                    </a:ext>
                  </a:extLst>
                </a:gridCol>
              </a:tblGrid>
              <a:tr h="674493">
                <a:tc>
                  <a:txBody>
                    <a:bodyPr/>
                    <a:lstStyle/>
                    <a:p>
                      <a:r>
                        <a:rPr lang="en-DE" dirty="0"/>
                        <a:t>Week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Weight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Moisture content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0812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5.4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6.57 %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65335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7.5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6.28 %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34535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7.9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6.52 %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21502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8.5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5.78 %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71521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8.0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7.08 %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36092"/>
                  </a:ext>
                </a:extLst>
              </a:tr>
              <a:tr h="385425">
                <a:tc>
                  <a:txBody>
                    <a:bodyPr/>
                    <a:lstStyle/>
                    <a:p>
                      <a:r>
                        <a:rPr lang="en-DE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8.6 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6.41 %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3201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meter, light&#10;&#10;Description automatically generated">
            <a:extLst>
              <a:ext uri="{FF2B5EF4-FFF2-40B4-BE49-F238E27FC236}">
                <a16:creationId xmlns:a16="http://schemas.microsoft.com/office/drawing/2014/main" id="{E2F4D4C8-5A8E-4D53-8048-27DBAF38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6" y="1712210"/>
            <a:ext cx="382422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9F4360-EAD8-4708-A9F3-E6A8F2573DA6}"/>
              </a:ext>
            </a:extLst>
          </p:cNvPr>
          <p:cNvSpPr txBox="1"/>
          <p:nvPr/>
        </p:nvSpPr>
        <p:spPr>
          <a:xfrm>
            <a:off x="414270" y="983964"/>
            <a:ext cx="8515348" cy="122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C1FEB24-4523-4C98-8CF9-44458BE7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29380"/>
            <a:ext cx="79025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moisture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determined using a thermogravimetric moisture analyser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03.09.2020 </a:t>
            </a:r>
            <a:r>
              <a:rPr lang="en-DE" alt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06.10.2020.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528272-908F-45E2-9E38-2A8DADA2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05578"/>
            <a:ext cx="87010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concluded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sample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absorb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moisture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slight differences observed are attributed to the impact of relative humidity.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Ovgu_Allgemein_potx</Template>
  <TotalTime>0</TotalTime>
  <Words>1815</Words>
  <Application>Microsoft Office PowerPoint</Application>
  <PresentationFormat>On-screen Show (4:3)</PresentationFormat>
  <Paragraphs>135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Ovgu_Allgemein</vt:lpstr>
      <vt:lpstr>Master’s Thesis</vt:lpstr>
      <vt:lpstr>Introduction </vt:lpstr>
      <vt:lpstr>Aim and Objectives </vt:lpstr>
      <vt:lpstr>Experimental Setup</vt:lpstr>
      <vt:lpstr>Experimental Setup</vt:lpstr>
      <vt:lpstr>Test Procedure</vt:lpstr>
      <vt:lpstr>Gas Analytic</vt:lpstr>
      <vt:lpstr>Particle size distribution</vt:lpstr>
      <vt:lpstr>Dust Characterization</vt:lpstr>
      <vt:lpstr>Ignition test result using a premix vessel.</vt:lpstr>
      <vt:lpstr>Effect of turbulence on the rate of pressure rise</vt:lpstr>
      <vt:lpstr>Effect of turbulence on the explosion overpressure</vt:lpstr>
      <vt:lpstr>Influence of the ignition energy and type on the rate of pressure rise and explosion overpressure of methane</vt:lpstr>
      <vt:lpstr>Influence of the ignition energy and type on the rate of pressure rise and explosion overpressure of cornstarch</vt:lpstr>
      <vt:lpstr>Influence of the ignition energy on the rate of pressure rise of the hybrid mixture</vt:lpstr>
      <vt:lpstr>Influence of the ignition energy on the explosion overpressure of the hybrid mixture</vt:lpstr>
      <vt:lpstr>Conclusion      </vt:lpstr>
      <vt:lpstr>Conclusion      </vt:lpstr>
      <vt:lpstr>Future work     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onuoha prince</cp:lastModifiedBy>
  <cp:revision>336</cp:revision>
  <cp:lastPrinted>2009-04-03T10:08:54Z</cp:lastPrinted>
  <dcterms:created xsi:type="dcterms:W3CDTF">2019-06-27T10:53:14Z</dcterms:created>
  <dcterms:modified xsi:type="dcterms:W3CDTF">2021-07-25T14:47:18Z</dcterms:modified>
</cp:coreProperties>
</file>